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16"/>
  </p:notesMasterIdLst>
  <p:handoutMasterIdLst>
    <p:handoutMasterId r:id="rId17"/>
  </p:handoutMasterIdLst>
  <p:sldIdLst>
    <p:sldId id="393" r:id="rId2"/>
    <p:sldId id="405" r:id="rId3"/>
    <p:sldId id="258" r:id="rId4"/>
    <p:sldId id="257" r:id="rId5"/>
    <p:sldId id="395" r:id="rId6"/>
    <p:sldId id="398" r:id="rId7"/>
    <p:sldId id="396" r:id="rId8"/>
    <p:sldId id="397" r:id="rId9"/>
    <p:sldId id="399" r:id="rId10"/>
    <p:sldId id="402" r:id="rId11"/>
    <p:sldId id="400" r:id="rId12"/>
    <p:sldId id="404" r:id="rId13"/>
    <p:sldId id="403" r:id="rId14"/>
    <p:sldId id="386"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CfHL33fy2QUoYqlAChS4g==" hashData="QiEqyI1jWeZfUJKeGoOeitteONAE44JHEd+pQRIBghqnDPLw41OAFcP5mrSndKA8IUeiIeuZMBBhBVpjjE4rI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42206" autoAdjust="0"/>
  </p:normalViewPr>
  <p:slideViewPr>
    <p:cSldViewPr snapToGrid="0">
      <p:cViewPr varScale="1">
        <p:scale>
          <a:sx n="34" d="100"/>
          <a:sy n="34" d="100"/>
        </p:scale>
        <p:origin x="2028"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2801608-AD76-453D-934C-36F7F11D1F7A}" type="datetimeFigureOut">
              <a:rPr lang="en-GB" smtClean="0"/>
              <a:t>29/03/2021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AF269B4-139E-40F3-8B03-40CA698B450E}" type="slidenum">
              <a:rPr lang="en-GB" smtClean="0"/>
              <a:t>‹#›</a:t>
            </a:fld>
            <a:endParaRPr lang="en-GB"/>
          </a:p>
        </p:txBody>
      </p:sp>
    </p:spTree>
    <p:extLst>
      <p:ext uri="{BB962C8B-B14F-4D97-AF65-F5344CB8AC3E}">
        <p14:creationId xmlns:p14="http://schemas.microsoft.com/office/powerpoint/2010/main" val="387190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7AA1111-9E1D-4D18-B4F8-4EAD73100A9F}" type="datetimeFigureOut">
              <a:rPr lang="en-GB" smtClean="0"/>
              <a:t>29/03/2021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05698FB-582D-471C-B8E0-367FC5E3D7DB}" type="slidenum">
              <a:rPr lang="en-GB" smtClean="0"/>
              <a:t>‹#›</a:t>
            </a:fld>
            <a:endParaRPr lang="en-GB"/>
          </a:p>
        </p:txBody>
      </p:sp>
    </p:spTree>
    <p:extLst>
      <p:ext uri="{BB962C8B-B14F-4D97-AF65-F5344CB8AC3E}">
        <p14:creationId xmlns:p14="http://schemas.microsoft.com/office/powerpoint/2010/main" val="32935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i="1" dirty="0" smtClean="0"/>
              <a:t>(Presenter note: No need to read out. Will be included as part</a:t>
            </a:r>
            <a:r>
              <a:rPr lang="en-GB" i="1" baseline="0" dirty="0" smtClean="0"/>
              <a:t> of PPT if shared electronically.)</a:t>
            </a:r>
            <a:endParaRPr lang="en-GB" i="1" dirty="0"/>
          </a:p>
        </p:txBody>
      </p:sp>
      <p:sp>
        <p:nvSpPr>
          <p:cNvPr id="4" name="Slide Number Placeholder 3"/>
          <p:cNvSpPr>
            <a:spLocks noGrp="1"/>
          </p:cNvSpPr>
          <p:nvPr>
            <p:ph type="sldNum" sz="quarter" idx="10"/>
          </p:nvPr>
        </p:nvSpPr>
        <p:spPr/>
        <p:txBody>
          <a:bodyPr/>
          <a:lstStyle/>
          <a:p>
            <a:fld id="{E05698FB-582D-471C-B8E0-367FC5E3D7DB}" type="slidenum">
              <a:rPr lang="en-GB" smtClean="0"/>
              <a:t>2</a:t>
            </a:fld>
            <a:endParaRPr lang="en-GB"/>
          </a:p>
        </p:txBody>
      </p:sp>
    </p:spTree>
    <p:extLst>
      <p:ext uri="{BB962C8B-B14F-4D97-AF65-F5344CB8AC3E}">
        <p14:creationId xmlns:p14="http://schemas.microsoft.com/office/powerpoint/2010/main" val="3365677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Professional learning for Scottish teachers across</a:t>
            </a:r>
            <a:r>
              <a:rPr lang="en-GB" baseline="0" dirty="0" smtClean="0"/>
              <a:t> their career is guided by the National Model of Professional Learning.</a:t>
            </a:r>
          </a:p>
          <a:p>
            <a:endParaRPr lang="en-GB" baseline="0" dirty="0" smtClean="0"/>
          </a:p>
          <a:p>
            <a:r>
              <a:rPr lang="en-US" sz="1200" b="0" i="0" u="none" strike="noStrike" kern="1200" dirty="0" smtClean="0">
                <a:solidFill>
                  <a:schemeClr val="tx1"/>
                </a:solidFill>
                <a:effectLst/>
                <a:latin typeface="+mn-lt"/>
                <a:ea typeface="+mn-ea"/>
                <a:cs typeface="+mn-cs"/>
              </a:rPr>
              <a:t>The model is used alongside self-evaluation activities related to the General</a:t>
            </a:r>
            <a:r>
              <a:rPr lang="en-US" sz="1200" b="0" i="0" u="none" strike="noStrike" kern="1200" baseline="0" dirty="0" smtClean="0">
                <a:solidFill>
                  <a:schemeClr val="tx1"/>
                </a:solidFill>
                <a:effectLst/>
                <a:latin typeface="+mn-lt"/>
                <a:ea typeface="+mn-ea"/>
                <a:cs typeface="+mn-cs"/>
              </a:rPr>
              <a:t> Teaching Council for Scotland Professional Standards, </a:t>
            </a:r>
            <a:r>
              <a:rPr lang="en-US" sz="1200" b="0" i="0" u="none" strike="noStrike" kern="1200" dirty="0" smtClean="0">
                <a:solidFill>
                  <a:schemeClr val="tx1"/>
                </a:solidFill>
                <a:effectLst/>
                <a:latin typeface="+mn-lt"/>
                <a:ea typeface="+mn-ea"/>
                <a:cs typeface="+mn-cs"/>
              </a:rPr>
              <a:t>to map out each teacher</a:t>
            </a:r>
            <a:r>
              <a:rPr lang="en-US" sz="1200" b="0" i="0" u="none" strike="noStrike" kern="1200" baseline="0" dirty="0" smtClean="0">
                <a:solidFill>
                  <a:schemeClr val="tx1"/>
                </a:solidFill>
                <a:effectLst/>
                <a:latin typeface="+mn-lt"/>
                <a:ea typeface="+mn-ea"/>
                <a:cs typeface="+mn-cs"/>
              </a:rPr>
              <a:t> and school’s</a:t>
            </a:r>
            <a:r>
              <a:rPr lang="en-US" sz="1200" b="0" i="0" u="none" strike="noStrike" kern="1200" dirty="0" smtClean="0">
                <a:solidFill>
                  <a:schemeClr val="tx1"/>
                </a:solidFill>
                <a:effectLst/>
                <a:latin typeface="+mn-lt"/>
                <a:ea typeface="+mn-ea"/>
                <a:cs typeface="+mn-cs"/>
              </a:rPr>
              <a:t> professional learning.</a:t>
            </a:r>
          </a:p>
          <a:p>
            <a:endParaRPr lang="en-US" sz="1200" b="0" i="0" u="none" strike="noStrike" kern="1200" dirty="0" smtClean="0">
              <a:solidFill>
                <a:schemeClr val="tx1"/>
              </a:solidFill>
              <a:effectLst/>
              <a:latin typeface="+mn-lt"/>
              <a:ea typeface="+mn-ea"/>
              <a:cs typeface="+mn-cs"/>
            </a:endParaRPr>
          </a:p>
          <a:p>
            <a:r>
              <a:rPr lang="en-GB" sz="1200" b="0" i="0" u="none" strike="noStrike" kern="1200" baseline="0" dirty="0" smtClean="0">
                <a:solidFill>
                  <a:schemeClr val="tx1"/>
                </a:solidFill>
                <a:effectLst/>
                <a:latin typeface="+mn-lt"/>
                <a:ea typeface="+mn-ea"/>
                <a:cs typeface="+mn-cs"/>
              </a:rPr>
              <a:t>Professional values detailed in </a:t>
            </a:r>
            <a:r>
              <a:rPr lang="en-US" sz="1200" b="0" i="0" u="none" strike="noStrike" kern="1200" baseline="0" dirty="0" smtClean="0">
                <a:solidFill>
                  <a:schemeClr val="tx1"/>
                </a:solidFill>
                <a:effectLst/>
                <a:latin typeface="+mn-lt"/>
                <a:ea typeface="+mn-ea"/>
                <a:cs typeface="+mn-cs"/>
              </a:rPr>
              <a:t>t</a:t>
            </a:r>
            <a:r>
              <a:rPr lang="en-US" sz="1200" b="0" i="0" u="none" strike="noStrike" kern="1200" dirty="0" smtClean="0">
                <a:solidFill>
                  <a:schemeClr val="tx1"/>
                </a:solidFill>
                <a:effectLst/>
                <a:latin typeface="+mn-lt"/>
                <a:ea typeface="+mn-ea"/>
                <a:cs typeface="+mn-cs"/>
              </a:rPr>
              <a:t>he </a:t>
            </a:r>
            <a:r>
              <a:rPr lang="en-US" sz="1200" b="0" i="0" u="none" strike="noStrike" kern="1200" baseline="0" dirty="0" smtClean="0">
                <a:solidFill>
                  <a:schemeClr val="tx1"/>
                </a:solidFill>
                <a:effectLst/>
                <a:latin typeface="+mn-lt"/>
                <a:ea typeface="+mn-ea"/>
                <a:cs typeface="+mn-cs"/>
              </a:rPr>
              <a:t>Professional Standards 2021 </a:t>
            </a:r>
            <a:r>
              <a:rPr lang="en-GB" sz="1200" b="0" i="0" u="none" strike="noStrike" kern="1200" baseline="0" dirty="0" smtClean="0">
                <a:solidFill>
                  <a:schemeClr val="tx1"/>
                </a:solidFill>
                <a:effectLst/>
                <a:latin typeface="+mn-lt"/>
                <a:ea typeface="+mn-ea"/>
                <a:cs typeface="+mn-cs"/>
              </a:rPr>
              <a:t>have been expanded to ensure greater emphasis on inclusion, equality and diversity.</a:t>
            </a:r>
          </a:p>
          <a:p>
            <a:endParaRPr lang="en-GB" dirty="0" smtClean="0"/>
          </a:p>
          <a:p>
            <a:r>
              <a:rPr lang="en-GB" i="1" dirty="0" smtClean="0"/>
              <a:t>(Presenter note: Image</a:t>
            </a:r>
            <a:r>
              <a:rPr lang="en-GB" i="1" baseline="0" dirty="0" smtClean="0"/>
              <a:t> is Hyperlink to National Model of Professional Learning on Education Scotland website.</a:t>
            </a:r>
            <a:endParaRPr lang="en-GB" i="1" dirty="0" smtClean="0"/>
          </a:p>
          <a:p>
            <a:r>
              <a:rPr lang="en-GB" i="1" dirty="0" smtClean="0"/>
              <a:t>https://education.gov.scot/improvement/self-evaluation/a-national-model-of-professional-learning )</a:t>
            </a:r>
            <a:endParaRPr lang="en-GB" i="1" dirty="0"/>
          </a:p>
        </p:txBody>
      </p:sp>
      <p:sp>
        <p:nvSpPr>
          <p:cNvPr id="4" name="Slide Number Placeholder 3"/>
          <p:cNvSpPr>
            <a:spLocks noGrp="1"/>
          </p:cNvSpPr>
          <p:nvPr>
            <p:ph type="sldNum" sz="quarter" idx="10"/>
          </p:nvPr>
        </p:nvSpPr>
        <p:spPr/>
        <p:txBody>
          <a:bodyPr/>
          <a:lstStyle/>
          <a:p>
            <a:fld id="{E05698FB-582D-471C-B8E0-367FC5E3D7DB}" type="slidenum">
              <a:rPr lang="en-GB" smtClean="0"/>
              <a:t>11</a:t>
            </a:fld>
            <a:endParaRPr lang="en-GB"/>
          </a:p>
        </p:txBody>
      </p:sp>
    </p:spTree>
    <p:extLst>
      <p:ext uri="{BB962C8B-B14F-4D97-AF65-F5344CB8AC3E}">
        <p14:creationId xmlns:p14="http://schemas.microsoft.com/office/powerpoint/2010/main" val="320893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Inclusive</a:t>
            </a:r>
            <a:r>
              <a:rPr lang="en-US" sz="1200" b="0" i="0" u="none" strike="noStrike" kern="1200" baseline="0" dirty="0" smtClean="0">
                <a:solidFill>
                  <a:schemeClr val="tx1"/>
                </a:solidFill>
                <a:effectLst/>
                <a:latin typeface="+mn-lt"/>
                <a:ea typeface="+mn-ea"/>
                <a:cs typeface="+mn-cs"/>
              </a:rPr>
              <a:t> Practice Online Module , developed by Education Scotland and the CIRCLE Team at Queen Margaret University, </a:t>
            </a:r>
            <a:r>
              <a:rPr lang="en-US" sz="1200" b="0" i="0" u="none" strike="noStrike" kern="1200" dirty="0" smtClean="0">
                <a:solidFill>
                  <a:schemeClr val="tx1"/>
                </a:solidFill>
                <a:effectLst/>
                <a:latin typeface="+mn-lt"/>
                <a:ea typeface="+mn-ea"/>
                <a:cs typeface="+mn-cs"/>
              </a:rPr>
              <a:t>follows the National Model of Professional Learning which underlines that professional learning should challenge and develop thinking, knowledge, skills and understanding and should be underpinned by developing skills of enquiry and criticality.</a:t>
            </a:r>
          </a:p>
          <a:p>
            <a:endParaRPr lang="en-US" sz="1200" b="0" i="0" u="none" strike="noStrike" kern="1200" dirty="0" smtClean="0">
              <a:solidFill>
                <a:schemeClr val="tx1"/>
              </a:solidFill>
              <a:effectLst/>
              <a:latin typeface="+mn-lt"/>
              <a:ea typeface="+mn-ea"/>
              <a:cs typeface="+mn-cs"/>
            </a:endParaRPr>
          </a:p>
          <a:p>
            <a:r>
              <a:rPr lang="en-GB" dirty="0" smtClean="0"/>
              <a:t>(Presenter note: Image is Hyperlink to Education</a:t>
            </a:r>
            <a:r>
              <a:rPr lang="en-GB" baseline="0" dirty="0" smtClean="0"/>
              <a:t> Scotland Inclusion in Practice Online Module</a:t>
            </a:r>
          </a:p>
          <a:p>
            <a:r>
              <a:rPr lang="en-GB" dirty="0" smtClean="0"/>
              <a:t>https://education.gov.scot/improvement/learning-resources/inclusion-in-practice# )</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12</a:t>
            </a:fld>
            <a:endParaRPr lang="en-GB"/>
          </a:p>
        </p:txBody>
      </p:sp>
    </p:spTree>
    <p:extLst>
      <p:ext uri="{BB962C8B-B14F-4D97-AF65-F5344CB8AC3E}">
        <p14:creationId xmlns:p14="http://schemas.microsoft.com/office/powerpoint/2010/main" val="3745771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accent5">
                    <a:lumMod val="50000"/>
                  </a:schemeClr>
                </a:solidFill>
                <a:latin typeface="Hind"/>
              </a:rPr>
              <a:t>The Autism Toolbox is a key resource for Scottish teachers to find up to date, evidence based</a:t>
            </a:r>
            <a:r>
              <a:rPr lang="en-GB" sz="1200" dirty="0" smtClean="0">
                <a:solidFill>
                  <a:schemeClr val="accent5">
                    <a:lumMod val="50000"/>
                  </a:schemeClr>
                </a:solidFill>
                <a:latin typeface="Hind"/>
              </a:rPr>
              <a:t> information, guidance, resources and professional learning opportunities.</a:t>
            </a:r>
            <a:r>
              <a:rPr lang="en-GB" sz="1200" baseline="0" dirty="0" smtClean="0">
                <a:solidFill>
                  <a:schemeClr val="accent5">
                    <a:lumMod val="50000"/>
                  </a:schemeClr>
                </a:solidFill>
                <a:latin typeface="Hind"/>
              </a:rPr>
              <a:t> </a:t>
            </a:r>
            <a:r>
              <a:rPr lang="en-GB" baseline="0" dirty="0" smtClean="0"/>
              <a:t>Content </a:t>
            </a:r>
            <a:r>
              <a:rPr lang="en-GB" dirty="0" smtClean="0"/>
              <a:t>is closely linked to Curriculum for Excellence and the Scottish educational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accent5">
                    <a:lumMod val="50000"/>
                  </a:schemeClr>
                </a:solidFill>
                <a:latin typeface="Hind"/>
              </a:rPr>
              <a:t>The aim of the Toolbox is, “To help staff support autistic learners and their families within the framework of Curriculum for Excellence and the Getting it right for every child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accent5">
                  <a:lumMod val="50000"/>
                </a:schemeClr>
              </a:solidFill>
              <a:latin typeface="Hin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resource </a:t>
            </a:r>
            <a:r>
              <a:rPr lang="en-GB" dirty="0" smtClean="0"/>
              <a:t>is funded by the Scottish Government and managed by Education Scotland.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(Presenter</a:t>
            </a:r>
            <a:r>
              <a:rPr lang="en-GB" i="1" baseline="0" dirty="0" smtClean="0"/>
              <a:t> note: I</a:t>
            </a:r>
            <a:r>
              <a:rPr lang="en-GB" i="1" dirty="0" smtClean="0"/>
              <a:t>mage</a:t>
            </a:r>
            <a:r>
              <a:rPr lang="en-GB" i="1" baseline="0" dirty="0" smtClean="0"/>
              <a:t> is hyperlink to Autism Toolbox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baseline="0" dirty="0" smtClean="0"/>
              <a:t>http://www.autismtoolbox.co.uk/ )</a:t>
            </a:r>
            <a:endParaRPr lang="en-GB" i="1" dirty="0" smtClean="0"/>
          </a:p>
        </p:txBody>
      </p:sp>
      <p:sp>
        <p:nvSpPr>
          <p:cNvPr id="4" name="Slide Number Placeholder 3"/>
          <p:cNvSpPr>
            <a:spLocks noGrp="1"/>
          </p:cNvSpPr>
          <p:nvPr>
            <p:ph type="sldNum" sz="quarter" idx="10"/>
          </p:nvPr>
        </p:nvSpPr>
        <p:spPr/>
        <p:txBody>
          <a:bodyPr/>
          <a:lstStyle/>
          <a:p>
            <a:fld id="{E05698FB-582D-471C-B8E0-367FC5E3D7DB}" type="slidenum">
              <a:rPr lang="en-GB" smtClean="0"/>
              <a:t>13</a:t>
            </a:fld>
            <a:endParaRPr lang="en-GB"/>
          </a:p>
        </p:txBody>
      </p:sp>
    </p:spTree>
    <p:extLst>
      <p:ext uri="{BB962C8B-B14F-4D97-AF65-F5344CB8AC3E}">
        <p14:creationId xmlns:p14="http://schemas.microsoft.com/office/powerpoint/2010/main" val="351602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We’ve looked closely at two of the autism  Key Messages today but over the course of the year we have explored all seven. Throughout the rest of this course, and in into your teaching career, we ask everyone to keep these Key Messages in mind. </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14</a:t>
            </a:fld>
            <a:endParaRPr lang="en-GB"/>
          </a:p>
        </p:txBody>
      </p:sp>
    </p:spTree>
    <p:extLst>
      <p:ext uri="{BB962C8B-B14F-4D97-AF65-F5344CB8AC3E}">
        <p14:creationId xmlns:p14="http://schemas.microsoft.com/office/powerpoint/2010/main" val="300706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i="1" dirty="0" smtClean="0"/>
              <a:t>(Presenter note: Read only – do not expand at this point)</a:t>
            </a:r>
          </a:p>
          <a:p>
            <a:endParaRPr lang="en-GB" dirty="0" smtClean="0"/>
          </a:p>
          <a:p>
            <a:r>
              <a:rPr lang="en-GB" dirty="0" smtClean="0"/>
              <a:t>The plan</a:t>
            </a:r>
            <a:r>
              <a:rPr lang="en-GB" baseline="0" dirty="0" smtClean="0"/>
              <a:t> for today is:</a:t>
            </a:r>
          </a:p>
          <a:p>
            <a:pPr indent="-450000">
              <a:buFont typeface="Arial" panose="020B0604020202020204" pitchFamily="34" charset="0"/>
              <a:buChar char="•"/>
            </a:pPr>
            <a:r>
              <a:rPr lang="en-GB" sz="1200" dirty="0" smtClean="0"/>
              <a:t>Key Messages</a:t>
            </a:r>
          </a:p>
          <a:p>
            <a:pPr indent="-450000">
              <a:buFont typeface="Arial" panose="020B0604020202020204" pitchFamily="34" charset="0"/>
              <a:buChar char="•"/>
            </a:pPr>
            <a:r>
              <a:rPr lang="en-GB" sz="1200" dirty="0" smtClean="0"/>
              <a:t>Modelling inclusion</a:t>
            </a:r>
          </a:p>
          <a:p>
            <a:pPr indent="-450000">
              <a:buFont typeface="Arial" panose="020B0604020202020204" pitchFamily="34" charset="0"/>
              <a:buChar char="•"/>
            </a:pPr>
            <a:r>
              <a:rPr lang="en-GB" sz="1200" dirty="0" smtClean="0"/>
              <a:t>Parents</a:t>
            </a:r>
          </a:p>
          <a:p>
            <a:pPr indent="-450000">
              <a:buFont typeface="Arial" panose="020B0604020202020204" pitchFamily="34" charset="0"/>
              <a:buChar char="•"/>
            </a:pPr>
            <a:r>
              <a:rPr lang="en-GB" sz="1200" dirty="0" smtClean="0"/>
              <a:t>Homework</a:t>
            </a:r>
          </a:p>
          <a:p>
            <a:pPr indent="-450000">
              <a:buFont typeface="Arial" panose="020B0604020202020204" pitchFamily="34" charset="0"/>
              <a:buChar char="•"/>
            </a:pPr>
            <a:r>
              <a:rPr lang="en-GB" sz="1200" dirty="0" smtClean="0"/>
              <a:t>Pupil Support Assistants</a:t>
            </a:r>
          </a:p>
          <a:p>
            <a:pPr indent="-450000">
              <a:buFont typeface="Arial" panose="020B0604020202020204" pitchFamily="34" charset="0"/>
              <a:buChar char="•"/>
            </a:pPr>
            <a:r>
              <a:rPr lang="en-GB" sz="1200" dirty="0" smtClean="0"/>
              <a:t>Collaborative working</a:t>
            </a:r>
          </a:p>
          <a:p>
            <a:pPr indent="-450000">
              <a:buFont typeface="Arial" panose="020B0604020202020204" pitchFamily="34" charset="0"/>
              <a:buChar char="•"/>
            </a:pPr>
            <a:r>
              <a:rPr lang="en-GB" sz="1200" dirty="0" smtClean="0"/>
              <a:t>Professional learning</a:t>
            </a:r>
          </a:p>
          <a:p>
            <a:pPr indent="-450000">
              <a:buFont typeface="Arial" panose="020B0604020202020204" pitchFamily="34" charset="0"/>
              <a:buChar char="•"/>
            </a:pPr>
            <a:r>
              <a:rPr lang="en-GB" sz="1200" dirty="0" smtClean="0"/>
              <a:t>Next steps</a:t>
            </a:r>
          </a:p>
          <a:p>
            <a:pPr indent="-450000">
              <a:buFont typeface="Arial" panose="020B0604020202020204" pitchFamily="34" charset="0"/>
              <a:buChar char="•"/>
            </a:pPr>
            <a:r>
              <a:rPr lang="en-GB" sz="1200" dirty="0" smtClean="0"/>
              <a:t>Key Messages</a:t>
            </a:r>
            <a:endParaRPr lang="en-GB" dirty="0" smtClean="0"/>
          </a:p>
        </p:txBody>
      </p:sp>
      <p:sp>
        <p:nvSpPr>
          <p:cNvPr id="4" name="Slide Number Placeholder 3"/>
          <p:cNvSpPr>
            <a:spLocks noGrp="1"/>
          </p:cNvSpPr>
          <p:nvPr>
            <p:ph type="sldNum" sz="quarter" idx="10"/>
          </p:nvPr>
        </p:nvSpPr>
        <p:spPr/>
        <p:txBody>
          <a:bodyPr/>
          <a:lstStyle/>
          <a:p>
            <a:fld id="{E05698FB-582D-471C-B8E0-367FC5E3D7DB}" type="slidenum">
              <a:rPr lang="en-GB" smtClean="0"/>
              <a:t>3</a:t>
            </a:fld>
            <a:endParaRPr lang="en-GB"/>
          </a:p>
        </p:txBody>
      </p:sp>
    </p:spTree>
    <p:extLst>
      <p:ext uri="{BB962C8B-B14F-4D97-AF65-F5344CB8AC3E}">
        <p14:creationId xmlns:p14="http://schemas.microsoft.com/office/powerpoint/2010/main" val="191405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All four units of the autism</a:t>
            </a:r>
            <a:r>
              <a:rPr lang="en-GB" baseline="0" dirty="0" smtClean="0"/>
              <a:t> course content </a:t>
            </a:r>
            <a:r>
              <a:rPr lang="en-GB" dirty="0" smtClean="0"/>
              <a:t>will be focussing on these seven </a:t>
            </a:r>
            <a:r>
              <a:rPr lang="en-GB" b="1" dirty="0" smtClean="0"/>
              <a:t>Key Messages.</a:t>
            </a:r>
          </a:p>
          <a:p>
            <a:endParaRPr lang="en-GB" dirty="0" smtClean="0"/>
          </a:p>
          <a:p>
            <a:r>
              <a:rPr lang="en-GB" dirty="0" smtClean="0"/>
              <a:t>We</a:t>
            </a:r>
            <a:r>
              <a:rPr lang="en-GB" baseline="0" dirty="0" smtClean="0"/>
              <a:t> introduced them as we set the scene with </a:t>
            </a:r>
            <a:r>
              <a:rPr lang="en-GB" b="1" baseline="0" dirty="0" smtClean="0"/>
              <a:t>Autism Unit 1 </a:t>
            </a:r>
            <a:r>
              <a:rPr lang="en-GB" b="0" baseline="0" dirty="0" smtClean="0"/>
              <a:t>with</a:t>
            </a:r>
            <a:r>
              <a:rPr lang="en-GB" b="1" baseline="0" dirty="0" smtClean="0"/>
              <a: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Ensure adjustments are anticipatory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were expecting you’</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Environment first</a:t>
            </a:r>
          </a:p>
          <a:p>
            <a:endParaRPr lang="en-GB" b="1" baseline="0" dirty="0" smtClean="0"/>
          </a:p>
          <a:p>
            <a:r>
              <a:rPr lang="en-GB" b="0" baseline="0" dirty="0" smtClean="0"/>
              <a:t>In</a:t>
            </a:r>
            <a:r>
              <a:rPr lang="en-GB" b="1" baseline="0" dirty="0" smtClean="0"/>
              <a:t> Unit 2 </a:t>
            </a:r>
            <a:r>
              <a:rPr lang="en-GB" b="0" baseline="0" dirty="0" smtClean="0"/>
              <a:t>we looked at</a:t>
            </a:r>
            <a:r>
              <a:rPr lang="en-GB" b="1" baseline="0" dirty="0" smtClean="0"/>
              <a: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Environment first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Provide predictability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Make learning meaningful</a:t>
            </a:r>
          </a:p>
          <a:p>
            <a:endParaRPr lang="en-GB" b="1" baseline="0" dirty="0" smtClean="0"/>
          </a:p>
          <a:p>
            <a:r>
              <a:rPr lang="en-GB" baseline="0" dirty="0" smtClean="0"/>
              <a:t>In </a:t>
            </a:r>
            <a:r>
              <a:rPr lang="en-GB" b="1" baseline="0" dirty="0" smtClean="0"/>
              <a:t>Unit 3</a:t>
            </a:r>
            <a:r>
              <a:rPr lang="en-GB" baseline="0" dirty="0" smtClean="0"/>
              <a:t>, we focused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Seek to understand distressed behaviour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Now in the fourth</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final </a:t>
            </a:r>
            <a:r>
              <a:rPr lang="en-GB" sz="1200" b="1" kern="1200" dirty="0" smtClean="0">
                <a:solidFill>
                  <a:schemeClr val="tx1"/>
                </a:solidFill>
                <a:effectLst/>
                <a:latin typeface="+mn-lt"/>
                <a:ea typeface="+mn-ea"/>
                <a:cs typeface="+mn-cs"/>
              </a:rPr>
              <a:t>Unit</a:t>
            </a:r>
            <a:r>
              <a:rPr lang="en-GB" sz="1200" kern="1200" baseline="0" dirty="0" smtClean="0">
                <a:solidFill>
                  <a:schemeClr val="tx1"/>
                </a:solidFill>
                <a:effectLst/>
                <a:latin typeface="+mn-lt"/>
                <a:ea typeface="+mn-ea"/>
                <a:cs typeface="+mn-cs"/>
              </a:rPr>
              <a:t> we seek to expand our understanding of:</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were expecting you’ and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Environment first</a:t>
            </a:r>
          </a:p>
          <a:p>
            <a:endParaRPr lang="en-GB" baseline="0" dirty="0" smtClean="0"/>
          </a:p>
          <a:p>
            <a:r>
              <a:rPr lang="en-GB" baseline="0" dirty="0" smtClean="0"/>
              <a:t>As before, this presentation will highlight each as we go through, with the symbol in the top right corner.</a:t>
            </a:r>
          </a:p>
          <a:p>
            <a:endParaRPr lang="en-GB" baseline="0" dirty="0" smtClean="0"/>
          </a:p>
          <a:p>
            <a:r>
              <a:rPr lang="en-GB" baseline="0" dirty="0" smtClean="0"/>
              <a:t>We hope that this autism course content is just the start of your autism learning - that you will leave enthused to keep reading and learning.</a:t>
            </a:r>
          </a:p>
          <a:p>
            <a:endParaRPr lang="en-GB" baseline="0" dirty="0" smtClean="0"/>
          </a:p>
          <a:p>
            <a:r>
              <a:rPr lang="en-GB" baseline="0" dirty="0" smtClean="0"/>
              <a:t>Throughout this course we ask that everyone keep these </a:t>
            </a:r>
            <a:r>
              <a:rPr lang="en-GB" b="1" baseline="0" dirty="0" smtClean="0"/>
              <a:t>Key Messages </a:t>
            </a:r>
            <a:r>
              <a:rPr lang="en-GB" baseline="0" dirty="0" smtClean="0"/>
              <a:t>in mind. If you only take seven messages from the autism course content, let it be these…</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4</a:t>
            </a:fld>
            <a:endParaRPr lang="en-GB"/>
          </a:p>
        </p:txBody>
      </p:sp>
    </p:spTree>
    <p:extLst>
      <p:ext uri="{BB962C8B-B14F-4D97-AF65-F5344CB8AC3E}">
        <p14:creationId xmlns:p14="http://schemas.microsoft.com/office/powerpoint/2010/main" val="419102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Your commitment to the professional values of integrity, trust and respect and social justice should be demonstrated in all aspects of your role as a teacher.</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core component of teachers’ professional commitment is understanding the needs of learners with autism and other additional support</a:t>
            </a:r>
            <a:r>
              <a:rPr lang="en-GB" sz="1200" kern="1200" baseline="0" dirty="0" smtClean="0">
                <a:solidFill>
                  <a:schemeClr val="tx1"/>
                </a:solidFill>
                <a:effectLst/>
                <a:latin typeface="+mn-lt"/>
                <a:ea typeface="+mn-ea"/>
                <a:cs typeface="+mn-cs"/>
              </a:rPr>
              <a:t> needs</a:t>
            </a:r>
            <a:r>
              <a:rPr lang="en-GB" sz="1200" kern="1200" dirty="0" smtClean="0">
                <a:solidFill>
                  <a:schemeClr val="tx1"/>
                </a:solidFill>
                <a:effectLst/>
                <a:latin typeface="+mn-lt"/>
                <a:ea typeface="+mn-ea"/>
                <a:cs typeface="+mn-cs"/>
              </a:rPr>
              <a:t>.  GTCS Professional Standards state that teachers should recognise, see and acknowledge the value in everyone and have a deep awareness of the need for culturally responsive pedagogies.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the role of teachers to promote equality and diversity, paying careful attention to the needs of learners from diverse groups and in upholding children’s rights.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Review of Additional Support for Learning Implementation (2020) highlights the importance of all teachers holding and enacting professional values of inclusion and inclusive practice and emphasises that this should be seen as a core part of your role.</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All teachers have a duty to critically examine personal and professional attitudes and beliefs and to challenge assumptions and professional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At</a:t>
            </a:r>
            <a:r>
              <a:rPr lang="en-GB" sz="1200" kern="1200" baseline="0" dirty="0" smtClean="0">
                <a:solidFill>
                  <a:schemeClr val="tx1"/>
                </a:solidFill>
                <a:effectLst/>
                <a:latin typeface="+mn-lt"/>
                <a:ea typeface="+mn-ea"/>
                <a:cs typeface="+mn-cs"/>
              </a:rPr>
              <a:t> this early stage of your teaching career, the best way that you can do this is through modelling an inclusive </a:t>
            </a:r>
            <a:r>
              <a:rPr lang="en-GB" sz="1200" kern="1200" baseline="0" dirty="0" err="1" smtClean="0">
                <a:solidFill>
                  <a:schemeClr val="tx1"/>
                </a:solidFill>
                <a:effectLst/>
                <a:latin typeface="+mn-lt"/>
                <a:ea typeface="+mn-ea"/>
                <a:cs typeface="+mn-cs"/>
              </a:rPr>
              <a:t>mindset</a:t>
            </a:r>
            <a:r>
              <a:rPr lang="en-GB" sz="1200" kern="1200" baseline="0" dirty="0" smtClean="0">
                <a:solidFill>
                  <a:schemeClr val="tx1"/>
                </a:solidFill>
                <a:effectLst/>
                <a:latin typeface="+mn-lt"/>
                <a:ea typeface="+mn-ea"/>
                <a:cs typeface="+mn-cs"/>
              </a:rPr>
              <a:t> and approach in your own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5698FB-582D-471C-B8E0-367FC5E3D7DB}" type="slidenum">
              <a:rPr lang="en-GB" smtClean="0"/>
              <a:t>5</a:t>
            </a:fld>
            <a:endParaRPr lang="en-GB"/>
          </a:p>
        </p:txBody>
      </p:sp>
    </p:spTree>
    <p:extLst>
      <p:ext uri="{BB962C8B-B14F-4D97-AF65-F5344CB8AC3E}">
        <p14:creationId xmlns:p14="http://schemas.microsoft.com/office/powerpoint/2010/main" val="85462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need to have an inclusive mindset extends to the whole school community, and this includes parents. Families of autistic learners often report feeling judged, isolated and excluded.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When starting at a new school it will be important to find out what arrangements the school have in place for communicating with parents and what your role is within this. This is likely to vary by local authority and by establishment.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Parents and </a:t>
            </a:r>
            <a:r>
              <a:rPr lang="en-US" baseline="0" dirty="0" err="1" smtClean="0"/>
              <a:t>carers</a:t>
            </a:r>
            <a:r>
              <a:rPr lang="en-US" baseline="0" dirty="0" smtClean="0"/>
              <a:t> tell us that good communication is key and that this works best when it is planned and consistent – having a regular planned contact rather than school staff getting in touch when something has gone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Parents regularly ask that they are not approached in the playground in front of other parents – this can lead to them feeling judged or excluded by the other parents.</a:t>
            </a:r>
          </a:p>
          <a:p>
            <a:endParaRPr lang="en-US" baseline="0" dirty="0" smtClean="0"/>
          </a:p>
          <a:p>
            <a:r>
              <a:rPr lang="en-US" baseline="0" dirty="0" smtClean="0"/>
              <a:t>They tell us that they value consistent use of visual supports and well supported transitions.</a:t>
            </a:r>
          </a:p>
          <a:p>
            <a:endParaRPr lang="en-US" baseline="0" dirty="0" smtClean="0"/>
          </a:p>
          <a:p>
            <a:r>
              <a:rPr lang="en-US" baseline="0" dirty="0" smtClean="0"/>
              <a:t>Whilst on placement, you may be offered the opportunity to attend/observe individual child planning meetings. This can be a good way to develop an understanding of the 24 hour life of the child.</a:t>
            </a:r>
          </a:p>
        </p:txBody>
      </p:sp>
      <p:sp>
        <p:nvSpPr>
          <p:cNvPr id="4" name="Slide Number Placeholder 3"/>
          <p:cNvSpPr>
            <a:spLocks noGrp="1"/>
          </p:cNvSpPr>
          <p:nvPr>
            <p:ph type="sldNum" sz="quarter" idx="10"/>
          </p:nvPr>
        </p:nvSpPr>
        <p:spPr/>
        <p:txBody>
          <a:bodyPr/>
          <a:lstStyle/>
          <a:p>
            <a:fld id="{E05698FB-582D-471C-B8E0-367FC5E3D7DB}" type="slidenum">
              <a:rPr lang="en-GB" smtClean="0"/>
              <a:t>6</a:t>
            </a:fld>
            <a:endParaRPr lang="en-GB"/>
          </a:p>
        </p:txBody>
      </p:sp>
    </p:spTree>
    <p:extLst>
      <p:ext uri="{BB962C8B-B14F-4D97-AF65-F5344CB8AC3E}">
        <p14:creationId xmlns:p14="http://schemas.microsoft.com/office/powerpoint/2010/main" val="247985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Homework is a common area of concern for autistic learners, p</a:t>
            </a:r>
            <a:r>
              <a:rPr lang="en-GB" dirty="0" smtClean="0"/>
              <a:t>articularly</a:t>
            </a:r>
            <a:r>
              <a:rPr lang="en-GB" baseline="0" dirty="0" smtClean="0"/>
              <a:t> at the secondary stage. Some express that ‘work is for school and not for home’ and many are so exhausted by the effort required to get through their school day that they are not able to focus on further work in the evenings and at weekends.</a:t>
            </a:r>
          </a:p>
          <a:p>
            <a:endParaRPr lang="en-GB" baseline="0" dirty="0" smtClean="0"/>
          </a:p>
          <a:p>
            <a:r>
              <a:rPr lang="en-GB" baseline="0" dirty="0" smtClean="0"/>
              <a:t>Reasonable adjustments can be made, such as communicating tasks directly to parents to enable them to understand expectations and support their child, reducing or time limiting tasks or chunking work down into manageable sized blocks.</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It is important to review regularly and consider the impact of any difficulties arising on both the young person and their family. Ultimately it may be helpful to consider and weigh up the value of any work set against any negative impact experienced. Think DIRM…does it really matter?</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7</a:t>
            </a:fld>
            <a:endParaRPr lang="en-GB"/>
          </a:p>
        </p:txBody>
      </p:sp>
    </p:spTree>
    <p:extLst>
      <p:ext uri="{BB962C8B-B14F-4D97-AF65-F5344CB8AC3E}">
        <p14:creationId xmlns:p14="http://schemas.microsoft.com/office/powerpoint/2010/main" val="174010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It</a:t>
            </a:r>
            <a:r>
              <a:rPr lang="en-GB" baseline="0" dirty="0" smtClean="0"/>
              <a:t> is the responsibility of the class t</a:t>
            </a:r>
            <a:r>
              <a:rPr lang="en-GB" dirty="0" smtClean="0"/>
              <a:t>eacher to plan </a:t>
            </a:r>
            <a:r>
              <a:rPr lang="en-GB" baseline="0" dirty="0" smtClean="0"/>
              <a:t>experiences and outcomes that take account of the strengths and needs of all learners in their class.</a:t>
            </a:r>
          </a:p>
          <a:p>
            <a:endParaRPr lang="en-GB" baseline="0" dirty="0" smtClean="0"/>
          </a:p>
          <a:p>
            <a:r>
              <a:rPr lang="en-GB" baseline="0" dirty="0" smtClean="0"/>
              <a:t>Some classes might have an additional adult in a supporting role and occasionally an adult will be allocated to support the inclusion of one or more identified learners.</a:t>
            </a:r>
          </a:p>
          <a:p>
            <a:endParaRPr lang="en-GB" baseline="0" dirty="0" smtClean="0"/>
          </a:p>
          <a:p>
            <a:r>
              <a:rPr lang="en-GB" baseline="0" dirty="0" smtClean="0"/>
              <a:t>The role of a support assistant is to facilitate the participation of a learner with additional support needs and to enable the learner to be as independent as possible within the school environment. </a:t>
            </a:r>
            <a:r>
              <a:rPr lang="en-GB" dirty="0" smtClean="0"/>
              <a:t>Support</a:t>
            </a:r>
            <a:r>
              <a:rPr lang="en-GB" baseline="0" dirty="0" smtClean="0"/>
              <a:t> assistants may or may not have formal training and may or may not have knowledge of particular additional support needs.</a:t>
            </a:r>
          </a:p>
          <a:p>
            <a:endParaRPr lang="en-GB" baseline="0" dirty="0" smtClean="0"/>
          </a:p>
          <a:p>
            <a:r>
              <a:rPr lang="en-GB" dirty="0" smtClean="0"/>
              <a:t>Often the </a:t>
            </a:r>
            <a:r>
              <a:rPr lang="en-GB" baseline="0" dirty="0" smtClean="0"/>
              <a:t>b</a:t>
            </a:r>
            <a:r>
              <a:rPr lang="en-GB" dirty="0" smtClean="0"/>
              <a:t>est support assistants stand back and observe</a:t>
            </a:r>
            <a:r>
              <a:rPr lang="en-GB" baseline="0" dirty="0" smtClean="0"/>
              <a:t> rather than sit alongside a child doing things for them or prompting them through tasks. T</a:t>
            </a:r>
            <a:r>
              <a:rPr lang="en-GB" dirty="0" smtClean="0"/>
              <a:t>hey continually look for ways to increase a child or young person’s</a:t>
            </a:r>
            <a:r>
              <a:rPr lang="en-GB" baseline="0" dirty="0" smtClean="0"/>
              <a:t> independence and reduce dependence.</a:t>
            </a:r>
            <a:endParaRPr lang="en-GB" dirty="0" smtClean="0"/>
          </a:p>
          <a:p>
            <a:endParaRPr lang="en-GB" dirty="0" smtClean="0"/>
          </a:p>
          <a:p>
            <a:r>
              <a:rPr lang="en-GB" dirty="0" smtClean="0"/>
              <a:t>As</a:t>
            </a:r>
            <a:r>
              <a:rPr lang="en-GB" baseline="0" dirty="0" smtClean="0"/>
              <a:t> with any learner with an additional support need, it is important to have a clear plan that all the adults working with an autistic learner follow. A person can implement a plan and use strategies- but a person is not a strategy!</a:t>
            </a:r>
            <a:endParaRPr lang="en-GB" dirty="0" smtClean="0"/>
          </a:p>
        </p:txBody>
      </p:sp>
      <p:sp>
        <p:nvSpPr>
          <p:cNvPr id="4" name="Slide Number Placeholder 3"/>
          <p:cNvSpPr>
            <a:spLocks noGrp="1"/>
          </p:cNvSpPr>
          <p:nvPr>
            <p:ph type="sldNum" sz="quarter" idx="10"/>
          </p:nvPr>
        </p:nvSpPr>
        <p:spPr/>
        <p:txBody>
          <a:bodyPr/>
          <a:lstStyle/>
          <a:p>
            <a:fld id="{E05698FB-582D-471C-B8E0-367FC5E3D7DB}" type="slidenum">
              <a:rPr lang="en-GB" smtClean="0"/>
              <a:t>8</a:t>
            </a:fld>
            <a:endParaRPr lang="en-GB"/>
          </a:p>
        </p:txBody>
      </p:sp>
    </p:spTree>
    <p:extLst>
      <p:ext uri="{BB962C8B-B14F-4D97-AF65-F5344CB8AC3E}">
        <p14:creationId xmlns:p14="http://schemas.microsoft.com/office/powerpoint/2010/main" val="1190883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baseline="0" dirty="0" smtClean="0"/>
              <a:t>Each local area will have different structures and systems but all in Scotland should work to Getting it right protocols set out in the Additional Support for Learning Act.</a:t>
            </a:r>
          </a:p>
          <a:p>
            <a:endParaRPr lang="en-GB" baseline="0" dirty="0" smtClean="0"/>
          </a:p>
          <a:p>
            <a:r>
              <a:rPr lang="en-GB" baseline="0" dirty="0" smtClean="0"/>
              <a:t>Find out how school staff in your area work in partnership with others (e.g. Educational Psychologists, Speech and Language Therapists, Occupational Therapists) at:</a:t>
            </a:r>
          </a:p>
          <a:p>
            <a:endParaRPr lang="en-GB" baseline="0" dirty="0" smtClean="0"/>
          </a:p>
          <a:p>
            <a:pPr marL="171450" indent="-171450">
              <a:buFont typeface="Arial" panose="020B0604020202020204" pitchFamily="34" charset="0"/>
              <a:buChar char="•"/>
            </a:pPr>
            <a:r>
              <a:rPr lang="en-GB" baseline="0" dirty="0" smtClean="0"/>
              <a:t>Universal</a:t>
            </a:r>
          </a:p>
          <a:p>
            <a:pPr marL="171450" indent="-171450">
              <a:buFont typeface="Arial" panose="020B0604020202020204" pitchFamily="34" charset="0"/>
              <a:buChar char="•"/>
            </a:pPr>
            <a:r>
              <a:rPr lang="en-GB" baseline="0" dirty="0" smtClean="0"/>
              <a:t>Targeted</a:t>
            </a:r>
          </a:p>
          <a:p>
            <a:pPr marL="0" indent="0">
              <a:buFont typeface="Arial" panose="020B0604020202020204" pitchFamily="34" charset="0"/>
              <a:buNone/>
            </a:pPr>
            <a:r>
              <a:rPr lang="en-GB" baseline="0" dirty="0" smtClean="0"/>
              <a:t>and</a:t>
            </a:r>
          </a:p>
          <a:p>
            <a:pPr marL="171450" indent="-171450">
              <a:buFont typeface="Arial" panose="020B0604020202020204" pitchFamily="34" charset="0"/>
              <a:buChar char="•"/>
            </a:pPr>
            <a:r>
              <a:rPr lang="en-GB" baseline="0" dirty="0" smtClean="0"/>
              <a:t>Specialist levels</a:t>
            </a:r>
          </a:p>
          <a:p>
            <a:endParaRPr lang="en-GB" baseline="0" dirty="0" smtClean="0"/>
          </a:p>
          <a:p>
            <a:r>
              <a:rPr lang="en-GB" baseline="0" dirty="0" smtClean="0"/>
              <a:t>Try to find out how the Child Planning process works in your area. </a:t>
            </a:r>
          </a:p>
          <a:p>
            <a:endParaRPr lang="en-GB" baseline="0" dirty="0" smtClean="0"/>
          </a:p>
          <a:p>
            <a:r>
              <a:rPr lang="en-GB" baseline="0" dirty="0" smtClean="0"/>
              <a:t>Look for opportunities to shadow, observe, liaise with other professionals working in and with the school and find out about how teams of professionals work together and with parents to support children with additional support needs.</a:t>
            </a:r>
          </a:p>
          <a:p>
            <a:endParaRPr lang="en-GB" baseline="0" dirty="0" smtClean="0"/>
          </a:p>
          <a:p>
            <a:r>
              <a:rPr lang="en-GB" baseline="0" dirty="0" smtClean="0"/>
              <a:t>We can all learn from each other. Teachers bring expertise in teaching – others bring different expertise to the team around the child.</a:t>
            </a:r>
          </a:p>
          <a:p>
            <a:endParaRPr lang="en-GB" baseline="0" dirty="0" smtClean="0"/>
          </a:p>
          <a:p>
            <a:r>
              <a:rPr lang="en-GB" baseline="0" dirty="0" smtClean="0"/>
              <a:t>It is widely recognised that having a single child’s plan is desirable and beneficial – to get to that point we need to work together!</a:t>
            </a:r>
          </a:p>
        </p:txBody>
      </p:sp>
      <p:sp>
        <p:nvSpPr>
          <p:cNvPr id="4" name="Slide Number Placeholder 3"/>
          <p:cNvSpPr>
            <a:spLocks noGrp="1"/>
          </p:cNvSpPr>
          <p:nvPr>
            <p:ph type="sldNum" sz="quarter" idx="10"/>
          </p:nvPr>
        </p:nvSpPr>
        <p:spPr/>
        <p:txBody>
          <a:bodyPr/>
          <a:lstStyle/>
          <a:p>
            <a:fld id="{E05698FB-582D-471C-B8E0-367FC5E3D7DB}" type="slidenum">
              <a:rPr lang="en-GB" smtClean="0"/>
              <a:t>9</a:t>
            </a:fld>
            <a:endParaRPr lang="en-GB"/>
          </a:p>
        </p:txBody>
      </p:sp>
    </p:spTree>
    <p:extLst>
      <p:ext uri="{BB962C8B-B14F-4D97-AF65-F5344CB8AC3E}">
        <p14:creationId xmlns:p14="http://schemas.microsoft.com/office/powerpoint/2010/main" val="55370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might</a:t>
            </a:r>
            <a:r>
              <a:rPr lang="en-GB" dirty="0" smtClean="0"/>
              <a:t> remember from Unit 1 of the autism course content</a:t>
            </a:r>
            <a:r>
              <a:rPr lang="en-GB" baseline="0" dirty="0" smtClean="0"/>
              <a:t> that </a:t>
            </a:r>
            <a:r>
              <a:rPr lang="en-GB" dirty="0" smtClean="0"/>
              <a:t>30.9% of the mainstream</a:t>
            </a:r>
            <a:r>
              <a:rPr lang="en-GB" baseline="0" dirty="0" smtClean="0"/>
              <a:t> </a:t>
            </a:r>
            <a:r>
              <a:rPr lang="en-GB" dirty="0" smtClean="0"/>
              <a:t>school population across Scotland have an additional support</a:t>
            </a:r>
            <a:r>
              <a:rPr lang="en-GB" baseline="0" dirty="0" smtClean="0"/>
              <a:t> need. </a:t>
            </a:r>
            <a:r>
              <a:rPr lang="en-GB" dirty="0" smtClean="0"/>
              <a:t>We can all expect to see children with a range of needs in every class we teach.</a:t>
            </a:r>
          </a:p>
          <a:p>
            <a:endParaRPr lang="en-GB" baseline="0" dirty="0" smtClean="0"/>
          </a:p>
          <a:p>
            <a:r>
              <a:rPr lang="en-GB" baseline="0" dirty="0" smtClean="0"/>
              <a:t>We all need to take the position that, “We were expecting you!”</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When working in schools you might hear other staff members or even other parents ask, “What about the other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Why does the autistic learner get special resources/ equipment?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Why do they get away with (distressed) behaviour?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What about the other children having to experience their (distressed) behaviour?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Everything you say and do can influence how others view a child</a:t>
            </a:r>
            <a:r>
              <a:rPr lang="en-GB" baseline="0" dirty="0" smtClean="0"/>
              <a:t> or young person and the experience that child or young person will have within the school community going forward. You can support the learner, and meet with your responsibilities under the ASL and Equalities Acts by:</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Valuing different minds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Making anticipatory reasonable adjustments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Modelling an empathetic response to distressed behaviour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Being conscious of Indirect Discrimination and supporting individuals according to need, rather than treating all equally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Maintaining the confidentiality of individual learners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Modelling a ‘no blame culture’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Reflecting and planning with colleagues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Treating e</a:t>
            </a:r>
            <a:r>
              <a:rPr lang="en-GB" dirty="0" smtClean="0"/>
              <a:t>very day</a:t>
            </a:r>
            <a:r>
              <a:rPr lang="en-GB" baseline="0" dirty="0" smtClean="0"/>
              <a:t> as a fresh day!</a:t>
            </a:r>
          </a:p>
        </p:txBody>
      </p:sp>
      <p:sp>
        <p:nvSpPr>
          <p:cNvPr id="4" name="Slide Number Placeholder 3"/>
          <p:cNvSpPr>
            <a:spLocks noGrp="1"/>
          </p:cNvSpPr>
          <p:nvPr>
            <p:ph type="sldNum" sz="quarter" idx="10"/>
          </p:nvPr>
        </p:nvSpPr>
        <p:spPr/>
        <p:txBody>
          <a:bodyPr/>
          <a:lstStyle/>
          <a:p>
            <a:fld id="{E05698FB-582D-471C-B8E0-367FC5E3D7DB}" type="slidenum">
              <a:rPr lang="en-GB" smtClean="0"/>
              <a:t>10</a:t>
            </a:fld>
            <a:endParaRPr lang="en-GB"/>
          </a:p>
        </p:txBody>
      </p:sp>
    </p:spTree>
    <p:extLst>
      <p:ext uri="{BB962C8B-B14F-4D97-AF65-F5344CB8AC3E}">
        <p14:creationId xmlns:p14="http://schemas.microsoft.com/office/powerpoint/2010/main" val="1189598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7770D2-75BC-4A84-9826-C5BDED82F269}" type="datetime1">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3D892D-CAB5-44CE-869E-3ED92FFECCD6}" type="slidenum">
              <a:rPr lang="en-GB" smtClean="0"/>
              <a:t>‹#›</a:t>
            </a:fld>
            <a:endParaRPr lang="en-GB"/>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80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3A5355-2158-46B6-90D6-9D7CFA5F035D}" type="datetime1">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150581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EB9BD6-667F-445B-B8C8-8A67B676398C}" type="datetime1">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237794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CCF921-BB88-4264-B3CB-FA3E6BEB5F33}" type="datetime1">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238253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none"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9AE3D2-2D3E-46A0-A4CE-543BF85B5F89}" type="datetime1">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3D892D-CAB5-44CE-869E-3ED92FFECCD6}" type="slidenum">
              <a:rPr lang="en-GB" smtClean="0"/>
              <a:t>‹#›</a:t>
            </a:fld>
            <a:endParaRPr lang="en-GB"/>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47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B803D3-C6E1-491B-B7E3-0BA22141CB8A}" type="datetime1">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203372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31F4F9-E7B6-4A6A-8279-6BFC6C1C9444}" type="datetime1">
              <a:rPr lang="en-GB" smtClean="0"/>
              <a:t>29/03/2021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417438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DE64EC-FB2D-4B65-823D-F96956B517ED}" type="datetime1">
              <a:rPr lang="en-GB" smtClean="0"/>
              <a:t>29/03/2021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261551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8DD2A1F-0B81-4C08-B358-E25850C09544}" type="datetime1">
              <a:rPr lang="en-GB" smtClean="0"/>
              <a:t>29/03/2021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103149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Autofit/>
          </a:bodyPr>
          <a:lstStyle>
            <a:lvl1pPr>
              <a:defRPr sz="44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lvl1pPr>
              <a:defRPr sz="2400">
                <a:solidFill>
                  <a:schemeClr val="tx1"/>
                </a:soli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6B72DFEE-A8A4-463F-A6EA-09578D660CAC}" type="datetime1">
              <a:rPr lang="en-GB" smtClean="0"/>
              <a:t>29/03/2021</a:t>
            </a:fld>
            <a:endParaRPr lang="en-GB"/>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3D892D-CAB5-44CE-869E-3ED92FFECCD6}" type="slidenum">
              <a:rPr lang="en-GB" smtClean="0"/>
              <a:t>‹#›</a:t>
            </a:fld>
            <a:endParaRPr lang="en-GB"/>
          </a:p>
        </p:txBody>
      </p:sp>
    </p:spTree>
    <p:extLst>
      <p:ext uri="{BB962C8B-B14F-4D97-AF65-F5344CB8AC3E}">
        <p14:creationId xmlns:p14="http://schemas.microsoft.com/office/powerpoint/2010/main" val="362550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03B100D-0137-4406-A9A1-72649B6A0520}" type="datetime1">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72607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8C65FD8C-4FBB-4A89-8A56-0F3BB18EFC49}" type="datetime1">
              <a:rPr lang="en-GB" smtClean="0"/>
              <a:t>29/03/2021</a:t>
            </a:fld>
            <a:endParaRPr lang="en-GB"/>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A23D892D-CAB5-44CE-869E-3ED92FFECCD6}"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750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gov.scot/improvement/self-evaluation/a-national-model-of-professional-learn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gov.scot/improvement/learning-resources/inclusion-in-practi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www.autismtoolbox.co.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t"/>
            <a:r>
              <a:rPr lang="en-US" b="1" dirty="0">
                <a:solidFill>
                  <a:schemeClr val="tx1">
                    <a:lumMod val="75000"/>
                    <a:lumOff val="25000"/>
                  </a:schemeClr>
                </a:solidFill>
              </a:rPr>
              <a:t>Autism Unit 4</a:t>
            </a:r>
            <a:br>
              <a:rPr lang="en-US" b="1" dirty="0">
                <a:solidFill>
                  <a:schemeClr val="tx1">
                    <a:lumMod val="75000"/>
                    <a:lumOff val="25000"/>
                  </a:schemeClr>
                </a:solidFill>
              </a:rPr>
            </a:br>
            <a:r>
              <a:rPr lang="en-US" b="1" dirty="0">
                <a:solidFill>
                  <a:schemeClr val="tx1">
                    <a:lumMod val="75000"/>
                    <a:lumOff val="25000"/>
                  </a:schemeClr>
                </a:solidFill>
              </a:rPr>
              <a:t>The role of teachers</a:t>
            </a:r>
            <a:br>
              <a:rPr lang="en-US" b="1" dirty="0">
                <a:solidFill>
                  <a:schemeClr val="tx1">
                    <a:lumMod val="75000"/>
                    <a:lumOff val="25000"/>
                  </a:schemeClr>
                </a:solidFill>
              </a:rPr>
            </a:br>
            <a:endParaRPr lang="en-GB" dirty="0">
              <a:solidFill>
                <a:schemeClr val="tx1">
                  <a:lumMod val="75000"/>
                  <a:lumOff val="25000"/>
                </a:schemeClr>
              </a:solidFill>
            </a:endParaRPr>
          </a:p>
        </p:txBody>
      </p:sp>
      <p:sp>
        <p:nvSpPr>
          <p:cNvPr id="3" name="Subtitle 2"/>
          <p:cNvSpPr>
            <a:spLocks noGrp="1"/>
          </p:cNvSpPr>
          <p:nvPr>
            <p:ph type="subTitle" idx="1"/>
          </p:nvPr>
        </p:nvSpPr>
        <p:spPr/>
        <p:txBody>
          <a:bodyPr/>
          <a:lstStyle/>
          <a:p>
            <a:r>
              <a:rPr lang="en-GB" dirty="0"/>
              <a:t>Initial Teacher Education Autism Course Content</a:t>
            </a:r>
          </a:p>
          <a:p>
            <a:endParaRPr lang="en-GB" dirty="0"/>
          </a:p>
        </p:txBody>
      </p:sp>
      <p:pic>
        <p:nvPicPr>
          <p:cNvPr id="4" name="Picture 3"/>
          <p:cNvPicPr>
            <a:picLocks noChangeAspect="1"/>
          </p:cNvPicPr>
          <p:nvPr/>
        </p:nvPicPr>
        <p:blipFill>
          <a:blip r:embed="rId2"/>
          <a:stretch>
            <a:fillRect/>
          </a:stretch>
        </p:blipFill>
        <p:spPr>
          <a:xfrm>
            <a:off x="9168212" y="5598621"/>
            <a:ext cx="1987468" cy="371888"/>
          </a:xfrm>
          <a:prstGeom prst="rect">
            <a:avLst/>
          </a:prstGeom>
        </p:spPr>
      </p:pic>
    </p:spTree>
    <p:extLst>
      <p:ext uri="{BB962C8B-B14F-4D97-AF65-F5344CB8AC3E}">
        <p14:creationId xmlns:p14="http://schemas.microsoft.com/office/powerpoint/2010/main" val="31462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inclusive classroom – what about the other children?</a:t>
            </a:r>
            <a:endParaRPr lang="en-GB" dirty="0"/>
          </a:p>
        </p:txBody>
      </p:sp>
      <p:sp>
        <p:nvSpPr>
          <p:cNvPr id="3" name="Content Placeholder 2"/>
          <p:cNvSpPr>
            <a:spLocks noGrp="1"/>
          </p:cNvSpPr>
          <p:nvPr>
            <p:ph idx="1"/>
          </p:nvPr>
        </p:nvSpPr>
        <p:spPr/>
        <p:txBody>
          <a:bodyPr>
            <a:normAutofit/>
          </a:bodyPr>
          <a:lstStyle/>
          <a:p>
            <a:pPr marL="91440" lvl="1" indent="-360000">
              <a:spcBef>
                <a:spcPts val="1200"/>
              </a:spcBef>
              <a:spcAft>
                <a:spcPts val="200"/>
              </a:spcAft>
              <a:buSzPct val="100000"/>
              <a:buFont typeface="Arial" panose="020B0604020202020204" pitchFamily="34" charset="0"/>
              <a:buChar char="•"/>
            </a:pPr>
            <a:r>
              <a:rPr lang="en-GB" sz="2400" dirty="0"/>
              <a:t>Difference not deficit</a:t>
            </a:r>
          </a:p>
          <a:p>
            <a:pPr marL="91440" lvl="1" indent="-360000">
              <a:spcBef>
                <a:spcPts val="1200"/>
              </a:spcBef>
              <a:spcAft>
                <a:spcPts val="200"/>
              </a:spcAft>
              <a:buSzPct val="100000"/>
              <a:buFont typeface="Arial" panose="020B0604020202020204" pitchFamily="34" charset="0"/>
              <a:buChar char="•"/>
            </a:pPr>
            <a:r>
              <a:rPr lang="en-GB" sz="2400" dirty="0"/>
              <a:t>No blame culture</a:t>
            </a:r>
          </a:p>
          <a:p>
            <a:pPr marL="91440" lvl="1" indent="-360000">
              <a:spcBef>
                <a:spcPts val="1200"/>
              </a:spcBef>
              <a:spcAft>
                <a:spcPts val="200"/>
              </a:spcAft>
              <a:buSzPct val="100000"/>
              <a:buFont typeface="Arial" panose="020B0604020202020204" pitchFamily="34" charset="0"/>
              <a:buChar char="•"/>
            </a:pPr>
            <a:r>
              <a:rPr lang="en-GB" sz="2400" dirty="0"/>
              <a:t>Every day is a new day</a:t>
            </a:r>
          </a:p>
        </p:txBody>
      </p:sp>
    </p:spTree>
    <p:extLst>
      <p:ext uri="{BB962C8B-B14F-4D97-AF65-F5344CB8AC3E}">
        <p14:creationId xmlns:p14="http://schemas.microsoft.com/office/powerpoint/2010/main" val="1071024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Model of Professional Learning</a:t>
            </a:r>
            <a:endParaRPr lang="en-GB" dirty="0"/>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80962" y="1775462"/>
            <a:ext cx="4691035" cy="4535486"/>
          </a:xfrm>
        </p:spPr>
      </p:pic>
      <p:pic>
        <p:nvPicPr>
          <p:cNvPr id="3" name="Picture 2"/>
          <p:cNvPicPr>
            <a:picLocks noChangeAspect="1"/>
          </p:cNvPicPr>
          <p:nvPr/>
        </p:nvPicPr>
        <p:blipFill>
          <a:blip r:embed="rId5"/>
          <a:stretch>
            <a:fillRect/>
          </a:stretch>
        </p:blipFill>
        <p:spPr>
          <a:xfrm>
            <a:off x="9017410" y="5568487"/>
            <a:ext cx="1140051" cy="457240"/>
          </a:xfrm>
          <a:prstGeom prst="rect">
            <a:avLst/>
          </a:prstGeom>
        </p:spPr>
      </p:pic>
    </p:spTree>
    <p:extLst>
      <p:ext uri="{BB962C8B-B14F-4D97-AF65-F5344CB8AC3E}">
        <p14:creationId xmlns:p14="http://schemas.microsoft.com/office/powerpoint/2010/main" val="2819345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Inclusive Practice Online Module</a:t>
            </a:r>
            <a:endParaRPr lang="en-GB" dirty="0"/>
          </a:p>
        </p:txBody>
      </p:sp>
      <p:pic>
        <p:nvPicPr>
          <p:cNvPr id="4" name="Content Placeholder 3">
            <a:hlinkClick r:id="rId3"/>
          </p:cNvPr>
          <p:cNvPicPr>
            <a:picLocks noGrp="1" noChangeAspect="1"/>
          </p:cNvPicPr>
          <p:nvPr>
            <p:ph idx="1"/>
          </p:nvPr>
        </p:nvPicPr>
        <p:blipFill>
          <a:blip r:embed="rId4"/>
          <a:stretch>
            <a:fillRect/>
          </a:stretch>
        </p:blipFill>
        <p:spPr>
          <a:xfrm>
            <a:off x="2337742" y="1981727"/>
            <a:ext cx="7437538" cy="4114270"/>
          </a:xfrm>
          <a:prstGeom prst="rect">
            <a:avLst/>
          </a:prstGeom>
        </p:spPr>
      </p:pic>
    </p:spTree>
    <p:extLst>
      <p:ext uri="{BB962C8B-B14F-4D97-AF65-F5344CB8AC3E}">
        <p14:creationId xmlns:p14="http://schemas.microsoft.com/office/powerpoint/2010/main" val="2731851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Autismtoolbox.co.uk</a:t>
            </a:r>
            <a:endParaRPr lang="en-GB" dirty="0"/>
          </a:p>
        </p:txBody>
      </p:sp>
      <p:pic>
        <p:nvPicPr>
          <p:cNvPr id="4" name="Content Placeholder 3">
            <a:hlinkClick r:id="rId3"/>
          </p:cNvPr>
          <p:cNvPicPr>
            <a:picLocks noGrp="1" noChangeAspect="1"/>
          </p:cNvPicPr>
          <p:nvPr>
            <p:ph idx="1"/>
          </p:nvPr>
        </p:nvPicPr>
        <p:blipFill>
          <a:blip r:embed="rId4"/>
          <a:stretch>
            <a:fillRect/>
          </a:stretch>
        </p:blipFill>
        <p:spPr>
          <a:xfrm>
            <a:off x="2076948" y="1872622"/>
            <a:ext cx="8099063" cy="4337677"/>
          </a:xfrm>
          <a:prstGeom prst="rect">
            <a:avLst/>
          </a:prstGeom>
          <a:ln w="19050">
            <a:solidFill>
              <a:srgbClr val="0070C0"/>
            </a:solidFill>
          </a:ln>
        </p:spPr>
      </p:pic>
      <p:pic>
        <p:nvPicPr>
          <p:cNvPr id="5" name="Picture 4"/>
          <p:cNvPicPr>
            <a:picLocks noChangeAspect="1"/>
          </p:cNvPicPr>
          <p:nvPr/>
        </p:nvPicPr>
        <p:blipFill>
          <a:blip r:embed="rId5"/>
          <a:stretch>
            <a:fillRect/>
          </a:stretch>
        </p:blipFill>
        <p:spPr>
          <a:xfrm>
            <a:off x="10409840" y="5753059"/>
            <a:ext cx="1140051" cy="457240"/>
          </a:xfrm>
          <a:prstGeom prst="rect">
            <a:avLst/>
          </a:prstGeom>
        </p:spPr>
      </p:pic>
    </p:spTree>
    <p:extLst>
      <p:ext uri="{BB962C8B-B14F-4D97-AF65-F5344CB8AC3E}">
        <p14:creationId xmlns:p14="http://schemas.microsoft.com/office/powerpoint/2010/main" val="679749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p:txBody>
          <a:bodyPr/>
          <a:lstStyle/>
          <a:p>
            <a:pPr indent="-360000">
              <a:buFont typeface="Arial" panose="020B0604020202020204" pitchFamily="34" charset="0"/>
              <a:buChar char="•"/>
            </a:pPr>
            <a:r>
              <a:rPr lang="en-GB" b="1" dirty="0"/>
              <a:t>Environment first</a:t>
            </a:r>
          </a:p>
          <a:p>
            <a:pPr indent="-360000">
              <a:buFont typeface="Arial" panose="020B0604020202020204" pitchFamily="34" charset="0"/>
              <a:buChar char="•"/>
            </a:pPr>
            <a:r>
              <a:rPr lang="en-GB" dirty="0"/>
              <a:t>Provide predictability</a:t>
            </a:r>
          </a:p>
          <a:p>
            <a:pPr indent="-360000">
              <a:buFont typeface="Arial" panose="020B0604020202020204" pitchFamily="34" charset="0"/>
              <a:buChar char="•"/>
            </a:pPr>
            <a:r>
              <a:rPr lang="en-GB" dirty="0"/>
              <a:t>Make learning meaningful</a:t>
            </a:r>
          </a:p>
          <a:p>
            <a:pPr indent="-360000">
              <a:buFont typeface="Arial" panose="020B0604020202020204" pitchFamily="34" charset="0"/>
              <a:buChar char="•"/>
            </a:pPr>
            <a:r>
              <a:rPr lang="en-GB" dirty="0"/>
              <a:t>Seek to understand distressed behaviour</a:t>
            </a:r>
          </a:p>
          <a:p>
            <a:pPr indent="-360000">
              <a:buFont typeface="Arial" panose="020B0604020202020204" pitchFamily="34" charset="0"/>
              <a:buChar char="•"/>
            </a:pPr>
            <a:r>
              <a:rPr lang="en-GB" dirty="0"/>
              <a:t>Ensure adjustments are </a:t>
            </a:r>
            <a:r>
              <a:rPr lang="en-GB" dirty="0" smtClean="0"/>
              <a:t>anticipatory</a:t>
            </a:r>
          </a:p>
          <a:p>
            <a:pPr indent="-360000">
              <a:buFont typeface="Arial" panose="020B0604020202020204" pitchFamily="34" charset="0"/>
              <a:buChar char="•"/>
            </a:pPr>
            <a:r>
              <a:rPr lang="en-GB" dirty="0" smtClean="0"/>
              <a:t>Difference, not deficit</a:t>
            </a:r>
            <a:endParaRPr lang="en-GB" dirty="0"/>
          </a:p>
          <a:p>
            <a:pPr indent="-360000">
              <a:buFont typeface="Arial" panose="020B0604020202020204" pitchFamily="34" charset="0"/>
              <a:buChar char="•"/>
            </a:pPr>
            <a:r>
              <a:rPr lang="en-GB" b="1" dirty="0" smtClean="0"/>
              <a:t>‘We </a:t>
            </a:r>
            <a:r>
              <a:rPr lang="en-GB" b="1" dirty="0"/>
              <a:t>were expecting you</a:t>
            </a:r>
            <a:r>
              <a:rPr lang="en-GB" b="1" dirty="0" smtClean="0"/>
              <a:t>!’</a:t>
            </a:r>
            <a:endParaRPr lang="en-GB" b="1" dirty="0"/>
          </a:p>
        </p:txBody>
      </p:sp>
      <p:pic>
        <p:nvPicPr>
          <p:cNvPr id="6" name="Picture 5"/>
          <p:cNvPicPr>
            <a:picLocks noChangeAspect="1"/>
          </p:cNvPicPr>
          <p:nvPr/>
        </p:nvPicPr>
        <p:blipFill>
          <a:blip r:embed="rId3"/>
          <a:stretch>
            <a:fillRect/>
          </a:stretch>
        </p:blipFill>
        <p:spPr>
          <a:xfrm>
            <a:off x="9025898" y="274639"/>
            <a:ext cx="1231900" cy="1057103"/>
          </a:xfrm>
          <a:prstGeom prst="rect">
            <a:avLst/>
          </a:prstGeom>
        </p:spPr>
      </p:pic>
    </p:spTree>
    <p:extLst>
      <p:ext uri="{BB962C8B-B14F-4D97-AF65-F5344CB8AC3E}">
        <p14:creationId xmlns:p14="http://schemas.microsoft.com/office/powerpoint/2010/main" val="660171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Authorship</a:t>
            </a:r>
            <a:endParaRPr lang="en-GB" dirty="0"/>
          </a:p>
        </p:txBody>
      </p:sp>
      <p:sp>
        <p:nvSpPr>
          <p:cNvPr id="7" name="Content Placeholder 2"/>
          <p:cNvSpPr txBox="1">
            <a:spLocks/>
          </p:cNvSpPr>
          <p:nvPr/>
        </p:nvSpPr>
        <p:spPr>
          <a:xfrm>
            <a:off x="1097280" y="1873550"/>
            <a:ext cx="10058400" cy="4702349"/>
          </a:xfrm>
          <a:prstGeom prst="rect">
            <a:avLst/>
          </a:prstGeom>
        </p:spPr>
        <p:txBody>
          <a:bodyPr vert="horz" lIns="0" tIns="45720" rIns="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GB" dirty="0" smtClean="0"/>
              <a:t>This unit belongs to a suite of resources developed by a Scottish Government working group including representation from:</a:t>
            </a:r>
          </a:p>
          <a:p>
            <a:pPr indent="-450000">
              <a:buFont typeface="Arial" panose="020B0604020202020204" pitchFamily="34" charset="0"/>
              <a:buChar char="•"/>
            </a:pPr>
            <a:r>
              <a:rPr lang="en-GB" dirty="0" smtClean="0"/>
              <a:t>Learning Directorate, Scottish Government</a:t>
            </a:r>
          </a:p>
          <a:p>
            <a:pPr indent="-450000">
              <a:buFont typeface="Arial" panose="020B0604020202020204" pitchFamily="34" charset="0"/>
              <a:buChar char="•"/>
            </a:pPr>
            <a:r>
              <a:rPr lang="en-GB" dirty="0" smtClean="0"/>
              <a:t>National Autism Implementation Team</a:t>
            </a:r>
          </a:p>
          <a:p>
            <a:pPr indent="-450000">
              <a:buFont typeface="Arial" panose="020B0604020202020204" pitchFamily="34" charset="0"/>
              <a:buChar char="•"/>
            </a:pPr>
            <a:r>
              <a:rPr lang="en-GB" dirty="0" smtClean="0"/>
              <a:t>Education Scotland</a:t>
            </a:r>
          </a:p>
          <a:p>
            <a:pPr indent="-450000">
              <a:buFont typeface="Arial" panose="020B0604020202020204" pitchFamily="34" charset="0"/>
              <a:buChar char="•"/>
            </a:pPr>
            <a:r>
              <a:rPr lang="en-GB" dirty="0" smtClean="0"/>
              <a:t>University of Strathclyde</a:t>
            </a:r>
          </a:p>
          <a:p>
            <a:pPr indent="-450000">
              <a:buFont typeface="Arial" panose="020B0604020202020204" pitchFamily="34" charset="0"/>
              <a:buChar char="•"/>
            </a:pPr>
            <a:r>
              <a:rPr lang="en-GB" dirty="0" smtClean="0"/>
              <a:t>General Teaching Council for Scotland</a:t>
            </a:r>
          </a:p>
          <a:p>
            <a:pPr indent="-450000">
              <a:buFont typeface="Arial" panose="020B0604020202020204" pitchFamily="34" charset="0"/>
              <a:buChar char="•"/>
            </a:pPr>
            <a:r>
              <a:rPr lang="en-GB" dirty="0" smtClean="0"/>
              <a:t>COSLA</a:t>
            </a:r>
          </a:p>
          <a:p>
            <a:pPr indent="-450000">
              <a:buFont typeface="Arial" panose="020B0604020202020204" pitchFamily="34" charset="0"/>
              <a:buChar char="•"/>
            </a:pPr>
            <a:r>
              <a:rPr lang="en-GB" dirty="0" smtClean="0"/>
              <a:t>ADES</a:t>
            </a:r>
          </a:p>
          <a:p>
            <a:pPr indent="-450000">
              <a:buFont typeface="Arial" panose="020B0604020202020204" pitchFamily="34" charset="0"/>
              <a:buChar char="•"/>
            </a:pPr>
            <a:r>
              <a:rPr lang="en-GB" dirty="0" smtClean="0"/>
              <a:t>Autistic individuals</a:t>
            </a:r>
          </a:p>
          <a:p>
            <a:pPr indent="-450000">
              <a:buFont typeface="Arial" panose="020B0604020202020204" pitchFamily="34" charset="0"/>
              <a:buChar char="•"/>
            </a:pPr>
            <a:r>
              <a:rPr lang="en-GB" dirty="0" smtClean="0"/>
              <a:t>Scottish Autism</a:t>
            </a:r>
          </a:p>
          <a:p>
            <a:pPr indent="-450000">
              <a:buFont typeface="Arial" panose="020B0604020202020204" pitchFamily="34" charset="0"/>
              <a:buChar char="•"/>
            </a:pPr>
            <a:r>
              <a:rPr lang="en-GB" dirty="0" smtClean="0"/>
              <a:t>National Autistic Society</a:t>
            </a:r>
          </a:p>
          <a:p>
            <a:pPr indent="-450000">
              <a:buFont typeface="Arial" panose="020B0604020202020204" pitchFamily="34" charset="0"/>
              <a:buChar char="•"/>
            </a:pPr>
            <a:r>
              <a:rPr lang="en-GB" dirty="0" smtClean="0"/>
              <a:t>Scottish Council of University Deans</a:t>
            </a:r>
          </a:p>
          <a:p>
            <a:pPr marL="0" indent="0">
              <a:buNone/>
            </a:pPr>
            <a:r>
              <a:rPr lang="en-GB" dirty="0" smtClean="0"/>
              <a:t>These slides should not be reproduced or used without permission.</a:t>
            </a:r>
            <a:endParaRPr lang="en-GB" dirty="0"/>
          </a:p>
        </p:txBody>
      </p:sp>
    </p:spTree>
    <p:extLst>
      <p:ext uri="{BB962C8B-B14F-4D97-AF65-F5344CB8AC3E}">
        <p14:creationId xmlns:p14="http://schemas.microsoft.com/office/powerpoint/2010/main" val="332246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a:t>
            </a:r>
            <a:endParaRPr lang="en-GB" dirty="0"/>
          </a:p>
        </p:txBody>
      </p:sp>
      <p:sp>
        <p:nvSpPr>
          <p:cNvPr id="3" name="Content Placeholder 2"/>
          <p:cNvSpPr>
            <a:spLocks noGrp="1"/>
          </p:cNvSpPr>
          <p:nvPr>
            <p:ph idx="1"/>
          </p:nvPr>
        </p:nvSpPr>
        <p:spPr/>
        <p:txBody>
          <a:bodyPr>
            <a:normAutofit fontScale="92500" lnSpcReduction="20000"/>
          </a:bodyPr>
          <a:lstStyle/>
          <a:p>
            <a:pPr indent="-450000">
              <a:buFont typeface="Arial" panose="020B0604020202020204" pitchFamily="34" charset="0"/>
              <a:buChar char="•"/>
            </a:pPr>
            <a:r>
              <a:rPr lang="en-GB" sz="2600" dirty="0"/>
              <a:t>Key Messages</a:t>
            </a:r>
          </a:p>
          <a:p>
            <a:pPr indent="-450000">
              <a:buFont typeface="Arial" panose="020B0604020202020204" pitchFamily="34" charset="0"/>
              <a:buChar char="•"/>
            </a:pPr>
            <a:r>
              <a:rPr lang="en-GB" sz="2600" dirty="0"/>
              <a:t>Modelling inclusion</a:t>
            </a:r>
          </a:p>
          <a:p>
            <a:pPr indent="-450000">
              <a:buFont typeface="Arial" panose="020B0604020202020204" pitchFamily="34" charset="0"/>
              <a:buChar char="•"/>
            </a:pPr>
            <a:r>
              <a:rPr lang="en-GB" sz="2600" dirty="0"/>
              <a:t>Parents</a:t>
            </a:r>
          </a:p>
          <a:p>
            <a:pPr indent="-450000">
              <a:buFont typeface="Arial" panose="020B0604020202020204" pitchFamily="34" charset="0"/>
              <a:buChar char="•"/>
            </a:pPr>
            <a:r>
              <a:rPr lang="en-GB" sz="2600" dirty="0"/>
              <a:t>Homework</a:t>
            </a:r>
          </a:p>
          <a:p>
            <a:pPr indent="-450000">
              <a:buFont typeface="Arial" panose="020B0604020202020204" pitchFamily="34" charset="0"/>
              <a:buChar char="•"/>
            </a:pPr>
            <a:r>
              <a:rPr lang="en-GB" sz="2600" dirty="0"/>
              <a:t>Pupil Support Assistants</a:t>
            </a:r>
          </a:p>
          <a:p>
            <a:pPr indent="-450000">
              <a:buFont typeface="Arial" panose="020B0604020202020204" pitchFamily="34" charset="0"/>
              <a:buChar char="•"/>
            </a:pPr>
            <a:r>
              <a:rPr lang="en-GB" sz="2600" dirty="0"/>
              <a:t>Collaborative </a:t>
            </a:r>
            <a:r>
              <a:rPr lang="en-GB" sz="2600" dirty="0" smtClean="0"/>
              <a:t>working</a:t>
            </a:r>
          </a:p>
          <a:p>
            <a:pPr indent="-450000">
              <a:buFont typeface="Arial" panose="020B0604020202020204" pitchFamily="34" charset="0"/>
              <a:buChar char="•"/>
            </a:pPr>
            <a:r>
              <a:rPr lang="en-GB" sz="2600" dirty="0" smtClean="0"/>
              <a:t>What about the other children?</a:t>
            </a:r>
            <a:endParaRPr lang="en-GB" sz="2600" dirty="0"/>
          </a:p>
          <a:p>
            <a:pPr indent="-450000">
              <a:buFont typeface="Arial" panose="020B0604020202020204" pitchFamily="34" charset="0"/>
              <a:buChar char="•"/>
            </a:pPr>
            <a:r>
              <a:rPr lang="en-GB" sz="2600" dirty="0"/>
              <a:t>Professional learning</a:t>
            </a:r>
          </a:p>
          <a:p>
            <a:pPr indent="-450000">
              <a:buFont typeface="Arial" panose="020B0604020202020204" pitchFamily="34" charset="0"/>
              <a:buChar char="•"/>
            </a:pPr>
            <a:r>
              <a:rPr lang="en-GB" sz="2600" dirty="0" smtClean="0"/>
              <a:t>Key </a:t>
            </a:r>
            <a:r>
              <a:rPr lang="en-GB" sz="2600" dirty="0"/>
              <a:t>Messages</a:t>
            </a:r>
            <a:endParaRPr lang="en-GB" dirty="0" smtClean="0"/>
          </a:p>
          <a:p>
            <a:endParaRPr lang="en-GB" dirty="0" smtClean="0"/>
          </a:p>
          <a:p>
            <a:endParaRPr lang="en-GB" dirty="0"/>
          </a:p>
        </p:txBody>
      </p:sp>
    </p:spTree>
    <p:extLst>
      <p:ext uri="{BB962C8B-B14F-4D97-AF65-F5344CB8AC3E}">
        <p14:creationId xmlns:p14="http://schemas.microsoft.com/office/powerpoint/2010/main" val="3302614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t>
            </a:r>
            <a:r>
              <a:rPr lang="en-GB" dirty="0"/>
              <a:t>m</a:t>
            </a:r>
            <a:r>
              <a:rPr lang="en-GB" dirty="0" smtClean="0"/>
              <a:t>essages</a:t>
            </a:r>
            <a:endParaRPr lang="en-GB" dirty="0"/>
          </a:p>
        </p:txBody>
      </p:sp>
      <p:sp>
        <p:nvSpPr>
          <p:cNvPr id="3" name="Content Placeholder 2"/>
          <p:cNvSpPr>
            <a:spLocks noGrp="1"/>
          </p:cNvSpPr>
          <p:nvPr>
            <p:ph idx="1"/>
          </p:nvPr>
        </p:nvSpPr>
        <p:spPr/>
        <p:txBody>
          <a:bodyPr/>
          <a:lstStyle/>
          <a:p>
            <a:pPr indent="-360000">
              <a:buFont typeface="Arial" panose="020B0604020202020204" pitchFamily="34" charset="0"/>
              <a:buChar char="•"/>
            </a:pPr>
            <a:r>
              <a:rPr lang="en-GB" b="1" dirty="0"/>
              <a:t>Environment first</a:t>
            </a:r>
          </a:p>
          <a:p>
            <a:pPr indent="-360000">
              <a:buFont typeface="Arial" panose="020B0604020202020204" pitchFamily="34" charset="0"/>
              <a:buChar char="•"/>
            </a:pPr>
            <a:r>
              <a:rPr lang="en-GB" dirty="0"/>
              <a:t>Provide predictability</a:t>
            </a:r>
          </a:p>
          <a:p>
            <a:pPr indent="-360000">
              <a:buFont typeface="Arial" panose="020B0604020202020204" pitchFamily="34" charset="0"/>
              <a:buChar char="•"/>
            </a:pPr>
            <a:r>
              <a:rPr lang="en-GB" dirty="0"/>
              <a:t>Make learning meaningful</a:t>
            </a:r>
          </a:p>
          <a:p>
            <a:pPr indent="-360000">
              <a:buFont typeface="Arial" panose="020B0604020202020204" pitchFamily="34" charset="0"/>
              <a:buChar char="•"/>
            </a:pPr>
            <a:r>
              <a:rPr lang="en-GB" dirty="0"/>
              <a:t>Seek to understand distressed behaviour</a:t>
            </a:r>
          </a:p>
          <a:p>
            <a:pPr indent="-360000">
              <a:buFont typeface="Arial" panose="020B0604020202020204" pitchFamily="34" charset="0"/>
              <a:buChar char="•"/>
            </a:pPr>
            <a:r>
              <a:rPr lang="en-GB" dirty="0"/>
              <a:t>Ensure adjustments are </a:t>
            </a:r>
            <a:r>
              <a:rPr lang="en-GB" dirty="0" smtClean="0"/>
              <a:t>anticipatory</a:t>
            </a:r>
          </a:p>
          <a:p>
            <a:pPr indent="-360000">
              <a:buFont typeface="Arial" panose="020B0604020202020204" pitchFamily="34" charset="0"/>
              <a:buChar char="•"/>
            </a:pPr>
            <a:r>
              <a:rPr lang="en-GB" dirty="0" smtClean="0"/>
              <a:t>Difference, not deficit</a:t>
            </a:r>
            <a:endParaRPr lang="en-GB" dirty="0"/>
          </a:p>
          <a:p>
            <a:pPr indent="-360000">
              <a:buFont typeface="Arial" panose="020B0604020202020204" pitchFamily="34" charset="0"/>
              <a:buChar char="•"/>
            </a:pPr>
            <a:r>
              <a:rPr lang="en-GB" b="1" dirty="0" smtClean="0"/>
              <a:t>‘We </a:t>
            </a:r>
            <a:r>
              <a:rPr lang="en-GB" b="1" dirty="0"/>
              <a:t>were expecting you</a:t>
            </a:r>
            <a:r>
              <a:rPr lang="en-GB" b="1" dirty="0" smtClean="0"/>
              <a:t>!’</a:t>
            </a:r>
            <a:endParaRPr lang="en-GB" b="1" dirty="0"/>
          </a:p>
        </p:txBody>
      </p:sp>
      <p:pic>
        <p:nvPicPr>
          <p:cNvPr id="6" name="Picture 5"/>
          <p:cNvPicPr>
            <a:picLocks noChangeAspect="1"/>
          </p:cNvPicPr>
          <p:nvPr/>
        </p:nvPicPr>
        <p:blipFill>
          <a:blip r:embed="rId3"/>
          <a:stretch>
            <a:fillRect/>
          </a:stretch>
        </p:blipFill>
        <p:spPr>
          <a:xfrm>
            <a:off x="9025898" y="274639"/>
            <a:ext cx="1231900" cy="1057103"/>
          </a:xfrm>
          <a:prstGeom prst="rect">
            <a:avLst/>
          </a:prstGeom>
        </p:spPr>
      </p:pic>
    </p:spTree>
    <p:extLst>
      <p:ext uri="{BB962C8B-B14F-4D97-AF65-F5344CB8AC3E}">
        <p14:creationId xmlns:p14="http://schemas.microsoft.com/office/powerpoint/2010/main" val="314931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Modelling inclusion</a:t>
            </a:r>
            <a:endParaRPr lang="en-GB" dirty="0"/>
          </a:p>
        </p:txBody>
      </p:sp>
      <p:pic>
        <p:nvPicPr>
          <p:cNvPr id="4" name="Content Placeholder 3"/>
          <p:cNvPicPr>
            <a:picLocks noGrp="1" noChangeAspect="1"/>
          </p:cNvPicPr>
          <p:nvPr>
            <p:ph idx="1"/>
          </p:nvPr>
        </p:nvPicPr>
        <p:blipFill>
          <a:blip r:embed="rId3"/>
          <a:stretch>
            <a:fillRect/>
          </a:stretch>
        </p:blipFill>
        <p:spPr>
          <a:xfrm>
            <a:off x="2356382" y="1846263"/>
            <a:ext cx="7539561" cy="4022725"/>
          </a:xfrm>
          <a:prstGeom prst="rect">
            <a:avLst/>
          </a:prstGeom>
        </p:spPr>
      </p:pic>
    </p:spTree>
    <p:extLst>
      <p:ext uri="{BB962C8B-B14F-4D97-AF65-F5344CB8AC3E}">
        <p14:creationId xmlns:p14="http://schemas.microsoft.com/office/powerpoint/2010/main" val="222847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Parents</a:t>
            </a:r>
            <a:endParaRPr lang="en-GB" dirty="0"/>
          </a:p>
        </p:txBody>
      </p:sp>
      <p:sp>
        <p:nvSpPr>
          <p:cNvPr id="3" name="Content Placeholder 2"/>
          <p:cNvSpPr>
            <a:spLocks noGrp="1"/>
          </p:cNvSpPr>
          <p:nvPr>
            <p:ph idx="1"/>
          </p:nvPr>
        </p:nvSpPr>
        <p:spPr/>
        <p:txBody>
          <a:bodyPr/>
          <a:lstStyle/>
          <a:p>
            <a:pPr marL="91440" lvl="1" indent="-360000">
              <a:spcBef>
                <a:spcPts val="1200"/>
              </a:spcBef>
              <a:spcAft>
                <a:spcPts val="200"/>
              </a:spcAft>
              <a:buSzPct val="100000"/>
              <a:buFont typeface="Arial" panose="020B0604020202020204" pitchFamily="34" charset="0"/>
              <a:buChar char="•"/>
            </a:pPr>
            <a:r>
              <a:rPr lang="en-US" sz="2400" dirty="0"/>
              <a:t>Good </a:t>
            </a:r>
            <a:r>
              <a:rPr lang="en-US" sz="2400" dirty="0" smtClean="0"/>
              <a:t>communication</a:t>
            </a:r>
            <a:endParaRPr lang="en-US" sz="2400" dirty="0"/>
          </a:p>
          <a:p>
            <a:pPr marL="91440" lvl="1" indent="-360000">
              <a:spcBef>
                <a:spcPts val="1200"/>
              </a:spcBef>
              <a:spcAft>
                <a:spcPts val="200"/>
              </a:spcAft>
              <a:buSzPct val="100000"/>
              <a:buFont typeface="Arial" panose="020B0604020202020204" pitchFamily="34" charset="0"/>
              <a:buChar char="•"/>
            </a:pPr>
            <a:r>
              <a:rPr lang="en-US" sz="2400" dirty="0" smtClean="0"/>
              <a:t>Avoid </a:t>
            </a:r>
            <a:r>
              <a:rPr lang="en-US" sz="2400" dirty="0"/>
              <a:t>singling </a:t>
            </a:r>
            <a:r>
              <a:rPr lang="en-US" sz="2400" dirty="0" smtClean="0"/>
              <a:t>out</a:t>
            </a:r>
            <a:endParaRPr lang="en-US" sz="2400" dirty="0"/>
          </a:p>
          <a:p>
            <a:pPr marL="91440" lvl="1" indent="-360000">
              <a:spcBef>
                <a:spcPts val="1200"/>
              </a:spcBef>
              <a:spcAft>
                <a:spcPts val="200"/>
              </a:spcAft>
              <a:buSzPct val="100000"/>
              <a:buFont typeface="Arial" panose="020B0604020202020204" pitchFamily="34" charset="0"/>
              <a:buChar char="•"/>
            </a:pPr>
            <a:r>
              <a:rPr lang="en-US" sz="2400" dirty="0"/>
              <a:t>Visual timetables</a:t>
            </a:r>
          </a:p>
          <a:p>
            <a:pPr marL="91440" lvl="1" indent="-360000">
              <a:spcBef>
                <a:spcPts val="1200"/>
              </a:spcBef>
              <a:spcAft>
                <a:spcPts val="200"/>
              </a:spcAft>
              <a:buSzPct val="100000"/>
              <a:buFont typeface="Arial" panose="020B0604020202020204" pitchFamily="34" charset="0"/>
              <a:buChar char="•"/>
            </a:pPr>
            <a:r>
              <a:rPr lang="en-US" sz="2400" dirty="0"/>
              <a:t>Well supported transitions</a:t>
            </a:r>
          </a:p>
          <a:p>
            <a:pPr marL="91440" lvl="1" indent="-360000">
              <a:spcBef>
                <a:spcPts val="1200"/>
              </a:spcBef>
              <a:spcAft>
                <a:spcPts val="200"/>
              </a:spcAft>
              <a:buSzPct val="100000"/>
              <a:buFont typeface="Arial" panose="020B0604020202020204" pitchFamily="34" charset="0"/>
              <a:buChar char="•"/>
            </a:pPr>
            <a:r>
              <a:rPr lang="en-US" sz="2400" dirty="0"/>
              <a:t>Solution </a:t>
            </a:r>
            <a:r>
              <a:rPr lang="en-US" sz="2400" dirty="0" smtClean="0"/>
              <a:t>focused</a:t>
            </a:r>
            <a:endParaRPr lang="en-US" sz="2400" dirty="0"/>
          </a:p>
          <a:p>
            <a:endParaRPr lang="en-GB" dirty="0"/>
          </a:p>
        </p:txBody>
      </p:sp>
    </p:spTree>
    <p:extLst>
      <p:ext uri="{BB962C8B-B14F-4D97-AF65-F5344CB8AC3E}">
        <p14:creationId xmlns:p14="http://schemas.microsoft.com/office/powerpoint/2010/main" val="401925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97280" y="2045770"/>
            <a:ext cx="2843887" cy="4022725"/>
          </a:xfrm>
          <a:ln>
            <a:noFill/>
          </a:ln>
        </p:spPr>
      </p:pic>
    </p:spTree>
    <p:extLst>
      <p:ext uri="{BB962C8B-B14F-4D97-AF65-F5344CB8AC3E}">
        <p14:creationId xmlns:p14="http://schemas.microsoft.com/office/powerpoint/2010/main" val="49650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Pupil Support Assistants</a:t>
            </a:r>
            <a:endParaRPr lang="en-GB" dirty="0"/>
          </a:p>
        </p:txBody>
      </p:sp>
      <p:pic>
        <p:nvPicPr>
          <p:cNvPr id="6" name="Content Placeholder 5"/>
          <p:cNvPicPr>
            <a:picLocks noGrp="1" noChangeAspect="1"/>
          </p:cNvPicPr>
          <p:nvPr>
            <p:ph idx="1"/>
          </p:nvPr>
        </p:nvPicPr>
        <p:blipFill>
          <a:blip r:embed="rId3"/>
          <a:stretch>
            <a:fillRect/>
          </a:stretch>
        </p:blipFill>
        <p:spPr>
          <a:xfrm>
            <a:off x="5742464" y="1871663"/>
            <a:ext cx="4814410" cy="4376737"/>
          </a:xfrm>
          <a:prstGeom prst="rect">
            <a:avLst/>
          </a:prstGeom>
        </p:spPr>
      </p:pic>
    </p:spTree>
    <p:extLst>
      <p:ext uri="{BB962C8B-B14F-4D97-AF65-F5344CB8AC3E}">
        <p14:creationId xmlns:p14="http://schemas.microsoft.com/office/powerpoint/2010/main" val="162423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Collaborative working</a:t>
            </a:r>
            <a:endParaRPr lang="en-GB" dirty="0"/>
          </a:p>
        </p:txBody>
      </p:sp>
      <p:pic>
        <p:nvPicPr>
          <p:cNvPr id="4" name="Content Placeholder 3"/>
          <p:cNvPicPr>
            <a:picLocks noGrp="1" noChangeAspect="1"/>
          </p:cNvPicPr>
          <p:nvPr>
            <p:ph idx="1"/>
          </p:nvPr>
        </p:nvPicPr>
        <p:blipFill>
          <a:blip r:embed="rId3"/>
          <a:stretch>
            <a:fillRect/>
          </a:stretch>
        </p:blipFill>
        <p:spPr>
          <a:xfrm>
            <a:off x="2381701" y="1846263"/>
            <a:ext cx="7488923" cy="4022725"/>
          </a:xfrm>
          <a:prstGeom prst="rect">
            <a:avLst/>
          </a:prstGeom>
        </p:spPr>
      </p:pic>
    </p:spTree>
    <p:extLst>
      <p:ext uri="{BB962C8B-B14F-4D97-AF65-F5344CB8AC3E}">
        <p14:creationId xmlns:p14="http://schemas.microsoft.com/office/powerpoint/2010/main" val="2620073559"/>
      </p:ext>
    </p:extLst>
  </p:cSld>
  <p:clrMapOvr>
    <a:masterClrMapping/>
  </p:clrMapOvr>
</p:sld>
</file>

<file path=ppt/theme/theme1.xml><?xml version="1.0" encoding="utf-8"?>
<a:theme xmlns:a="http://schemas.openxmlformats.org/drawingml/2006/main" name="Retrospect">
  <a:themeElements>
    <a:clrScheme name="Custom 14">
      <a:dk1>
        <a:srgbClr val="082031"/>
      </a:dk1>
      <a:lt1>
        <a:sysClr val="window" lastClr="FFFFFF"/>
      </a:lt1>
      <a:dk2>
        <a:srgbClr val="082031"/>
      </a:dk2>
      <a:lt2>
        <a:srgbClr val="D9E0E6"/>
      </a:lt2>
      <a:accent1>
        <a:srgbClr val="136266"/>
      </a:accent1>
      <a:accent2>
        <a:srgbClr val="082031"/>
      </a:accent2>
      <a:accent3>
        <a:srgbClr val="1D9399"/>
      </a:accent3>
      <a:accent4>
        <a:srgbClr val="28C4CC"/>
      </a:accent4>
      <a:accent5>
        <a:srgbClr val="1482AB"/>
      </a:accent5>
      <a:accent6>
        <a:srgbClr val="62A39F"/>
      </a:accent6>
      <a:hlink>
        <a:srgbClr val="082031"/>
      </a:hlink>
      <a:folHlink>
        <a:srgbClr val="30525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19C82158-5CBD-4AAD-B31C-D0B03E455A7F}" vid="{CA567E54-27E3-4E61-8429-CA6FDA4A14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NAIT Template 2</Template>
  <TotalTime>0</TotalTime>
  <Words>1924</Words>
  <Application>Microsoft Office PowerPoint</Application>
  <PresentationFormat>Widescreen</PresentationFormat>
  <Paragraphs>202</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Hind</vt:lpstr>
      <vt:lpstr>Retrospect</vt:lpstr>
      <vt:lpstr>Autism Unit 4 The role of teachers </vt:lpstr>
      <vt:lpstr>Authorship</vt:lpstr>
      <vt:lpstr>Plan</vt:lpstr>
      <vt:lpstr>Key messages</vt:lpstr>
      <vt:lpstr>Modelling inclusion</vt:lpstr>
      <vt:lpstr>Parents</vt:lpstr>
      <vt:lpstr>Homework</vt:lpstr>
      <vt:lpstr>Pupil Support Assistants</vt:lpstr>
      <vt:lpstr>Collaborative working</vt:lpstr>
      <vt:lpstr>The inclusive classroom – what about the other children?</vt:lpstr>
      <vt:lpstr>National Model of Professional Learning</vt:lpstr>
      <vt:lpstr>Inclusive Practice Online Module</vt:lpstr>
      <vt:lpstr>Autismtoolbox.co.uk</vt:lpstr>
      <vt:lpstr>Key messages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were expecting you!</dc:title>
  <dc:creator/>
  <cp:lastModifiedBy/>
  <cp:revision>622</cp:revision>
  <cp:lastPrinted>2020-02-07T16:26:27Z</cp:lastPrinted>
  <dcterms:created xsi:type="dcterms:W3CDTF">2020-01-13T17:48:08Z</dcterms:created>
  <dcterms:modified xsi:type="dcterms:W3CDTF">2021-03-29T16:07:07Z</dcterms:modified>
  <cp:contentStatus/>
</cp:coreProperties>
</file>