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261" r:id="rId3"/>
    <p:sldId id="257" r:id="rId4"/>
    <p:sldId id="258"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58" autoAdjust="0"/>
  </p:normalViewPr>
  <p:slideViewPr>
    <p:cSldViewPr snapToGrid="0">
      <p:cViewPr varScale="1">
        <p:scale>
          <a:sx n="67" d="100"/>
          <a:sy n="67" d="100"/>
        </p:scale>
        <p:origin x="12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9CD07-FBB3-4A2B-BA6D-FEDEA3552E4F}" type="datetimeFigureOut">
              <a:rPr lang="en-GB" smtClean="0"/>
              <a:t>07/10/2019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9CC28-A99D-43AB-8168-B60C5B9E931F}" type="slidenum">
              <a:rPr lang="en-GB" smtClean="0"/>
              <a:t>‹#›</a:t>
            </a:fld>
            <a:endParaRPr lang="en-GB"/>
          </a:p>
        </p:txBody>
      </p:sp>
    </p:spTree>
    <p:extLst>
      <p:ext uri="{BB962C8B-B14F-4D97-AF65-F5344CB8AC3E}">
        <p14:creationId xmlns:p14="http://schemas.microsoft.com/office/powerpoint/2010/main" val="302903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Cast of thousands</a:t>
            </a:r>
            <a:r>
              <a:rPr lang="en-GB" baseline="0" dirty="0" smtClean="0"/>
              <a:t> .. </a:t>
            </a:r>
          </a:p>
          <a:p>
            <a:r>
              <a:rPr lang="en-GB" baseline="0" dirty="0" smtClean="0"/>
              <a:t>Thankful for opportunity to talk – because the profession is very much part of teacher education … </a:t>
            </a:r>
          </a:p>
          <a:p>
            <a:r>
              <a:rPr lang="en-GB" baseline="0" dirty="0" smtClean="0"/>
              <a:t>The SIMD image .. </a:t>
            </a:r>
            <a:endParaRPr lang="en-GB" dirty="0"/>
          </a:p>
        </p:txBody>
      </p:sp>
      <p:sp>
        <p:nvSpPr>
          <p:cNvPr id="4" name="Slide Number Placeholder 3"/>
          <p:cNvSpPr>
            <a:spLocks noGrp="1"/>
          </p:cNvSpPr>
          <p:nvPr>
            <p:ph type="sldNum" sz="quarter" idx="10"/>
          </p:nvPr>
        </p:nvSpPr>
        <p:spPr/>
        <p:txBody>
          <a:bodyPr/>
          <a:lstStyle/>
          <a:p>
            <a:fld id="{6A682606-42D0-4C4F-B9C1-1F1B526FB86C}" type="slidenum">
              <a:rPr lang="en-GB" smtClean="0"/>
              <a:t>1</a:t>
            </a:fld>
            <a:endParaRPr lang="en-GB"/>
          </a:p>
        </p:txBody>
      </p:sp>
    </p:spTree>
    <p:extLst>
      <p:ext uri="{BB962C8B-B14F-4D97-AF65-F5344CB8AC3E}">
        <p14:creationId xmlns:p14="http://schemas.microsoft.com/office/powerpoint/2010/main" val="315482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682606-42D0-4C4F-B9C1-1F1B526FB86C}" type="slidenum">
              <a:rPr lang="en-GB" smtClean="0"/>
              <a:t>2</a:t>
            </a:fld>
            <a:endParaRPr lang="en-GB"/>
          </a:p>
        </p:txBody>
      </p:sp>
    </p:spTree>
    <p:extLst>
      <p:ext uri="{BB962C8B-B14F-4D97-AF65-F5344CB8AC3E}">
        <p14:creationId xmlns:p14="http://schemas.microsoft.com/office/powerpoint/2010/main" val="29602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19CC28-A99D-43AB-8168-B60C5B9E931F}" type="slidenum">
              <a:rPr lang="en-GB" smtClean="0"/>
              <a:t>3</a:t>
            </a:fld>
            <a:endParaRPr lang="en-GB"/>
          </a:p>
        </p:txBody>
      </p:sp>
    </p:spTree>
    <p:extLst>
      <p:ext uri="{BB962C8B-B14F-4D97-AF65-F5344CB8AC3E}">
        <p14:creationId xmlns:p14="http://schemas.microsoft.com/office/powerpoint/2010/main" val="156567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Refractions across settings,</a:t>
            </a:r>
            <a:r>
              <a:rPr lang="en-GB" baseline="0" dirty="0" smtClean="0"/>
              <a:t> priorities and strengths/</a:t>
            </a:r>
            <a:endParaRPr lang="en-GB" dirty="0"/>
          </a:p>
        </p:txBody>
      </p:sp>
      <p:sp>
        <p:nvSpPr>
          <p:cNvPr id="4" name="Slide Number Placeholder 3"/>
          <p:cNvSpPr>
            <a:spLocks noGrp="1"/>
          </p:cNvSpPr>
          <p:nvPr>
            <p:ph type="sldNum" sz="quarter" idx="10"/>
          </p:nvPr>
        </p:nvSpPr>
        <p:spPr/>
        <p:txBody>
          <a:bodyPr/>
          <a:lstStyle/>
          <a:p>
            <a:fld id="{6A682606-42D0-4C4F-B9C1-1F1B526FB86C}" type="slidenum">
              <a:rPr lang="en-GB" smtClean="0"/>
              <a:t>4</a:t>
            </a:fld>
            <a:endParaRPr lang="en-GB"/>
          </a:p>
        </p:txBody>
      </p:sp>
    </p:spTree>
    <p:extLst>
      <p:ext uri="{BB962C8B-B14F-4D97-AF65-F5344CB8AC3E}">
        <p14:creationId xmlns:p14="http://schemas.microsoft.com/office/powerpoint/2010/main" val="66821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Difficulty in making sense of complex array within</a:t>
            </a:r>
            <a:r>
              <a:rPr lang="en-GB" baseline="0" dirty="0" smtClean="0"/>
              <a:t> and across programmes </a:t>
            </a:r>
          </a:p>
          <a:p>
            <a:r>
              <a:rPr lang="en-GB" baseline="0" dirty="0" smtClean="0"/>
              <a:t>Broad agenda .. </a:t>
            </a:r>
            <a:endParaRPr lang="en-GB" dirty="0"/>
          </a:p>
        </p:txBody>
      </p:sp>
      <p:sp>
        <p:nvSpPr>
          <p:cNvPr id="4" name="Slide Number Placeholder 3"/>
          <p:cNvSpPr>
            <a:spLocks noGrp="1"/>
          </p:cNvSpPr>
          <p:nvPr>
            <p:ph type="sldNum" sz="quarter" idx="10"/>
          </p:nvPr>
        </p:nvSpPr>
        <p:spPr/>
        <p:txBody>
          <a:bodyPr/>
          <a:lstStyle/>
          <a:p>
            <a:fld id="{4019CC28-A99D-43AB-8168-B60C5B9E931F}" type="slidenum">
              <a:rPr lang="en-GB" smtClean="0"/>
              <a:t>6</a:t>
            </a:fld>
            <a:endParaRPr lang="en-GB"/>
          </a:p>
        </p:txBody>
      </p:sp>
    </p:spTree>
    <p:extLst>
      <p:ext uri="{BB962C8B-B14F-4D97-AF65-F5344CB8AC3E}">
        <p14:creationId xmlns:p14="http://schemas.microsoft.com/office/powerpoint/2010/main" val="338638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students’ own</a:t>
            </a:r>
            <a:r>
              <a:rPr lang="en-GB" baseline="0" dirty="0" smtClean="0"/>
              <a:t> fears may be of use … </a:t>
            </a:r>
            <a:endParaRPr lang="en-GB" dirty="0"/>
          </a:p>
        </p:txBody>
      </p:sp>
      <p:sp>
        <p:nvSpPr>
          <p:cNvPr id="4" name="Slide Number Placeholder 3"/>
          <p:cNvSpPr>
            <a:spLocks noGrp="1"/>
          </p:cNvSpPr>
          <p:nvPr>
            <p:ph type="sldNum" sz="quarter" idx="10"/>
          </p:nvPr>
        </p:nvSpPr>
        <p:spPr/>
        <p:txBody>
          <a:bodyPr/>
          <a:lstStyle/>
          <a:p>
            <a:fld id="{4019CC28-A99D-43AB-8168-B60C5B9E931F}" type="slidenum">
              <a:rPr lang="en-GB" smtClean="0"/>
              <a:t>8</a:t>
            </a:fld>
            <a:endParaRPr lang="en-GB"/>
          </a:p>
        </p:txBody>
      </p:sp>
    </p:spTree>
    <p:extLst>
      <p:ext uri="{BB962C8B-B14F-4D97-AF65-F5344CB8AC3E}">
        <p14:creationId xmlns:p14="http://schemas.microsoft.com/office/powerpoint/2010/main" val="351082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BD657F-9A0B-4791-84C3-647AFAA252F4}" type="slidenum">
              <a:rPr lang="en-GB" smtClean="0"/>
              <a:t>10</a:t>
            </a:fld>
            <a:endParaRPr lang="en-GB"/>
          </a:p>
        </p:txBody>
      </p:sp>
    </p:spTree>
    <p:extLst>
      <p:ext uri="{BB962C8B-B14F-4D97-AF65-F5344CB8AC3E}">
        <p14:creationId xmlns:p14="http://schemas.microsoft.com/office/powerpoint/2010/main" val="170685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BD657F-9A0B-4791-84C3-647AFAA252F4}" type="slidenum">
              <a:rPr lang="en-GB" smtClean="0"/>
              <a:t>11</a:t>
            </a:fld>
            <a:endParaRPr lang="en-GB"/>
          </a:p>
        </p:txBody>
      </p:sp>
    </p:spTree>
    <p:extLst>
      <p:ext uri="{BB962C8B-B14F-4D97-AF65-F5344CB8AC3E}">
        <p14:creationId xmlns:p14="http://schemas.microsoft.com/office/powerpoint/2010/main" val="116862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4AA922-71F7-4706-A19A-2C209234C191}"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33953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4AA922-71F7-4706-A19A-2C209234C191}"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353656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4AA922-71F7-4706-A19A-2C209234C191}"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137259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4AA922-71F7-4706-A19A-2C209234C191}"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355130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4AA922-71F7-4706-A19A-2C209234C191}"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399316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4AA922-71F7-4706-A19A-2C209234C191}"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223964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4AA922-71F7-4706-A19A-2C209234C191}" type="datetimeFigureOut">
              <a:rPr lang="en-GB" smtClean="0"/>
              <a:t>07/10/2019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63353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4AA922-71F7-4706-A19A-2C209234C191}" type="datetimeFigureOut">
              <a:rPr lang="en-GB" smtClean="0"/>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3087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AA922-71F7-4706-A19A-2C209234C191}" type="datetimeFigureOut">
              <a:rPr lang="en-GB" smtClean="0"/>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122239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AA922-71F7-4706-A19A-2C209234C191}"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349026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AA922-71F7-4706-A19A-2C209234C191}"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C0981-750E-4654-AE70-A7C1BD5EBC04}" type="slidenum">
              <a:rPr lang="en-GB" smtClean="0"/>
              <a:t>‹#›</a:t>
            </a:fld>
            <a:endParaRPr lang="en-GB"/>
          </a:p>
        </p:txBody>
      </p:sp>
    </p:spTree>
    <p:extLst>
      <p:ext uri="{BB962C8B-B14F-4D97-AF65-F5344CB8AC3E}">
        <p14:creationId xmlns:p14="http://schemas.microsoft.com/office/powerpoint/2010/main" val="7246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AA922-71F7-4706-A19A-2C209234C191}" type="datetimeFigureOut">
              <a:rPr lang="en-GB" smtClean="0"/>
              <a:t>07/10/2019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C0981-750E-4654-AE70-A7C1BD5EBC04}" type="slidenum">
              <a:rPr lang="en-GB" smtClean="0"/>
              <a:t>‹#›</a:t>
            </a:fld>
            <a:endParaRPr lang="en-GB"/>
          </a:p>
        </p:txBody>
      </p:sp>
    </p:spTree>
    <p:extLst>
      <p:ext uri="{BB962C8B-B14F-4D97-AF65-F5344CB8AC3E}">
        <p14:creationId xmlns:p14="http://schemas.microsoft.com/office/powerpoint/2010/main" val="167224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stephen.day@uws.ac.uk"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hyperlink" Target="https://www.gov.scot/publications/2017-national-improvement-framework-improvement-pl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 Target="slide3.xml"/><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524000" y="1354138"/>
            <a:ext cx="9144000" cy="1763712"/>
          </a:xfrm>
          <a:ln w="31750">
            <a:solidFill>
              <a:schemeClr val="tx1"/>
            </a:solidFill>
          </a:ln>
        </p:spPr>
        <p:txBody>
          <a:bodyPr>
            <a:normAutofit fontScale="90000"/>
          </a:bodyPr>
          <a:lstStyle/>
          <a:p>
            <a:pPr algn="l"/>
            <a:r>
              <a:rPr lang="en-GB" sz="4400" b="1" dirty="0"/>
              <a:t>Beyond business as usual: </a:t>
            </a:r>
            <a:r>
              <a:rPr lang="en-GB" sz="4400" b="1" dirty="0" smtClean="0"/>
              <a:t/>
            </a:r>
            <a:br>
              <a:rPr lang="en-GB" sz="4400" b="1" dirty="0" smtClean="0"/>
            </a:br>
            <a:r>
              <a:rPr lang="en-GB" sz="4400" b="1" dirty="0" smtClean="0"/>
              <a:t>Rethinking </a:t>
            </a:r>
            <a:r>
              <a:rPr lang="en-GB" sz="4400" b="1" dirty="0"/>
              <a:t>teacher education for the Attainment Challenge</a:t>
            </a:r>
            <a:r>
              <a:rPr lang="en-GB" sz="4400" b="1" dirty="0" smtClean="0"/>
              <a:t>.</a:t>
            </a:r>
            <a:endParaRPr lang="en-GB" sz="4400" dirty="0"/>
          </a:p>
        </p:txBody>
      </p:sp>
      <p:pic>
        <p:nvPicPr>
          <p:cNvPr id="5" name="Picture 4"/>
          <p:cNvPicPr>
            <a:picLocks noChangeAspect="1"/>
          </p:cNvPicPr>
          <p:nvPr/>
        </p:nvPicPr>
        <p:blipFill>
          <a:blip r:embed="rId3"/>
          <a:stretch>
            <a:fillRect/>
          </a:stretch>
        </p:blipFill>
        <p:spPr>
          <a:xfrm>
            <a:off x="1225550" y="4636412"/>
            <a:ext cx="5829300" cy="2013626"/>
          </a:xfrm>
          <a:prstGeom prst="rect">
            <a:avLst/>
          </a:prstGeom>
        </p:spPr>
      </p:pic>
      <p:sp>
        <p:nvSpPr>
          <p:cNvPr id="3" name="Subtitle 2"/>
          <p:cNvSpPr>
            <a:spLocks noGrp="1"/>
          </p:cNvSpPr>
          <p:nvPr>
            <p:ph type="subTitle" idx="1"/>
          </p:nvPr>
        </p:nvSpPr>
        <p:spPr>
          <a:xfrm>
            <a:off x="1524000" y="3246120"/>
            <a:ext cx="9144000" cy="1294446"/>
          </a:xfrm>
        </p:spPr>
        <p:txBody>
          <a:bodyPr>
            <a:normAutofit lnSpcReduction="10000"/>
          </a:bodyPr>
          <a:lstStyle/>
          <a:p>
            <a:pPr algn="l"/>
            <a:r>
              <a:rPr lang="en-GB" dirty="0" smtClean="0"/>
              <a:t>Catherine </a:t>
            </a:r>
            <a:r>
              <a:rPr lang="en-GB" dirty="0" smtClean="0"/>
              <a:t>Doherty, Moyra Boland, Stephen Day </a:t>
            </a:r>
            <a:endParaRPr lang="en-GB" dirty="0" smtClean="0"/>
          </a:p>
          <a:p>
            <a:pPr algn="l"/>
            <a:r>
              <a:rPr lang="en-GB" dirty="0" smtClean="0"/>
              <a:t>for Scottish Council of Deans of Education Forum</a:t>
            </a:r>
          </a:p>
          <a:p>
            <a:pPr algn="l"/>
            <a:r>
              <a:rPr lang="en-GB" dirty="0" smtClean="0"/>
              <a:t>8 October, 2019</a:t>
            </a:r>
            <a:endParaRPr lang="en-GB" dirty="0"/>
          </a:p>
        </p:txBody>
      </p:sp>
      <p:pic>
        <p:nvPicPr>
          <p:cNvPr id="7" name="Picture 6"/>
          <p:cNvPicPr>
            <a:picLocks noChangeAspect="1"/>
          </p:cNvPicPr>
          <p:nvPr/>
        </p:nvPicPr>
        <p:blipFill>
          <a:blip r:embed="rId4"/>
          <a:stretch>
            <a:fillRect/>
          </a:stretch>
        </p:blipFill>
        <p:spPr>
          <a:xfrm>
            <a:off x="7272907" y="4636412"/>
            <a:ext cx="3395093" cy="2172189"/>
          </a:xfrm>
          <a:prstGeom prst="rect">
            <a:avLst/>
          </a:prstGeom>
        </p:spPr>
      </p:pic>
      <p:sp>
        <p:nvSpPr>
          <p:cNvPr id="4" name="TextBox 3"/>
          <p:cNvSpPr txBox="1"/>
          <p:nvPr/>
        </p:nvSpPr>
        <p:spPr>
          <a:xfrm>
            <a:off x="10032700" y="278065"/>
            <a:ext cx="1659219" cy="369332"/>
          </a:xfrm>
          <a:prstGeom prst="rect">
            <a:avLst/>
          </a:prstGeom>
          <a:noFill/>
        </p:spPr>
        <p:txBody>
          <a:bodyPr wrap="square" rtlCol="0">
            <a:spAutoFit/>
          </a:bodyPr>
          <a:lstStyle/>
          <a:p>
            <a:r>
              <a:rPr lang="en-GB" dirty="0" smtClean="0"/>
              <a:t>@</a:t>
            </a:r>
            <a:r>
              <a:rPr lang="en-GB" dirty="0" err="1" smtClean="0"/>
              <a:t>SACTEdu</a:t>
            </a:r>
            <a:endParaRPr lang="en-GB" dirty="0" smtClean="0"/>
          </a:p>
        </p:txBody>
      </p:sp>
      <p:pic>
        <p:nvPicPr>
          <p:cNvPr id="6" name="Picture 5"/>
          <p:cNvPicPr>
            <a:picLocks noChangeAspect="1"/>
          </p:cNvPicPr>
          <p:nvPr/>
        </p:nvPicPr>
        <p:blipFill>
          <a:blip r:embed="rId5"/>
          <a:stretch>
            <a:fillRect/>
          </a:stretch>
        </p:blipFill>
        <p:spPr>
          <a:xfrm>
            <a:off x="8959195" y="174369"/>
            <a:ext cx="946057" cy="946057"/>
          </a:xfrm>
          <a:prstGeom prst="rect">
            <a:avLst/>
          </a:prstGeom>
        </p:spPr>
      </p:pic>
    </p:spTree>
    <p:extLst>
      <p:ext uri="{BB962C8B-B14F-4D97-AF65-F5344CB8AC3E}">
        <p14:creationId xmlns:p14="http://schemas.microsoft.com/office/powerpoint/2010/main" val="1922076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7" y="365125"/>
            <a:ext cx="10515600" cy="1325563"/>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1. Background</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3207" y="1433015"/>
            <a:ext cx="11281336" cy="4869814"/>
          </a:xfrm>
        </p:spPr>
        <p:txBody>
          <a:bodyPr>
            <a:noAutofit/>
          </a:bodyPr>
          <a:lstStyle/>
          <a:p>
            <a:pPr>
              <a:spcBef>
                <a:spcPts val="0"/>
              </a:spcBef>
            </a:pPr>
            <a:r>
              <a:rPr lang="en-GB" dirty="0" smtClean="0">
                <a:latin typeface="Arial" panose="020B0604020202020204" pitchFamily="34" charset="0"/>
                <a:cs typeface="Arial" panose="020B0604020202020204" pitchFamily="34" charset="0"/>
              </a:rPr>
              <a:t>Shift </a:t>
            </a:r>
            <a:r>
              <a:rPr lang="en-GB" dirty="0">
                <a:latin typeface="Arial" panose="020B0604020202020204" pitchFamily="34" charset="0"/>
                <a:cs typeface="Arial" panose="020B0604020202020204" pitchFamily="34" charset="0"/>
              </a:rPr>
              <a:t>in educational policy towards </a:t>
            </a:r>
            <a:r>
              <a:rPr lang="en-GB" b="1" dirty="0">
                <a:latin typeface="Arial" panose="020B0604020202020204" pitchFamily="34" charset="0"/>
                <a:cs typeface="Arial" panose="020B0604020202020204" pitchFamily="34" charset="0"/>
              </a:rPr>
              <a:t>evidence-based decision-making </a:t>
            </a:r>
            <a:r>
              <a:rPr lang="en-GB" dirty="0">
                <a:latin typeface="Arial" panose="020B0604020202020204" pitchFamily="34" charset="0"/>
                <a:cs typeface="Arial" panose="020B0604020202020204" pitchFamily="34" charset="0"/>
              </a:rPr>
              <a:t>within schools </a:t>
            </a:r>
            <a:r>
              <a:rPr lang="en-GB" sz="1800" dirty="0">
                <a:latin typeface="Arial" panose="020B0604020202020204" pitchFamily="34" charset="0"/>
                <a:cs typeface="Arial" panose="020B0604020202020204" pitchFamily="34" charset="0"/>
              </a:rPr>
              <a:t>(</a:t>
            </a:r>
            <a:r>
              <a:rPr lang="en-GB" sz="1800" dirty="0" err="1">
                <a:latin typeface="Arial" panose="020B0604020202020204" pitchFamily="34" charset="0"/>
                <a:cs typeface="Arial" panose="020B0604020202020204" pitchFamily="34" charset="0"/>
              </a:rPr>
              <a:t>Mandinach</a:t>
            </a:r>
            <a:r>
              <a:rPr lang="en-GB" sz="1800" dirty="0">
                <a:latin typeface="Arial" panose="020B0604020202020204" pitchFamily="34" charset="0"/>
                <a:cs typeface="Arial" panose="020B0604020202020204" pitchFamily="34" charset="0"/>
              </a:rPr>
              <a:t>, 2012; </a:t>
            </a:r>
            <a:r>
              <a:rPr lang="en-GB" sz="1800" dirty="0" err="1">
                <a:latin typeface="Arial" panose="020B0604020202020204" pitchFamily="34" charset="0"/>
                <a:cs typeface="Arial" panose="020B0604020202020204" pitchFamily="34" charset="0"/>
              </a:rPr>
              <a:t>Schildkamp</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Karbautzki</a:t>
            </a:r>
            <a:r>
              <a:rPr lang="en-GB" sz="1800" dirty="0">
                <a:latin typeface="Arial" panose="020B0604020202020204" pitchFamily="34" charset="0"/>
                <a:cs typeface="Arial" panose="020B0604020202020204" pitchFamily="34" charset="0"/>
              </a:rPr>
              <a:t>, &amp; </a:t>
            </a:r>
            <a:r>
              <a:rPr lang="en-GB" sz="1800" dirty="0" err="1">
                <a:latin typeface="Arial" panose="020B0604020202020204" pitchFamily="34" charset="0"/>
                <a:cs typeface="Arial" panose="020B0604020202020204" pitchFamily="34" charset="0"/>
              </a:rPr>
              <a:t>Vanhoof</a:t>
            </a:r>
            <a:r>
              <a:rPr lang="en-GB" sz="1800" dirty="0">
                <a:latin typeface="Arial" panose="020B0604020202020204" pitchFamily="34" charset="0"/>
                <a:cs typeface="Arial" panose="020B0604020202020204" pitchFamily="34" charset="0"/>
              </a:rPr>
              <a:t>, 2014; Scottish Government, 2017)</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marL="0" indent="0">
              <a:spcBef>
                <a:spcPts val="0"/>
              </a:spcBef>
              <a:buNone/>
            </a:pPr>
            <a:endParaRPr lang="en-GB" dirty="0" smtClean="0">
              <a:latin typeface="Arial" panose="020B0604020202020204" pitchFamily="34" charset="0"/>
              <a:cs typeface="Arial" panose="020B0604020202020204" pitchFamily="34" charset="0"/>
            </a:endParaRPr>
          </a:p>
          <a:p>
            <a:pPr>
              <a:spcBef>
                <a:spcPts val="0"/>
              </a:spcBef>
            </a:pPr>
            <a:r>
              <a:rPr lang="en-GB" dirty="0" smtClean="0">
                <a:latin typeface="Arial" panose="020B0604020202020204" pitchFamily="34" charset="0"/>
                <a:cs typeface="Arial" panose="020B0604020202020204" pitchFamily="34" charset="0"/>
              </a:rPr>
              <a:t>Political </a:t>
            </a:r>
            <a:r>
              <a:rPr lang="en-GB" dirty="0">
                <a:latin typeface="Arial" panose="020B0604020202020204" pitchFamily="34" charset="0"/>
                <a:cs typeface="Arial" panose="020B0604020202020204" pitchFamily="34" charset="0"/>
              </a:rPr>
              <a:t>pressure on national education systems to account for perceived deficiencies in educational </a:t>
            </a:r>
            <a:r>
              <a:rPr lang="en-GB" dirty="0" smtClean="0">
                <a:latin typeface="Arial" panose="020B0604020202020204" pitchFamily="34" charset="0"/>
                <a:cs typeface="Arial" panose="020B0604020202020204" pitchFamily="34" charset="0"/>
              </a:rPr>
              <a:t>outcomes. </a:t>
            </a:r>
          </a:p>
          <a:p>
            <a:pPr marL="0" indent="0">
              <a:spcBef>
                <a:spcPts val="0"/>
              </a:spcBef>
              <a:buNone/>
            </a:pPr>
            <a:endParaRPr lang="en-GB" dirty="0" smtClean="0">
              <a:latin typeface="Arial" panose="020B0604020202020204" pitchFamily="34" charset="0"/>
              <a:cs typeface="Arial" panose="020B0604020202020204" pitchFamily="34" charset="0"/>
            </a:endParaRPr>
          </a:p>
          <a:p>
            <a:pPr>
              <a:spcBef>
                <a:spcPts val="0"/>
              </a:spcBef>
            </a:pPr>
            <a:r>
              <a:rPr lang="en-GB" dirty="0" smtClean="0">
                <a:latin typeface="Arial" panose="020B0604020202020204" pitchFamily="34" charset="0"/>
                <a:cs typeface="Arial" panose="020B0604020202020204" pitchFamily="34" charset="0"/>
              </a:rPr>
              <a:t>Increased </a:t>
            </a:r>
            <a:r>
              <a:rPr lang="en-GB" dirty="0">
                <a:latin typeface="Arial" panose="020B0604020202020204" pitchFamily="34" charset="0"/>
                <a:cs typeface="Arial" panose="020B0604020202020204" pitchFamily="34" charset="0"/>
              </a:rPr>
              <a:t>calls for teachers to engage in </a:t>
            </a:r>
            <a:r>
              <a:rPr lang="en-GB" b="1" dirty="0">
                <a:latin typeface="Arial" panose="020B0604020202020204" pitchFamily="34" charset="0"/>
                <a:cs typeface="Arial" panose="020B0604020202020204" pitchFamily="34" charset="0"/>
              </a:rPr>
              <a:t>data-driven </a:t>
            </a:r>
            <a:r>
              <a:rPr lang="en-GB" b="1" dirty="0" smtClean="0">
                <a:latin typeface="Arial" panose="020B0604020202020204" pitchFamily="34" charset="0"/>
                <a:cs typeface="Arial" panose="020B0604020202020204" pitchFamily="34" charset="0"/>
              </a:rPr>
              <a:t>decision-making </a:t>
            </a:r>
            <a:r>
              <a:rPr lang="en-GB" dirty="0" smtClean="0">
                <a:latin typeface="Arial" panose="020B0604020202020204" pitchFamily="34" charset="0"/>
                <a:cs typeface="Arial" panose="020B0604020202020204" pitchFamily="34" charset="0"/>
              </a:rPr>
              <a:t>(DDDM). </a:t>
            </a:r>
          </a:p>
          <a:p>
            <a:pPr marL="0" indent="0">
              <a:spcBef>
                <a:spcPts val="0"/>
              </a:spcBef>
              <a:buNone/>
            </a:pPr>
            <a:endParaRPr lang="en-GB" dirty="0" smtClean="0">
              <a:latin typeface="Arial" panose="020B0604020202020204" pitchFamily="34" charset="0"/>
              <a:cs typeface="Arial" panose="020B0604020202020204" pitchFamily="34" charset="0"/>
            </a:endParaRPr>
          </a:p>
          <a:p>
            <a:pPr>
              <a:spcBef>
                <a:spcPts val="0"/>
              </a:spcBef>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teachers feel threatened by the concept and under prepared to engage in DDDM </a:t>
            </a:r>
            <a:r>
              <a:rPr lang="en-GB" sz="1800" dirty="0">
                <a:latin typeface="Arial" panose="020B0604020202020204" pitchFamily="34" charset="0"/>
                <a:cs typeface="Arial" panose="020B0604020202020204" pitchFamily="34" charset="0"/>
              </a:rPr>
              <a:t>(Dunn, </a:t>
            </a:r>
            <a:r>
              <a:rPr lang="en-GB" sz="1800" dirty="0" err="1">
                <a:latin typeface="Arial" panose="020B0604020202020204" pitchFamily="34" charset="0"/>
                <a:cs typeface="Arial" panose="020B0604020202020204" pitchFamily="34" charset="0"/>
              </a:rPr>
              <a:t>Airola</a:t>
            </a:r>
            <a:r>
              <a:rPr lang="en-GB" sz="1800" dirty="0">
                <a:latin typeface="Arial" panose="020B0604020202020204" pitchFamily="34" charset="0"/>
                <a:cs typeface="Arial" panose="020B0604020202020204" pitchFamily="34" charset="0"/>
              </a:rPr>
              <a:t>, Lo, </a:t>
            </a:r>
            <a:r>
              <a:rPr lang="en-GB" sz="1800" dirty="0" smtClean="0">
                <a:latin typeface="Arial" panose="020B0604020202020204" pitchFamily="34" charset="0"/>
                <a:cs typeface="Arial" panose="020B0604020202020204" pitchFamily="34" charset="0"/>
              </a:rPr>
              <a:t>&amp; Garrison</a:t>
            </a:r>
            <a:r>
              <a:rPr lang="en-GB" sz="1800" dirty="0">
                <a:latin typeface="Arial" panose="020B0604020202020204" pitchFamily="34" charset="0"/>
                <a:cs typeface="Arial" panose="020B0604020202020204" pitchFamily="34" charset="0"/>
              </a:rPr>
              <a:t>, 2013a)</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48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833" y="1296537"/>
            <a:ext cx="11052412" cy="4995080"/>
          </a:xfrm>
        </p:spPr>
        <p:txBody>
          <a:bodyPr>
            <a:noAutofit/>
          </a:bodyPr>
          <a:lstStyle/>
          <a:p>
            <a:pPr>
              <a:spcBef>
                <a:spcPts val="600"/>
              </a:spcBef>
            </a:pPr>
            <a:r>
              <a:rPr lang="en-GB" dirty="0">
                <a:latin typeface="Arial" panose="020B0604020202020204" pitchFamily="34" charset="0"/>
                <a:cs typeface="Arial" panose="020B0604020202020204" pitchFamily="34" charset="0"/>
              </a:rPr>
              <a:t>Teachers’ attitudes and beliefs towards the use of data is </a:t>
            </a:r>
            <a:r>
              <a:rPr lang="en-GB" dirty="0" smtClean="0">
                <a:latin typeface="Arial" panose="020B0604020202020204" pitchFamily="34" charset="0"/>
                <a:cs typeface="Arial" panose="020B0604020202020204" pitchFamily="34" charset="0"/>
              </a:rPr>
              <a:t>complex.</a:t>
            </a:r>
          </a:p>
          <a:p>
            <a:pPr>
              <a:spcBef>
                <a:spcPts val="600"/>
              </a:spcBef>
            </a:pPr>
            <a:endParaRPr lang="en-GB" dirty="0" smtClean="0">
              <a:latin typeface="Arial" panose="020B0604020202020204" pitchFamily="34" charset="0"/>
              <a:cs typeface="Arial" panose="020B0604020202020204" pitchFamily="34" charset="0"/>
            </a:endParaRPr>
          </a:p>
          <a:p>
            <a:pPr>
              <a:spcBef>
                <a:spcPts val="600"/>
              </a:spcBef>
            </a:pPr>
            <a:r>
              <a:rPr lang="en-GB" i="1" dirty="0" smtClean="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B</a:t>
            </a:r>
            <a:r>
              <a:rPr lang="en-GB" i="1" dirty="0" smtClean="0">
                <a:latin typeface="Arial" panose="020B0604020202020204" pitchFamily="34" charset="0"/>
                <a:cs typeface="Arial" panose="020B0604020202020204" pitchFamily="34" charset="0"/>
              </a:rPr>
              <a:t>elief</a:t>
            </a:r>
            <a:r>
              <a:rPr lang="en-GB" i="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describes the ideas that influence teachers’ decision-making regarding pedagogy, classroom behaviour and the way they organise lessons </a:t>
            </a:r>
            <a:r>
              <a:rPr lang="en-GB" sz="2000" dirty="0">
                <a:latin typeface="Arial" panose="020B0604020202020204" pitchFamily="34" charset="0"/>
                <a:cs typeface="Arial" panose="020B0604020202020204" pitchFamily="34" charset="0"/>
              </a:rPr>
              <a:t>(Beck and </a:t>
            </a:r>
            <a:r>
              <a:rPr lang="en-GB" sz="2000" dirty="0" err="1">
                <a:latin typeface="Arial" panose="020B0604020202020204" pitchFamily="34" charset="0"/>
                <a:cs typeface="Arial" panose="020B0604020202020204" pitchFamily="34" charset="0"/>
              </a:rPr>
              <a:t>Lumpe</a:t>
            </a:r>
            <a:r>
              <a:rPr lang="en-GB" sz="2000" dirty="0">
                <a:latin typeface="Arial" panose="020B0604020202020204" pitchFamily="34" charset="0"/>
                <a:cs typeface="Arial" panose="020B0604020202020204" pitchFamily="34" charset="0"/>
              </a:rPr>
              <a:t>, 1996)</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a:spcBef>
                <a:spcPts val="600"/>
              </a:spcBef>
            </a:pPr>
            <a:endParaRPr lang="en-GB" dirty="0" smtClean="0">
              <a:latin typeface="Arial" panose="020B0604020202020204" pitchFamily="34" charset="0"/>
              <a:cs typeface="Arial" panose="020B0604020202020204" pitchFamily="34" charset="0"/>
            </a:endParaRPr>
          </a:p>
          <a:p>
            <a:pPr>
              <a:spcBef>
                <a:spcPts val="600"/>
              </a:spcBef>
            </a:pPr>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clusters of beliefs are organised around an object or situation and </a:t>
            </a:r>
            <a:r>
              <a:rPr lang="en-GB" dirty="0" smtClean="0">
                <a:latin typeface="Arial" panose="020B0604020202020204" pitchFamily="34" charset="0"/>
                <a:cs typeface="Arial" panose="020B0604020202020204" pitchFamily="34" charset="0"/>
              </a:rPr>
              <a:t>predisposition </a:t>
            </a:r>
            <a:r>
              <a:rPr lang="en-GB" dirty="0">
                <a:latin typeface="Arial" panose="020B0604020202020204" pitchFamily="34" charset="0"/>
                <a:cs typeface="Arial" panose="020B0604020202020204" pitchFamily="34" charset="0"/>
              </a:rPr>
              <a:t>to action, this holistic organisation becomes an </a:t>
            </a:r>
            <a:r>
              <a:rPr lang="en-GB" i="1" dirty="0">
                <a:latin typeface="Arial" panose="020B0604020202020204" pitchFamily="34" charset="0"/>
                <a:cs typeface="Arial" panose="020B0604020202020204" pitchFamily="34" charset="0"/>
              </a:rPr>
              <a:t>attitude</a:t>
            </a:r>
            <a:r>
              <a:rPr lang="en-GB"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Pajares,1992 </a:t>
            </a:r>
            <a:r>
              <a:rPr lang="en-GB" sz="2000" dirty="0">
                <a:latin typeface="Arial" panose="020B0604020202020204" pitchFamily="34" charset="0"/>
                <a:cs typeface="Arial" panose="020B0604020202020204" pitchFamily="34" charset="0"/>
              </a:rPr>
              <a:t>p.314). </a:t>
            </a:r>
            <a:endParaRPr lang="en-GB" sz="2000"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61833" y="281604"/>
            <a:ext cx="10515600" cy="1325563"/>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1. Background</a:t>
            </a:r>
            <a:endParaRPr lang="en-GB"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720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188" y="1417732"/>
            <a:ext cx="11103591" cy="5276981"/>
          </a:xfrm>
        </p:spPr>
        <p:txBody>
          <a:bodyPr>
            <a:noAutofit/>
          </a:bodyPr>
          <a:lstStyle/>
          <a:p>
            <a:r>
              <a:rPr lang="en-GB" dirty="0" smtClean="0">
                <a:latin typeface="Arial" panose="020B0604020202020204" pitchFamily="34" charset="0"/>
                <a:cs typeface="Arial" panose="020B0604020202020204" pitchFamily="34" charset="0"/>
              </a:rPr>
              <a:t>Attitude is a complex construct with multiple dimensions that require discrete evaluation since they contribute to varying degrees towards the overall object of attitude, e.g. use of data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Ajzen</a:t>
            </a:r>
            <a:r>
              <a:rPr lang="en-GB" sz="2000" dirty="0" smtClean="0">
                <a:latin typeface="Arial" panose="020B0604020202020204" pitchFamily="34" charset="0"/>
                <a:cs typeface="Arial" panose="020B0604020202020204" pitchFamily="34" charset="0"/>
              </a:rPr>
              <a:t>, 2001)</a:t>
            </a:r>
            <a:r>
              <a:rPr lang="en-GB" dirty="0" smtClean="0">
                <a:latin typeface="Arial" panose="020B0604020202020204" pitchFamily="34" charset="0"/>
                <a:cs typeface="Arial" panose="020B0604020202020204" pitchFamily="34" charset="0"/>
              </a:rPr>
              <a:t>. </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research explores the dimensions relating to the domains of cognitive belief (Perceived </a:t>
            </a:r>
            <a:r>
              <a:rPr lang="en-GB" dirty="0" smtClean="0">
                <a:latin typeface="Arial" panose="020B0604020202020204" pitchFamily="34" charset="0"/>
                <a:cs typeface="Arial" panose="020B0604020202020204" pitchFamily="34" charset="0"/>
              </a:rPr>
              <a:t>Relevance, </a:t>
            </a:r>
            <a:r>
              <a:rPr lang="en-GB" dirty="0">
                <a:latin typeface="Arial" panose="020B0604020202020204" pitchFamily="34" charset="0"/>
                <a:cs typeface="Arial" panose="020B0604020202020204" pitchFamily="34" charset="0"/>
              </a:rPr>
              <a:t>Perceived Difficulty), the affective state (</a:t>
            </a:r>
            <a:r>
              <a:rPr lang="en-GB" b="1" dirty="0">
                <a:latin typeface="Arial" panose="020B0604020202020204" pitchFamily="34" charset="0"/>
                <a:cs typeface="Arial" panose="020B0604020202020204" pitchFamily="34" charset="0"/>
              </a:rPr>
              <a:t>Anxiety, Enjoyment</a:t>
            </a:r>
            <a:r>
              <a:rPr lang="en-GB" dirty="0">
                <a:latin typeface="Arial" panose="020B0604020202020204" pitchFamily="34" charset="0"/>
                <a:cs typeface="Arial" panose="020B0604020202020204" pitchFamily="34" charset="0"/>
              </a:rPr>
              <a:t>) and perceived control (</a:t>
            </a:r>
            <a:r>
              <a:rPr lang="en-GB" b="1" dirty="0">
                <a:latin typeface="Arial" panose="020B0604020202020204" pitchFamily="34" charset="0"/>
                <a:cs typeface="Arial" panose="020B0604020202020204" pitchFamily="34" charset="0"/>
              </a:rPr>
              <a:t>Self-Efficacy, Context Dependency</a:t>
            </a:r>
            <a:r>
              <a:rPr lang="en-GB"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(Bandura 2001)</a:t>
            </a:r>
            <a:r>
              <a:rPr lang="en-GB" dirty="0" smtClean="0">
                <a:latin typeface="Arial" panose="020B0604020202020204" pitchFamily="34" charset="0"/>
                <a:cs typeface="Arial" panose="020B0604020202020204" pitchFamily="34" charset="0"/>
              </a:rPr>
              <a:t>. </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Also, it focuses on the extent to which final year ITE students’ can analyse, interpret and reflect upon educationally relevant (classroom level tracking and monitoring) data</a:t>
            </a:r>
            <a:endParaRPr lang="en-GB"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606188" y="351477"/>
            <a:ext cx="10515600" cy="791523"/>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1. Background</a:t>
            </a:r>
            <a:endParaRPr lang="en-GB"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569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81" y="283239"/>
            <a:ext cx="10515600" cy="1325563"/>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2. Context of the research</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1238" y="1470781"/>
            <a:ext cx="10515601" cy="4943665"/>
          </a:xfrm>
        </p:spPr>
        <p:txBody>
          <a:bodyPr>
            <a:normAutofit/>
          </a:bodyPr>
          <a:lstStyle/>
          <a:p>
            <a:r>
              <a:rPr lang="en-GB" dirty="0" smtClean="0">
                <a:latin typeface="Arial" panose="020B0604020202020204" pitchFamily="34" charset="0"/>
                <a:cs typeface="Arial" panose="020B0604020202020204" pitchFamily="34" charset="0"/>
              </a:rPr>
              <a:t>Part of a larger exploratory mixed methods approach exploring final year Initial Teacher Education students’ </a:t>
            </a:r>
            <a:r>
              <a:rPr lang="en-GB" b="1" i="1" dirty="0" smtClean="0">
                <a:latin typeface="Arial" panose="020B0604020202020204" pitchFamily="34" charset="0"/>
                <a:cs typeface="Arial" panose="020B0604020202020204" pitchFamily="34" charset="0"/>
              </a:rPr>
              <a:t>ways of knowing and meaning-making</a:t>
            </a:r>
            <a:r>
              <a:rPr lang="en-GB" dirty="0" smtClean="0">
                <a:latin typeface="Arial" panose="020B0604020202020204" pitchFamily="34" charset="0"/>
                <a:cs typeface="Arial" panose="020B0604020202020204" pitchFamily="34" charset="0"/>
              </a:rPr>
              <a:t> through professional reflective practice.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preliminary findings of the first year of data collection from the quantitative phase of the research will be outlined in this presentation.</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99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4" y="255943"/>
            <a:ext cx="10147192" cy="1409571"/>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3. Research Questions</a:t>
            </a:r>
            <a:endParaRPr lang="en-GB"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5414" y="1457136"/>
            <a:ext cx="10147192" cy="4957312"/>
          </a:xfrm>
        </p:spPr>
        <p:txBody>
          <a:bodyPr>
            <a:normAutofit/>
          </a:bodyPr>
          <a:lstStyle/>
          <a:p>
            <a:pPr marL="0" indent="0">
              <a:buNone/>
            </a:pPr>
            <a:endParaRPr lang="en-GB" sz="2400" b="1" u="sng" dirty="0" smtClean="0">
              <a:latin typeface="Arial" panose="020B0604020202020204" pitchFamily="34" charset="0"/>
              <a:cs typeface="Arial" panose="020B0604020202020204" pitchFamily="34" charset="0"/>
            </a:endParaRPr>
          </a:p>
          <a:p>
            <a:pPr marL="514350" indent="-514350">
              <a:buFont typeface="+mj-lt"/>
              <a:buAutoNum type="arabicPeriod"/>
            </a:pPr>
            <a:r>
              <a:rPr lang="en-GB" sz="2400" dirty="0" smtClean="0">
                <a:solidFill>
                  <a:srgbClr val="002060"/>
                </a:solidFill>
                <a:latin typeface="Arial" panose="020B0604020202020204" pitchFamily="34" charset="0"/>
                <a:cs typeface="Arial" panose="020B0604020202020204" pitchFamily="34" charset="0"/>
              </a:rPr>
              <a:t>Do final year ITE students’ attitudes towards the use of data differ according to programme of study?</a:t>
            </a:r>
          </a:p>
          <a:p>
            <a:pPr marL="514350" indent="-514350">
              <a:buFont typeface="+mj-lt"/>
              <a:buAutoNum type="arabicPeriod"/>
            </a:pPr>
            <a:r>
              <a:rPr lang="en-GB" sz="2400" dirty="0" smtClean="0">
                <a:solidFill>
                  <a:srgbClr val="002060"/>
                </a:solidFill>
                <a:latin typeface="Arial" panose="020B0604020202020204" pitchFamily="34" charset="0"/>
                <a:cs typeface="Arial" panose="020B0604020202020204" pitchFamily="34" charset="0"/>
              </a:rPr>
              <a:t>What factors impact upon final year ITE students’ attitudes towards the use of data? </a:t>
            </a:r>
          </a:p>
          <a:p>
            <a:pPr marL="514350" indent="-514350">
              <a:buFont typeface="+mj-lt"/>
              <a:buAutoNum type="arabicPeriod"/>
            </a:pPr>
            <a:r>
              <a:rPr lang="en-GB" sz="2400" dirty="0" smtClean="0">
                <a:solidFill>
                  <a:srgbClr val="002060"/>
                </a:solidFill>
                <a:latin typeface="Arial" panose="020B0604020202020204" pitchFamily="34" charset="0"/>
                <a:cs typeface="Arial" panose="020B0604020202020204" pitchFamily="34" charset="0"/>
              </a:rPr>
              <a:t>Is it possible to improve final year ITE students’ attitudes towards the use of data, through focused teaching sessions?</a:t>
            </a:r>
          </a:p>
          <a:p>
            <a:pPr marL="514350" indent="-514350">
              <a:buFont typeface="+mj-lt"/>
              <a:buAutoNum type="arabicPeriod"/>
            </a:pPr>
            <a:r>
              <a:rPr lang="en-GB" sz="2400" dirty="0" smtClean="0">
                <a:solidFill>
                  <a:srgbClr val="002060"/>
                </a:solidFill>
                <a:latin typeface="Arial" panose="020B0604020202020204" pitchFamily="34" charset="0"/>
                <a:cs typeface="Arial" panose="020B0604020202020204" pitchFamily="34" charset="0"/>
              </a:rPr>
              <a:t>To what extent can </a:t>
            </a:r>
            <a:r>
              <a:rPr lang="en-GB" sz="2400" dirty="0">
                <a:solidFill>
                  <a:srgbClr val="002060"/>
                </a:solidFill>
                <a:latin typeface="Arial" panose="020B0604020202020204" pitchFamily="34" charset="0"/>
                <a:cs typeface="Arial" panose="020B0604020202020204" pitchFamily="34" charset="0"/>
              </a:rPr>
              <a:t>final year ITE students’ </a:t>
            </a:r>
            <a:r>
              <a:rPr lang="en-GB" sz="2400" dirty="0" smtClean="0">
                <a:solidFill>
                  <a:srgbClr val="002060"/>
                </a:solidFill>
                <a:latin typeface="Arial" panose="020B0604020202020204" pitchFamily="34" charset="0"/>
                <a:cs typeface="Arial" panose="020B0604020202020204" pitchFamily="34" charset="0"/>
              </a:rPr>
              <a:t> analyses and interpret educationally relevant (tracking and monitoring) data as part of their reflective practice</a:t>
            </a: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47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663" y="290685"/>
            <a:ext cx="3570208" cy="646331"/>
          </a:xfrm>
          <a:prstGeom prst="rect">
            <a:avLst/>
          </a:prstGeom>
          <a:noFill/>
        </p:spPr>
        <p:txBody>
          <a:bodyPr wrap="none" rtlCol="0">
            <a:spAutoFit/>
          </a:bodyPr>
          <a:lstStyle/>
          <a:p>
            <a:r>
              <a:rPr lang="en-GB" sz="3600" b="1" dirty="0" smtClean="0">
                <a:solidFill>
                  <a:srgbClr val="002060"/>
                </a:solidFill>
                <a:latin typeface="Arial" panose="020B0604020202020204" pitchFamily="34" charset="0"/>
                <a:cs typeface="Arial" panose="020B0604020202020204" pitchFamily="34" charset="0"/>
              </a:rPr>
              <a:t>4. Methodology</a:t>
            </a:r>
            <a:endParaRPr lang="en-GB" sz="3600" b="1" dirty="0">
              <a:solidFill>
                <a:srgbClr val="002060"/>
              </a:solidFill>
              <a:latin typeface="Arial" panose="020B0604020202020204" pitchFamily="34" charset="0"/>
              <a:cs typeface="Arial" panose="020B0604020202020204" pitchFamily="34" charset="0"/>
            </a:endParaRPr>
          </a:p>
        </p:txBody>
      </p:sp>
      <p:grpSp>
        <p:nvGrpSpPr>
          <p:cNvPr id="4" name="Group 3"/>
          <p:cNvGrpSpPr/>
          <p:nvPr/>
        </p:nvGrpSpPr>
        <p:grpSpPr>
          <a:xfrm>
            <a:off x="473663" y="1557499"/>
            <a:ext cx="11090013" cy="4802630"/>
            <a:chOff x="487311" y="1742651"/>
            <a:chExt cx="11090013" cy="4802630"/>
          </a:xfrm>
        </p:grpSpPr>
        <p:pic>
          <p:nvPicPr>
            <p:cNvPr id="5" name="Picture 4"/>
            <p:cNvPicPr>
              <a:picLocks noChangeAspect="1"/>
            </p:cNvPicPr>
            <p:nvPr/>
          </p:nvPicPr>
          <p:blipFill>
            <a:blip r:embed="rId2"/>
            <a:stretch>
              <a:fillRect/>
            </a:stretch>
          </p:blipFill>
          <p:spPr>
            <a:xfrm>
              <a:off x="502079" y="1742651"/>
              <a:ext cx="10882044" cy="4802630"/>
            </a:xfrm>
            <a:prstGeom prst="rect">
              <a:avLst/>
            </a:prstGeom>
          </p:spPr>
        </p:pic>
        <p:sp>
          <p:nvSpPr>
            <p:cNvPr id="6" name="TextBox 5"/>
            <p:cNvSpPr txBox="1"/>
            <p:nvPr/>
          </p:nvSpPr>
          <p:spPr>
            <a:xfrm>
              <a:off x="575914" y="2938879"/>
              <a:ext cx="852793" cy="400110"/>
            </a:xfrm>
            <a:prstGeom prst="rect">
              <a:avLst/>
            </a:prstGeom>
            <a:noFill/>
          </p:spPr>
          <p:txBody>
            <a:bodyPr wrap="none" rtlCol="0">
              <a:spAutoFit/>
            </a:bodyPr>
            <a:lstStyle/>
            <a:p>
              <a:r>
                <a:rPr lang="en-GB" sz="2000" b="1" dirty="0" smtClean="0">
                  <a:solidFill>
                    <a:srgbClr val="000090"/>
                  </a:solidFill>
                </a:rPr>
                <a:t>Year 1</a:t>
              </a:r>
              <a:endParaRPr lang="en-GB" sz="2000" b="1" dirty="0">
                <a:solidFill>
                  <a:srgbClr val="000090"/>
                </a:solidFill>
              </a:endParaRPr>
            </a:p>
          </p:txBody>
        </p:sp>
        <p:sp>
          <p:nvSpPr>
            <p:cNvPr id="7" name="Rectangle 6"/>
            <p:cNvSpPr/>
            <p:nvPr/>
          </p:nvSpPr>
          <p:spPr>
            <a:xfrm>
              <a:off x="487311" y="2924111"/>
              <a:ext cx="9406575" cy="3588681"/>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9967721" y="2914064"/>
              <a:ext cx="1609603" cy="3588681"/>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0061054" y="3002671"/>
              <a:ext cx="852793" cy="400110"/>
            </a:xfrm>
            <a:prstGeom prst="rect">
              <a:avLst/>
            </a:prstGeom>
            <a:noFill/>
          </p:spPr>
          <p:txBody>
            <a:bodyPr wrap="none" rtlCol="0">
              <a:spAutoFit/>
            </a:bodyPr>
            <a:lstStyle/>
            <a:p>
              <a:r>
                <a:rPr lang="en-GB" sz="2000" b="1" dirty="0" smtClean="0">
                  <a:solidFill>
                    <a:srgbClr val="000090"/>
                  </a:solidFill>
                </a:rPr>
                <a:t>Year 2</a:t>
              </a:r>
              <a:endParaRPr lang="en-GB" sz="2000" b="1" dirty="0">
                <a:solidFill>
                  <a:srgbClr val="000090"/>
                </a:solidFill>
              </a:endParaRPr>
            </a:p>
          </p:txBody>
        </p:sp>
      </p:grpSp>
      <p:grpSp>
        <p:nvGrpSpPr>
          <p:cNvPr id="15" name="Group 14"/>
          <p:cNvGrpSpPr/>
          <p:nvPr/>
        </p:nvGrpSpPr>
        <p:grpSpPr>
          <a:xfrm>
            <a:off x="295230" y="1386138"/>
            <a:ext cx="3496825" cy="5509658"/>
            <a:chOff x="295230" y="1176547"/>
            <a:chExt cx="3496825" cy="5509658"/>
          </a:xfrm>
        </p:grpSpPr>
        <p:sp>
          <p:nvSpPr>
            <p:cNvPr id="10" name="Oval 9"/>
            <p:cNvSpPr/>
            <p:nvPr/>
          </p:nvSpPr>
          <p:spPr>
            <a:xfrm rot="2572088">
              <a:off x="915086" y="2184907"/>
              <a:ext cx="2876969" cy="4501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1548831" y="2130654"/>
              <a:ext cx="797865" cy="10179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5230" y="1176547"/>
              <a:ext cx="2343911" cy="954107"/>
            </a:xfrm>
            <a:prstGeom prst="rect">
              <a:avLst/>
            </a:prstGeom>
            <a:noFill/>
          </p:spPr>
          <p:txBody>
            <a:bodyPr wrap="none" rtlCol="0">
              <a:spAutoFit/>
            </a:bodyPr>
            <a:lstStyle/>
            <a:p>
              <a:pPr algn="ctr"/>
              <a:r>
                <a:rPr lang="en-GB" sz="2800" b="1" dirty="0" smtClean="0">
                  <a:solidFill>
                    <a:srgbClr val="FF0000"/>
                  </a:solidFill>
                  <a:latin typeface="Arial" panose="020B0604020202020204" pitchFamily="34" charset="0"/>
                  <a:cs typeface="Arial" panose="020B0604020202020204" pitchFamily="34" charset="0"/>
                </a:rPr>
                <a:t>Today’s </a:t>
              </a:r>
            </a:p>
            <a:p>
              <a:pPr algn="ctr"/>
              <a:r>
                <a:rPr lang="en-GB" sz="2800" b="1" dirty="0" smtClean="0">
                  <a:solidFill>
                    <a:srgbClr val="FF0000"/>
                  </a:solidFill>
                  <a:latin typeface="Arial" panose="020B0604020202020204" pitchFamily="34" charset="0"/>
                  <a:cs typeface="Arial" panose="020B0604020202020204" pitchFamily="34" charset="0"/>
                </a:rPr>
                <a:t>presentation</a:t>
              </a:r>
              <a:endParaRPr lang="en-GB" sz="2800" b="1" dirty="0">
                <a:solidFill>
                  <a:srgbClr val="FF0000"/>
                </a:solidFill>
                <a:latin typeface="Arial" panose="020B0604020202020204" pitchFamily="34" charset="0"/>
                <a:cs typeface="Arial" panose="020B0604020202020204" pitchFamily="34" charset="0"/>
              </a:endParaRPr>
            </a:p>
          </p:txBody>
        </p:sp>
      </p:grpSp>
      <p:sp>
        <p:nvSpPr>
          <p:cNvPr id="14" name="Oval 13"/>
          <p:cNvSpPr/>
          <p:nvPr/>
        </p:nvSpPr>
        <p:spPr>
          <a:xfrm rot="6029178">
            <a:off x="4641703" y="1101561"/>
            <a:ext cx="1158712" cy="4817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p:nvPr/>
        </p:nvCxnSpPr>
        <p:spPr>
          <a:xfrm>
            <a:off x="2173564" y="2330347"/>
            <a:ext cx="1396815" cy="817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3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07452"/>
            <a:ext cx="10275627" cy="1107199"/>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4. </a:t>
            </a:r>
            <a:r>
              <a:rPr lang="en-GB" sz="3600" b="1" dirty="0">
                <a:solidFill>
                  <a:srgbClr val="002060"/>
                </a:solidFill>
                <a:latin typeface="Arial" panose="020B0604020202020204" pitchFamily="34" charset="0"/>
                <a:cs typeface="Arial" panose="020B0604020202020204" pitchFamily="34" charset="0"/>
              </a:rPr>
              <a:t>Methodology</a:t>
            </a:r>
          </a:p>
        </p:txBody>
      </p:sp>
      <p:sp>
        <p:nvSpPr>
          <p:cNvPr id="3" name="Content Placeholder 2"/>
          <p:cNvSpPr>
            <a:spLocks noGrp="1"/>
          </p:cNvSpPr>
          <p:nvPr>
            <p:ph idx="1"/>
          </p:nvPr>
        </p:nvSpPr>
        <p:spPr>
          <a:xfrm>
            <a:off x="586853" y="1214651"/>
            <a:ext cx="11153389" cy="5284120"/>
          </a:xfrm>
        </p:spPr>
        <p:txBody>
          <a:bodyPr>
            <a:noAutofit/>
          </a:bodyPr>
          <a:lstStyle/>
          <a:p>
            <a:pPr>
              <a:lnSpc>
                <a:spcPct val="100000"/>
              </a:lnSpc>
              <a:spcBef>
                <a:spcPts val="0"/>
              </a:spcBef>
            </a:pPr>
            <a:r>
              <a:rPr lang="en-GB" dirty="0" smtClean="0"/>
              <a:t>The </a:t>
            </a:r>
            <a:r>
              <a:rPr lang="en-GB" dirty="0"/>
              <a:t>final year ITE students from three teacher education </a:t>
            </a:r>
            <a:r>
              <a:rPr lang="en-GB" dirty="0" smtClean="0"/>
              <a:t>programmes within </a:t>
            </a:r>
            <a:r>
              <a:rPr lang="en-GB" dirty="0"/>
              <a:t>one </a:t>
            </a:r>
            <a:r>
              <a:rPr lang="en-GB" dirty="0" smtClean="0"/>
              <a:t>university. </a:t>
            </a:r>
          </a:p>
          <a:p>
            <a:pPr marL="538163">
              <a:lnSpc>
                <a:spcPct val="100000"/>
              </a:lnSpc>
              <a:spcBef>
                <a:spcPts val="0"/>
              </a:spcBef>
              <a:buFont typeface="Courier New" panose="02070309020205020404" pitchFamily="49" charset="0"/>
              <a:buChar char="o"/>
            </a:pPr>
            <a:r>
              <a:rPr lang="en-GB" dirty="0" smtClean="0"/>
              <a:t> Professional Graduate Diploma </a:t>
            </a:r>
            <a:r>
              <a:rPr lang="en-GB" dirty="0"/>
              <a:t>Education (Secondary) </a:t>
            </a:r>
            <a:r>
              <a:rPr lang="en-GB" b="1" dirty="0">
                <a:solidFill>
                  <a:srgbClr val="FF0000"/>
                </a:solidFill>
              </a:rPr>
              <a:t>[</a:t>
            </a:r>
            <a:r>
              <a:rPr lang="en-GB" b="1" dirty="0" smtClean="0">
                <a:solidFill>
                  <a:srgbClr val="FF0000"/>
                </a:solidFill>
              </a:rPr>
              <a:t>PGS </a:t>
            </a:r>
            <a:r>
              <a:rPr lang="en-GB" b="1" dirty="0">
                <a:solidFill>
                  <a:srgbClr val="FF0000"/>
                </a:solidFill>
              </a:rPr>
              <a:t>n=71</a:t>
            </a:r>
            <a:r>
              <a:rPr lang="en-GB" b="1" dirty="0" smtClean="0">
                <a:solidFill>
                  <a:srgbClr val="FF0000"/>
                </a:solidFill>
              </a:rPr>
              <a:t>]</a:t>
            </a:r>
            <a:r>
              <a:rPr lang="en-GB" dirty="0"/>
              <a:t>;</a:t>
            </a:r>
            <a:endParaRPr lang="en-GB" dirty="0" smtClean="0"/>
          </a:p>
          <a:p>
            <a:pPr marL="538163">
              <a:lnSpc>
                <a:spcPct val="100000"/>
              </a:lnSpc>
              <a:spcBef>
                <a:spcPts val="0"/>
              </a:spcBef>
              <a:buFont typeface="Courier New" panose="02070309020205020404" pitchFamily="49" charset="0"/>
              <a:buChar char="o"/>
            </a:pPr>
            <a:r>
              <a:rPr lang="en-GB" dirty="0" smtClean="0"/>
              <a:t> </a:t>
            </a:r>
            <a:r>
              <a:rPr lang="en-GB" dirty="0"/>
              <a:t>Professional Graduate Diploma in Education (Primary) </a:t>
            </a:r>
            <a:r>
              <a:rPr lang="en-GB" b="1" dirty="0">
                <a:solidFill>
                  <a:srgbClr val="FF0000"/>
                </a:solidFill>
              </a:rPr>
              <a:t>[</a:t>
            </a:r>
            <a:r>
              <a:rPr lang="en-GB" b="1" dirty="0" smtClean="0">
                <a:solidFill>
                  <a:srgbClr val="FF0000"/>
                </a:solidFill>
              </a:rPr>
              <a:t>PGP </a:t>
            </a:r>
            <a:r>
              <a:rPr lang="en-GB" b="1" dirty="0">
                <a:solidFill>
                  <a:srgbClr val="FF0000"/>
                </a:solidFill>
              </a:rPr>
              <a:t>n=110</a:t>
            </a:r>
            <a:r>
              <a:rPr lang="en-GB" b="1" dirty="0" smtClean="0">
                <a:solidFill>
                  <a:srgbClr val="FF0000"/>
                </a:solidFill>
              </a:rPr>
              <a:t>]</a:t>
            </a:r>
            <a:endParaRPr lang="en-GB" dirty="0" smtClean="0"/>
          </a:p>
          <a:p>
            <a:pPr marL="538163">
              <a:lnSpc>
                <a:spcPct val="100000"/>
              </a:lnSpc>
              <a:spcBef>
                <a:spcPts val="0"/>
              </a:spcBef>
              <a:buFont typeface="Courier New" panose="02070309020205020404" pitchFamily="49" charset="0"/>
              <a:buChar char="o"/>
            </a:pPr>
            <a:r>
              <a:rPr lang="en-GB" dirty="0" smtClean="0"/>
              <a:t> </a:t>
            </a:r>
            <a:r>
              <a:rPr lang="en-GB" dirty="0"/>
              <a:t>Bachelor of Arts (Honours) in Primary Education </a:t>
            </a:r>
            <a:r>
              <a:rPr lang="en-GB" b="1" dirty="0">
                <a:solidFill>
                  <a:srgbClr val="FF0000"/>
                </a:solidFill>
              </a:rPr>
              <a:t>[BA4 n=49]</a:t>
            </a:r>
            <a:r>
              <a:rPr lang="en-GB" dirty="0"/>
              <a:t> </a:t>
            </a:r>
            <a:endParaRPr lang="en-GB" dirty="0" smtClean="0"/>
          </a:p>
          <a:p>
            <a:pPr marL="309563" indent="0">
              <a:lnSpc>
                <a:spcPct val="100000"/>
              </a:lnSpc>
              <a:spcBef>
                <a:spcPts val="0"/>
              </a:spcBef>
              <a:buNone/>
            </a:pPr>
            <a:endParaRPr lang="en-GB" sz="1400" dirty="0" smtClean="0"/>
          </a:p>
          <a:p>
            <a:pPr marL="0" indent="0">
              <a:lnSpc>
                <a:spcPct val="100000"/>
              </a:lnSpc>
              <a:spcBef>
                <a:spcPts val="0"/>
              </a:spcBef>
              <a:buNone/>
            </a:pPr>
            <a:endParaRPr lang="en-GB" sz="1400" dirty="0" smtClean="0"/>
          </a:p>
          <a:p>
            <a:pPr>
              <a:lnSpc>
                <a:spcPct val="100000"/>
              </a:lnSpc>
              <a:spcBef>
                <a:spcPts val="0"/>
              </a:spcBef>
            </a:pPr>
            <a:r>
              <a:rPr lang="en-GB" dirty="0" smtClean="0"/>
              <a:t>A pre/post questionnaire designed to gather information related </a:t>
            </a:r>
            <a:r>
              <a:rPr lang="en-GB" dirty="0"/>
              <a:t>to the dimensions of attitude towards the use of data within teaching </a:t>
            </a:r>
            <a:r>
              <a:rPr lang="en-GB" dirty="0" smtClean="0"/>
              <a:t>practice was used. </a:t>
            </a:r>
          </a:p>
          <a:p>
            <a:pPr marL="0" indent="0">
              <a:lnSpc>
                <a:spcPct val="100000"/>
              </a:lnSpc>
              <a:spcBef>
                <a:spcPts val="0"/>
              </a:spcBef>
              <a:buNone/>
            </a:pPr>
            <a:endParaRPr lang="en-GB" sz="1400" dirty="0" smtClean="0"/>
          </a:p>
        </p:txBody>
      </p:sp>
    </p:spTree>
    <p:extLst>
      <p:ext uri="{BB962C8B-B14F-4D97-AF65-F5344CB8AC3E}">
        <p14:creationId xmlns:p14="http://schemas.microsoft.com/office/powerpoint/2010/main" val="1672931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58" y="216634"/>
            <a:ext cx="10515600" cy="1325563"/>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4. </a:t>
            </a:r>
            <a:r>
              <a:rPr lang="en-GB" sz="3600" b="1" dirty="0">
                <a:solidFill>
                  <a:srgbClr val="002060"/>
                </a:solidFill>
                <a:latin typeface="Arial" panose="020B0604020202020204" pitchFamily="34" charset="0"/>
                <a:cs typeface="Arial" panose="020B0604020202020204" pitchFamily="34" charset="0"/>
              </a:rPr>
              <a:t>Methodology</a:t>
            </a:r>
            <a:endParaRPr lang="en-GB" sz="3600" dirty="0"/>
          </a:p>
        </p:txBody>
      </p:sp>
      <p:sp>
        <p:nvSpPr>
          <p:cNvPr id="3" name="Content Placeholder 2"/>
          <p:cNvSpPr>
            <a:spLocks noGrp="1"/>
          </p:cNvSpPr>
          <p:nvPr>
            <p:ph idx="1"/>
          </p:nvPr>
        </p:nvSpPr>
        <p:spPr>
          <a:xfrm>
            <a:off x="483358" y="1282889"/>
            <a:ext cx="11049000" cy="5254388"/>
          </a:xfrm>
        </p:spPr>
        <p:txBody>
          <a:bodyPr>
            <a:normAutofit/>
          </a:bodyPr>
          <a:lstStyle/>
          <a:p>
            <a:pPr>
              <a:lnSpc>
                <a:spcPct val="100000"/>
              </a:lnSpc>
              <a:spcBef>
                <a:spcPts val="0"/>
              </a:spcBef>
            </a:pPr>
            <a:r>
              <a:rPr lang="en-GB" dirty="0" smtClean="0"/>
              <a:t>Six </a:t>
            </a:r>
            <a:r>
              <a:rPr lang="en-GB" dirty="0"/>
              <a:t>subscales relating to three domains of attitude towards the use of data within teaching practice were – </a:t>
            </a:r>
            <a:endParaRPr lang="en-GB" dirty="0" smtClean="0"/>
          </a:p>
          <a:p>
            <a:pPr marL="0" indent="0">
              <a:lnSpc>
                <a:spcPct val="100000"/>
              </a:lnSpc>
              <a:spcBef>
                <a:spcPts val="0"/>
              </a:spcBef>
              <a:buNone/>
            </a:pPr>
            <a:endParaRPr lang="en-GB" sz="1200" dirty="0" smtClean="0"/>
          </a:p>
          <a:p>
            <a:pPr marL="273050" indent="0">
              <a:lnSpc>
                <a:spcPct val="100000"/>
              </a:lnSpc>
              <a:spcBef>
                <a:spcPts val="0"/>
              </a:spcBef>
              <a:buNone/>
            </a:pPr>
            <a:r>
              <a:rPr lang="en-GB" b="1" dirty="0">
                <a:solidFill>
                  <a:srgbClr val="FF0000"/>
                </a:solidFill>
              </a:rPr>
              <a:t>(</a:t>
            </a:r>
            <a:r>
              <a:rPr lang="en-GB" b="1" dirty="0" smtClean="0">
                <a:solidFill>
                  <a:srgbClr val="FF0000"/>
                </a:solidFill>
              </a:rPr>
              <a:t>1</a:t>
            </a:r>
            <a:r>
              <a:rPr lang="en-GB" b="1" dirty="0">
                <a:solidFill>
                  <a:srgbClr val="FF0000"/>
                </a:solidFill>
              </a:rPr>
              <a:t>) </a:t>
            </a:r>
            <a:r>
              <a:rPr lang="en-GB" b="1" i="1" dirty="0">
                <a:solidFill>
                  <a:srgbClr val="FF0000"/>
                </a:solidFill>
              </a:rPr>
              <a:t>The Cognitive Belief </a:t>
            </a:r>
            <a:r>
              <a:rPr lang="en-GB" dirty="0"/>
              <a:t>domain </a:t>
            </a:r>
            <a:r>
              <a:rPr lang="en-GB" i="1" dirty="0"/>
              <a:t>(Perceived Relevance, Perceived Difficulty);</a:t>
            </a:r>
            <a:r>
              <a:rPr lang="en-GB" dirty="0"/>
              <a:t> </a:t>
            </a:r>
            <a:endParaRPr lang="en-GB" dirty="0" smtClean="0"/>
          </a:p>
          <a:p>
            <a:pPr marL="273050" indent="0">
              <a:lnSpc>
                <a:spcPct val="100000"/>
              </a:lnSpc>
              <a:spcBef>
                <a:spcPts val="0"/>
              </a:spcBef>
              <a:buNone/>
            </a:pPr>
            <a:r>
              <a:rPr lang="en-GB" b="1" dirty="0" smtClean="0">
                <a:solidFill>
                  <a:srgbClr val="002060"/>
                </a:solidFill>
              </a:rPr>
              <a:t>(2) </a:t>
            </a:r>
            <a:r>
              <a:rPr lang="en-GB" b="1" i="1" dirty="0">
                <a:solidFill>
                  <a:srgbClr val="002060"/>
                </a:solidFill>
              </a:rPr>
              <a:t>The Affective State</a:t>
            </a:r>
            <a:r>
              <a:rPr lang="en-GB" b="1" dirty="0">
                <a:solidFill>
                  <a:srgbClr val="002060"/>
                </a:solidFill>
              </a:rPr>
              <a:t> </a:t>
            </a:r>
            <a:r>
              <a:rPr lang="en-GB" i="1" dirty="0"/>
              <a:t>(</a:t>
            </a:r>
            <a:r>
              <a:rPr lang="en-GB" b="1" i="1" dirty="0"/>
              <a:t>Anxiety, Enjoyment</a:t>
            </a:r>
            <a:r>
              <a:rPr lang="en-GB" i="1" dirty="0"/>
              <a:t>) </a:t>
            </a:r>
            <a:r>
              <a:rPr lang="en-GB" dirty="0"/>
              <a:t>and </a:t>
            </a:r>
            <a:endParaRPr lang="en-GB" dirty="0" smtClean="0"/>
          </a:p>
          <a:p>
            <a:pPr marL="273050" indent="0">
              <a:lnSpc>
                <a:spcPct val="100000"/>
              </a:lnSpc>
              <a:spcBef>
                <a:spcPts val="0"/>
              </a:spcBef>
              <a:buNone/>
            </a:pPr>
            <a:r>
              <a:rPr lang="en-GB" b="1" dirty="0">
                <a:solidFill>
                  <a:srgbClr val="00B050"/>
                </a:solidFill>
              </a:rPr>
              <a:t>(</a:t>
            </a:r>
            <a:r>
              <a:rPr lang="en-GB" b="1" dirty="0" smtClean="0">
                <a:solidFill>
                  <a:srgbClr val="00B050"/>
                </a:solidFill>
              </a:rPr>
              <a:t>3</a:t>
            </a:r>
            <a:r>
              <a:rPr lang="en-GB" b="1" dirty="0">
                <a:solidFill>
                  <a:srgbClr val="00B050"/>
                </a:solidFill>
              </a:rPr>
              <a:t>) </a:t>
            </a:r>
            <a:r>
              <a:rPr lang="en-GB" b="1" i="1" dirty="0">
                <a:solidFill>
                  <a:srgbClr val="00B050"/>
                </a:solidFill>
              </a:rPr>
              <a:t>The Perceived Control</a:t>
            </a:r>
            <a:r>
              <a:rPr lang="en-GB" b="1" dirty="0">
                <a:solidFill>
                  <a:srgbClr val="00B050"/>
                </a:solidFill>
              </a:rPr>
              <a:t> </a:t>
            </a:r>
            <a:r>
              <a:rPr lang="en-GB" dirty="0"/>
              <a:t>domain </a:t>
            </a:r>
            <a:r>
              <a:rPr lang="en-GB" i="1" dirty="0"/>
              <a:t>(</a:t>
            </a:r>
            <a:r>
              <a:rPr lang="en-GB" b="1" i="1" dirty="0"/>
              <a:t>Self-Efficacy, Context Dependency</a:t>
            </a:r>
            <a:r>
              <a:rPr lang="en-GB" i="1" dirty="0"/>
              <a:t>)</a:t>
            </a:r>
            <a:r>
              <a:rPr lang="en-GB" dirty="0"/>
              <a:t>. </a:t>
            </a:r>
            <a:endParaRPr lang="en-GB" dirty="0" smtClean="0"/>
          </a:p>
          <a:p>
            <a:pPr marL="273050" indent="0">
              <a:lnSpc>
                <a:spcPct val="100000"/>
              </a:lnSpc>
              <a:spcBef>
                <a:spcPts val="0"/>
              </a:spcBef>
              <a:buNone/>
            </a:pPr>
            <a:endParaRPr lang="en-GB" sz="1200" dirty="0"/>
          </a:p>
          <a:p>
            <a:pPr marL="342900" indent="-342900">
              <a:lnSpc>
                <a:spcPct val="100000"/>
              </a:lnSpc>
              <a:spcBef>
                <a:spcPts val="0"/>
              </a:spcBef>
            </a:pPr>
            <a:r>
              <a:rPr lang="en-GB" dirty="0" smtClean="0"/>
              <a:t>Another two related subscales </a:t>
            </a:r>
            <a:r>
              <a:rPr lang="en-GB" i="1" dirty="0"/>
              <a:t>Effectiveness for Pedagogy</a:t>
            </a:r>
            <a:r>
              <a:rPr lang="en-GB" dirty="0"/>
              <a:t> and </a:t>
            </a:r>
            <a:r>
              <a:rPr lang="en-GB" i="1" dirty="0"/>
              <a:t>Intentions towards Using </a:t>
            </a:r>
            <a:r>
              <a:rPr lang="en-GB" i="1" dirty="0" smtClean="0"/>
              <a:t>Data</a:t>
            </a:r>
            <a:r>
              <a:rPr lang="en-GB" dirty="0" smtClean="0"/>
              <a:t> was also employed.</a:t>
            </a:r>
          </a:p>
          <a:p>
            <a:pPr marL="273050" indent="0">
              <a:lnSpc>
                <a:spcPct val="100000"/>
              </a:lnSpc>
              <a:spcBef>
                <a:spcPts val="0"/>
              </a:spcBef>
              <a:buNone/>
            </a:pPr>
            <a:endParaRPr lang="en-GB" sz="2400" dirty="0" smtClean="0"/>
          </a:p>
          <a:p>
            <a:pPr marL="273050" indent="0">
              <a:lnSpc>
                <a:spcPct val="100000"/>
              </a:lnSpc>
              <a:spcBef>
                <a:spcPts val="0"/>
              </a:spcBef>
              <a:buNone/>
            </a:pPr>
            <a:r>
              <a:rPr lang="en-GB" sz="2000" dirty="0" smtClean="0"/>
              <a:t>*Sub-scales were derived from the literature focused on social cognitive theory (Bandura, 2001).</a:t>
            </a:r>
            <a:endParaRPr lang="en-GB" sz="2000" dirty="0"/>
          </a:p>
        </p:txBody>
      </p:sp>
    </p:spTree>
    <p:extLst>
      <p:ext uri="{BB962C8B-B14F-4D97-AF65-F5344CB8AC3E}">
        <p14:creationId xmlns:p14="http://schemas.microsoft.com/office/powerpoint/2010/main" val="436266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2060"/>
                </a:solidFill>
                <a:latin typeface="Arial" panose="020B0604020202020204" pitchFamily="34" charset="0"/>
                <a:cs typeface="Arial" panose="020B0604020202020204" pitchFamily="34" charset="0"/>
              </a:rPr>
              <a:t>4. Methodology</a:t>
            </a:r>
            <a:endParaRPr lang="en-GB" dirty="0"/>
          </a:p>
        </p:txBody>
      </p:sp>
      <p:sp>
        <p:nvSpPr>
          <p:cNvPr id="3" name="Content Placeholder 2"/>
          <p:cNvSpPr>
            <a:spLocks noGrp="1"/>
          </p:cNvSpPr>
          <p:nvPr>
            <p:ph idx="1"/>
          </p:nvPr>
        </p:nvSpPr>
        <p:spPr>
          <a:xfrm>
            <a:off x="838199" y="1825625"/>
            <a:ext cx="10902043" cy="4351338"/>
          </a:xfrm>
        </p:spPr>
        <p:txBody>
          <a:bodyPr/>
          <a:lstStyle/>
          <a:p>
            <a:r>
              <a:rPr lang="en-GB" dirty="0" smtClean="0"/>
              <a:t>A sample of PGS students (n=31) where asked to complete a data analysis and interpretation task. </a:t>
            </a:r>
          </a:p>
          <a:p>
            <a:r>
              <a:rPr lang="en-GB" dirty="0" smtClean="0"/>
              <a:t>This task was formed of 12 questions relating to a S1 class of 20 pupils end of topic tests score and whole school data relating to pupil performance in literacy, numeracy and by SIMD decile over time.</a:t>
            </a:r>
            <a:endParaRPr lang="en-GB" dirty="0"/>
          </a:p>
        </p:txBody>
      </p:sp>
    </p:spTree>
    <p:extLst>
      <p:ext uri="{BB962C8B-B14F-4D97-AF65-F5344CB8AC3E}">
        <p14:creationId xmlns:p14="http://schemas.microsoft.com/office/powerpoint/2010/main" val="1770258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63586" y="930724"/>
          <a:ext cx="6753370" cy="5428880"/>
        </p:xfrm>
        <a:graphic>
          <a:graphicData uri="http://schemas.openxmlformats.org/drawingml/2006/table">
            <a:tbl>
              <a:tblPr firstRow="1" firstCol="1" bandRow="1"/>
              <a:tblGrid>
                <a:gridCol w="883375">
                  <a:extLst>
                    <a:ext uri="{9D8B030D-6E8A-4147-A177-3AD203B41FA5}">
                      <a16:colId xmlns:a16="http://schemas.microsoft.com/office/drawing/2014/main" val="4271070332"/>
                    </a:ext>
                  </a:extLst>
                </a:gridCol>
                <a:gridCol w="1262533">
                  <a:extLst>
                    <a:ext uri="{9D8B030D-6E8A-4147-A177-3AD203B41FA5}">
                      <a16:colId xmlns:a16="http://schemas.microsoft.com/office/drawing/2014/main" val="282371639"/>
                    </a:ext>
                  </a:extLst>
                </a:gridCol>
                <a:gridCol w="626199">
                  <a:extLst>
                    <a:ext uri="{9D8B030D-6E8A-4147-A177-3AD203B41FA5}">
                      <a16:colId xmlns:a16="http://schemas.microsoft.com/office/drawing/2014/main" val="1389880041"/>
                    </a:ext>
                  </a:extLst>
                </a:gridCol>
                <a:gridCol w="1022313">
                  <a:extLst>
                    <a:ext uri="{9D8B030D-6E8A-4147-A177-3AD203B41FA5}">
                      <a16:colId xmlns:a16="http://schemas.microsoft.com/office/drawing/2014/main" val="4235742593"/>
                    </a:ext>
                  </a:extLst>
                </a:gridCol>
                <a:gridCol w="991325">
                  <a:extLst>
                    <a:ext uri="{9D8B030D-6E8A-4147-A177-3AD203B41FA5}">
                      <a16:colId xmlns:a16="http://schemas.microsoft.com/office/drawing/2014/main" val="3009922303"/>
                    </a:ext>
                  </a:extLst>
                </a:gridCol>
                <a:gridCol w="613021">
                  <a:extLst>
                    <a:ext uri="{9D8B030D-6E8A-4147-A177-3AD203B41FA5}">
                      <a16:colId xmlns:a16="http://schemas.microsoft.com/office/drawing/2014/main" val="1406657229"/>
                    </a:ext>
                  </a:extLst>
                </a:gridCol>
                <a:gridCol w="757261">
                  <a:extLst>
                    <a:ext uri="{9D8B030D-6E8A-4147-A177-3AD203B41FA5}">
                      <a16:colId xmlns:a16="http://schemas.microsoft.com/office/drawing/2014/main" val="3773038077"/>
                    </a:ext>
                  </a:extLst>
                </a:gridCol>
                <a:gridCol w="597343">
                  <a:extLst>
                    <a:ext uri="{9D8B030D-6E8A-4147-A177-3AD203B41FA5}">
                      <a16:colId xmlns:a16="http://schemas.microsoft.com/office/drawing/2014/main" val="2009625668"/>
                    </a:ext>
                  </a:extLst>
                </a:gridCol>
              </a:tblGrid>
              <a:tr h="594060">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Pupil Name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Models of Matter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Periodic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Electricity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648739"/>
                  </a:ext>
                </a:extLst>
              </a:tr>
              <a:tr h="22080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338582"/>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452513"/>
                  </a:ext>
                </a:extLst>
              </a:tr>
              <a:tr h="19802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620622"/>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724859"/>
                  </a:ext>
                </a:extLst>
              </a:tr>
              <a:tr h="22080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163987"/>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714302"/>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767098"/>
                  </a:ext>
                </a:extLst>
              </a:tr>
              <a:tr h="22080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443416"/>
                  </a:ext>
                </a:extLst>
              </a:tr>
              <a:tr h="22080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832763"/>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298650"/>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497649"/>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085893"/>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557059"/>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43770"/>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81744"/>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57157"/>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322988"/>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10716"/>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863688"/>
                  </a:ext>
                </a:extLst>
              </a:tr>
              <a:tr h="220800">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35662"/>
                  </a:ext>
                </a:extLst>
              </a:tr>
              <a:tr h="22080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1200" dirty="0">
                        <a:effectLst/>
                        <a:latin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8152742"/>
                  </a:ext>
                </a:extLst>
              </a:tr>
              <a:tr h="220800">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200" dirty="0">
                        <a:effectLst/>
                        <a:latin typeface="Calibri" panose="020F0502020204030204" pitchFamily="34" charset="0"/>
                        <a:cs typeface="Times New Roman" panose="02020603050405020304" pitchFamily="18" charset="0"/>
                      </a:endParaRPr>
                    </a:p>
                  </a:txBody>
                  <a:tcPr marL="58306" marR="58306"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263829"/>
                  </a:ext>
                </a:extLst>
              </a:tr>
            </a:tbl>
          </a:graphicData>
        </a:graphic>
      </p:graphicFrame>
      <p:sp>
        <p:nvSpPr>
          <p:cNvPr id="5" name="TextBox 4"/>
          <p:cNvSpPr txBox="1"/>
          <p:nvPr/>
        </p:nvSpPr>
        <p:spPr>
          <a:xfrm>
            <a:off x="1833108" y="284393"/>
            <a:ext cx="8547148" cy="830997"/>
          </a:xfrm>
          <a:prstGeom prst="rect">
            <a:avLst/>
          </a:prstGeom>
          <a:noFill/>
        </p:spPr>
        <p:txBody>
          <a:bodyPr wrap="none" rtlCol="0">
            <a:spAutoFit/>
          </a:bodyPr>
          <a:lstStyle/>
          <a:p>
            <a:r>
              <a:rPr lang="en-GB" sz="2400" dirty="0" smtClean="0"/>
              <a:t> Attainment </a:t>
            </a:r>
            <a:r>
              <a:rPr lang="en-GB" sz="2400" dirty="0"/>
              <a:t>data for Class S1 end-of-topic tests taught by teacher X</a:t>
            </a:r>
          </a:p>
          <a:p>
            <a:endParaRPr lang="en-GB" sz="2400" dirty="0"/>
          </a:p>
        </p:txBody>
      </p:sp>
    </p:spTree>
    <p:extLst>
      <p:ext uri="{BB962C8B-B14F-4D97-AF65-F5344CB8AC3E}">
        <p14:creationId xmlns:p14="http://schemas.microsoft.com/office/powerpoint/2010/main" val="140680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ln w="25400">
            <a:solidFill>
              <a:schemeClr val="tx1"/>
            </a:solidFill>
          </a:ln>
        </p:spPr>
        <p:txBody>
          <a:bodyPr/>
          <a:lstStyle/>
          <a:p>
            <a:r>
              <a:rPr lang="en-GB" dirty="0" smtClean="0"/>
              <a:t>The brief</a:t>
            </a:r>
            <a:endParaRPr lang="en-GB" dirty="0"/>
          </a:p>
        </p:txBody>
      </p:sp>
      <p:sp>
        <p:nvSpPr>
          <p:cNvPr id="5" name="Content Placeholder 4"/>
          <p:cNvSpPr>
            <a:spLocks noGrp="1"/>
          </p:cNvSpPr>
          <p:nvPr>
            <p:ph sz="half" idx="4294967295"/>
          </p:nvPr>
        </p:nvSpPr>
        <p:spPr>
          <a:xfrm>
            <a:off x="838200" y="2159000"/>
            <a:ext cx="9386888" cy="4017963"/>
          </a:xfrm>
        </p:spPr>
        <p:txBody>
          <a:bodyPr>
            <a:normAutofit lnSpcReduction="10000"/>
          </a:bodyPr>
          <a:lstStyle/>
          <a:p>
            <a:pPr marL="0" indent="0">
              <a:buNone/>
            </a:pPr>
            <a:r>
              <a:rPr lang="en-GB" dirty="0" smtClean="0"/>
              <a:t>Scottish Council of Deans of Education were </a:t>
            </a:r>
            <a:r>
              <a:rPr lang="en-GB" dirty="0"/>
              <a:t>invited to develop a research agenda in teacher education to </a:t>
            </a:r>
            <a:r>
              <a:rPr lang="en-GB" dirty="0" smtClean="0"/>
              <a:t>support </a:t>
            </a:r>
            <a:r>
              <a:rPr lang="en-GB" dirty="0"/>
              <a:t>the Scottish Government’s </a:t>
            </a:r>
            <a:r>
              <a:rPr lang="en-GB" dirty="0" smtClean="0"/>
              <a:t>Attainment Challenge: </a:t>
            </a:r>
          </a:p>
          <a:p>
            <a:pPr marL="0" indent="0">
              <a:buNone/>
            </a:pPr>
            <a:r>
              <a:rPr lang="en-GB" dirty="0" smtClean="0"/>
              <a:t>To equip </a:t>
            </a:r>
            <a:r>
              <a:rPr lang="en-GB" b="1" dirty="0" smtClean="0"/>
              <a:t>early careers teachers </a:t>
            </a:r>
            <a:r>
              <a:rPr lang="en-GB" dirty="0" smtClean="0"/>
              <a:t>(final year ITE and induction year) </a:t>
            </a:r>
          </a:p>
          <a:p>
            <a:pPr marL="0" indent="0">
              <a:buNone/>
            </a:pPr>
            <a:r>
              <a:rPr lang="en-GB" dirty="0" smtClean="0"/>
              <a:t>	to work </a:t>
            </a:r>
            <a:r>
              <a:rPr lang="en-GB" b="1" dirty="0" smtClean="0"/>
              <a:t>more effectively </a:t>
            </a:r>
          </a:p>
          <a:p>
            <a:pPr marL="0" indent="0">
              <a:buNone/>
            </a:pPr>
            <a:r>
              <a:rPr lang="en-GB" dirty="0" smtClean="0"/>
              <a:t>	to improve </a:t>
            </a:r>
            <a:r>
              <a:rPr lang="en-GB" b="1" dirty="0" smtClean="0"/>
              <a:t>literacy</a:t>
            </a:r>
            <a:r>
              <a:rPr lang="en-GB" dirty="0" smtClean="0"/>
              <a:t>, </a:t>
            </a:r>
            <a:r>
              <a:rPr lang="en-GB" b="1" dirty="0" smtClean="0"/>
              <a:t>numeracy</a:t>
            </a:r>
            <a:r>
              <a:rPr lang="en-GB" dirty="0" smtClean="0"/>
              <a:t> and </a:t>
            </a:r>
            <a:r>
              <a:rPr lang="en-GB" b="1" dirty="0" smtClean="0"/>
              <a:t>health and 			wellbeing</a:t>
            </a:r>
            <a:r>
              <a:rPr lang="en-GB" dirty="0" smtClean="0"/>
              <a:t> outcomes </a:t>
            </a:r>
          </a:p>
          <a:p>
            <a:pPr marL="0" indent="0">
              <a:buNone/>
            </a:pPr>
            <a:r>
              <a:rPr lang="en-GB" dirty="0" smtClean="0"/>
              <a:t>	for students in areas of </a:t>
            </a:r>
            <a:r>
              <a:rPr lang="en-GB" b="1" dirty="0" smtClean="0"/>
              <a:t>high deprivation</a:t>
            </a:r>
            <a:r>
              <a:rPr lang="en-GB" dirty="0" smtClean="0"/>
              <a:t>. </a:t>
            </a:r>
          </a:p>
          <a:p>
            <a:pPr marL="0" indent="0">
              <a:buNone/>
            </a:pPr>
            <a:endParaRPr lang="en-GB" dirty="0"/>
          </a:p>
        </p:txBody>
      </p:sp>
      <p:pic>
        <p:nvPicPr>
          <p:cNvPr id="9" name="Picture 8"/>
          <p:cNvPicPr>
            <a:picLocks noChangeAspect="1"/>
          </p:cNvPicPr>
          <p:nvPr/>
        </p:nvPicPr>
        <p:blipFill>
          <a:blip r:embed="rId3"/>
          <a:stretch>
            <a:fillRect/>
          </a:stretch>
        </p:blipFill>
        <p:spPr>
          <a:xfrm>
            <a:off x="8869680" y="176213"/>
            <a:ext cx="3009900" cy="1514475"/>
          </a:xfrm>
          <a:prstGeom prst="rect">
            <a:avLst/>
          </a:prstGeom>
        </p:spPr>
      </p:pic>
    </p:spTree>
    <p:extLst>
      <p:ext uri="{BB962C8B-B14F-4D97-AF65-F5344CB8AC3E}">
        <p14:creationId xmlns:p14="http://schemas.microsoft.com/office/powerpoint/2010/main" val="311387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65125"/>
            <a:ext cx="10951464" cy="1061339"/>
          </a:xfrm>
        </p:spPr>
        <p:txBody>
          <a:bodyPr/>
          <a:lstStyle/>
          <a:p>
            <a:r>
              <a:rPr lang="en-GB" b="1" dirty="0" smtClean="0">
                <a:solidFill>
                  <a:srgbClr val="002060"/>
                </a:solidFill>
                <a:latin typeface="+mn-lt"/>
              </a:rPr>
              <a:t>5. Findings</a:t>
            </a:r>
            <a:endParaRPr lang="en-GB" b="1" dirty="0">
              <a:solidFill>
                <a:srgbClr val="002060"/>
              </a:solidFill>
              <a:latin typeface="+mn-lt"/>
            </a:endParaRPr>
          </a:p>
        </p:txBody>
      </p:sp>
      <p:sp>
        <p:nvSpPr>
          <p:cNvPr id="3" name="Content Placeholder 2"/>
          <p:cNvSpPr>
            <a:spLocks noGrp="1"/>
          </p:cNvSpPr>
          <p:nvPr>
            <p:ph idx="1"/>
          </p:nvPr>
        </p:nvSpPr>
        <p:spPr>
          <a:xfrm>
            <a:off x="571500" y="1426464"/>
            <a:ext cx="11021786" cy="4941679"/>
          </a:xfrm>
        </p:spPr>
        <p:txBody>
          <a:bodyPr>
            <a:noAutofit/>
          </a:bodyPr>
          <a:lstStyle/>
          <a:p>
            <a:r>
              <a:rPr lang="en-GB" dirty="0"/>
              <a:t>T</a:t>
            </a:r>
            <a:r>
              <a:rPr lang="en-GB" dirty="0" smtClean="0"/>
              <a:t>he </a:t>
            </a:r>
            <a:r>
              <a:rPr lang="en-GB" dirty="0"/>
              <a:t>reliability </a:t>
            </a:r>
            <a:r>
              <a:rPr lang="en-GB" dirty="0" smtClean="0"/>
              <a:t>was </a:t>
            </a:r>
            <a:r>
              <a:rPr lang="en-GB" dirty="0"/>
              <a:t>good </a:t>
            </a:r>
            <a:r>
              <a:rPr lang="en-GB" dirty="0" smtClean="0"/>
              <a:t>- Cronbach’s </a:t>
            </a:r>
            <a:r>
              <a:rPr lang="en-GB" dirty="0"/>
              <a:t>Alpha for each participant </a:t>
            </a:r>
            <a:r>
              <a:rPr lang="en-GB" dirty="0" smtClean="0"/>
              <a:t>group; </a:t>
            </a:r>
            <a:r>
              <a:rPr lang="en-GB" dirty="0"/>
              <a:t>&gt; 0.75 with </a:t>
            </a:r>
            <a:r>
              <a:rPr lang="en-GB" dirty="0" smtClean="0"/>
              <a:t>PGS [0.904], PGP [0.84] </a:t>
            </a:r>
            <a:r>
              <a:rPr lang="en-GB" dirty="0"/>
              <a:t>and BA4 </a:t>
            </a:r>
            <a:r>
              <a:rPr lang="en-GB" dirty="0" smtClean="0"/>
              <a:t>[0.85].</a:t>
            </a:r>
          </a:p>
          <a:p>
            <a:pPr marL="0" indent="0">
              <a:buNone/>
            </a:pPr>
            <a:endParaRPr lang="en-GB" sz="1100" dirty="0" smtClean="0"/>
          </a:p>
          <a:p>
            <a:r>
              <a:rPr lang="en-GB" b="1" i="1" dirty="0" smtClean="0">
                <a:solidFill>
                  <a:srgbClr val="002060"/>
                </a:solidFill>
              </a:rPr>
              <a:t>Significant </a:t>
            </a:r>
            <a:r>
              <a:rPr lang="en-GB" b="1" i="1" dirty="0">
                <a:solidFill>
                  <a:srgbClr val="002060"/>
                </a:solidFill>
              </a:rPr>
              <a:t>correlations </a:t>
            </a:r>
            <a:r>
              <a:rPr lang="en-GB" dirty="0"/>
              <a:t>between </a:t>
            </a:r>
            <a:r>
              <a:rPr lang="en-GB" dirty="0" smtClean="0"/>
              <a:t>PGP </a:t>
            </a:r>
            <a:r>
              <a:rPr lang="en-GB" dirty="0"/>
              <a:t>(F= 7.724, p=0.006) and BA4</a:t>
            </a:r>
            <a:r>
              <a:rPr lang="en-GB" dirty="0" smtClean="0"/>
              <a:t> (F</a:t>
            </a:r>
            <a:r>
              <a:rPr lang="en-GB" dirty="0"/>
              <a:t>= 5.067, p=0.029) </a:t>
            </a:r>
            <a:r>
              <a:rPr lang="en-GB" dirty="0" smtClean="0"/>
              <a:t>participants </a:t>
            </a:r>
            <a:r>
              <a:rPr lang="en-GB" dirty="0"/>
              <a:t>levels of </a:t>
            </a:r>
            <a:r>
              <a:rPr lang="en-GB" b="1" dirty="0">
                <a:solidFill>
                  <a:srgbClr val="FF0000"/>
                </a:solidFill>
              </a:rPr>
              <a:t>Anxiety v Self </a:t>
            </a:r>
            <a:r>
              <a:rPr lang="en-GB" b="1" dirty="0" smtClean="0">
                <a:solidFill>
                  <a:srgbClr val="FF0000"/>
                </a:solidFill>
              </a:rPr>
              <a:t>Efficacy</a:t>
            </a:r>
          </a:p>
          <a:p>
            <a:pPr marL="0" indent="0">
              <a:buNone/>
            </a:pPr>
            <a:endParaRPr lang="en-GB" sz="1100" dirty="0"/>
          </a:p>
          <a:p>
            <a:r>
              <a:rPr lang="en-GB" b="1" i="1" dirty="0" smtClean="0">
                <a:solidFill>
                  <a:srgbClr val="002060"/>
                </a:solidFill>
              </a:rPr>
              <a:t>No </a:t>
            </a:r>
            <a:r>
              <a:rPr lang="en-GB" b="1" i="1" dirty="0">
                <a:solidFill>
                  <a:srgbClr val="002060"/>
                </a:solidFill>
              </a:rPr>
              <a:t>significant correlation </a:t>
            </a:r>
            <a:r>
              <a:rPr lang="en-GB" dirty="0"/>
              <a:t>in </a:t>
            </a:r>
            <a:r>
              <a:rPr lang="en-GB" dirty="0" smtClean="0"/>
              <a:t>PGS </a:t>
            </a:r>
            <a:r>
              <a:rPr lang="en-GB" dirty="0"/>
              <a:t>participants (F= 0.635, p=428). </a:t>
            </a:r>
            <a:endParaRPr lang="en-GB" dirty="0" smtClean="0"/>
          </a:p>
          <a:p>
            <a:endParaRPr lang="en-GB" dirty="0"/>
          </a:p>
          <a:p>
            <a:endParaRPr lang="en-GB" dirty="0"/>
          </a:p>
        </p:txBody>
      </p:sp>
    </p:spTree>
    <p:extLst>
      <p:ext uri="{BB962C8B-B14F-4D97-AF65-F5344CB8AC3E}">
        <p14:creationId xmlns:p14="http://schemas.microsoft.com/office/powerpoint/2010/main" val="3614404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probes students ability to analyse the data where as </a:t>
            </a:r>
            <a:r>
              <a:rPr lang="en-GB" dirty="0" smtClean="0"/>
              <a:t>follows…</a:t>
            </a:r>
            <a:endParaRPr lang="en-GB" dirty="0"/>
          </a:p>
        </p:txBody>
      </p:sp>
      <p:sp>
        <p:nvSpPr>
          <p:cNvPr id="3" name="Content Placeholder 2"/>
          <p:cNvSpPr>
            <a:spLocks noGrp="1"/>
          </p:cNvSpPr>
          <p:nvPr>
            <p:ph idx="1"/>
          </p:nvPr>
        </p:nvSpPr>
        <p:spPr>
          <a:xfrm>
            <a:off x="571500" y="1825625"/>
            <a:ext cx="11315700" cy="4836432"/>
          </a:xfrm>
        </p:spPr>
        <p:txBody>
          <a:bodyPr>
            <a:normAutofit lnSpcReduction="10000"/>
          </a:bodyPr>
          <a:lstStyle/>
          <a:p>
            <a:pPr marL="261938" indent="-179388"/>
            <a:r>
              <a:rPr lang="en-GB" sz="2400" dirty="0" smtClean="0"/>
              <a:t>What </a:t>
            </a:r>
            <a:r>
              <a:rPr lang="en-GB" sz="2400" dirty="0"/>
              <a:t>information does this data provide </a:t>
            </a:r>
            <a:r>
              <a:rPr lang="en-GB" sz="2400" dirty="0" smtClean="0"/>
              <a:t>regarding</a:t>
            </a:r>
            <a:r>
              <a:rPr lang="en-GB" sz="2400" dirty="0"/>
              <a:t> </a:t>
            </a:r>
            <a:r>
              <a:rPr lang="en-GB" sz="2400" dirty="0" smtClean="0"/>
              <a:t>the </a:t>
            </a:r>
            <a:r>
              <a:rPr lang="en-GB" sz="2400" dirty="0"/>
              <a:t>attainment of class? </a:t>
            </a:r>
            <a:r>
              <a:rPr lang="en-GB" sz="2400" dirty="0" smtClean="0"/>
              <a:t> Explain your answer</a:t>
            </a:r>
          </a:p>
          <a:p>
            <a:pPr marL="261938" indent="-179388"/>
            <a:r>
              <a:rPr lang="en-GB" sz="2400" dirty="0"/>
              <a:t>Which topic </a:t>
            </a:r>
            <a:r>
              <a:rPr lang="en-GB" sz="2400" dirty="0" smtClean="0"/>
              <a:t>do </a:t>
            </a:r>
            <a:r>
              <a:rPr lang="en-GB" sz="2400" dirty="0"/>
              <a:t>the class understanding best</a:t>
            </a:r>
            <a:r>
              <a:rPr lang="en-GB" sz="2400" dirty="0" smtClean="0"/>
              <a:t>? </a:t>
            </a:r>
            <a:r>
              <a:rPr lang="en-GB" sz="2400" dirty="0"/>
              <a:t>Explain your </a:t>
            </a:r>
            <a:r>
              <a:rPr lang="en-GB" sz="2400" dirty="0" smtClean="0"/>
              <a:t>answer</a:t>
            </a:r>
            <a:endParaRPr lang="en-GB" sz="2400" dirty="0"/>
          </a:p>
          <a:p>
            <a:pPr marL="261938" indent="-179388"/>
            <a:r>
              <a:rPr lang="en-GB" sz="2400" dirty="0"/>
              <a:t> Which topic </a:t>
            </a:r>
            <a:r>
              <a:rPr lang="en-GB" sz="2400" dirty="0" smtClean="0"/>
              <a:t>do </a:t>
            </a:r>
            <a:r>
              <a:rPr lang="en-GB" sz="2400" dirty="0"/>
              <a:t>the class understand least</a:t>
            </a:r>
            <a:r>
              <a:rPr lang="en-GB" sz="2400" dirty="0" smtClean="0"/>
              <a:t>? </a:t>
            </a:r>
            <a:r>
              <a:rPr lang="en-GB" sz="2400" dirty="0"/>
              <a:t>Explain your </a:t>
            </a:r>
            <a:r>
              <a:rPr lang="en-GB" sz="2400" dirty="0" smtClean="0"/>
              <a:t>answer</a:t>
            </a:r>
          </a:p>
          <a:p>
            <a:r>
              <a:rPr lang="en-GB" sz="2600" dirty="0"/>
              <a:t>Examining Table 2, answer each question by stating your view and explaining your </a:t>
            </a:r>
            <a:r>
              <a:rPr lang="en-GB" sz="2600" dirty="0" smtClean="0"/>
              <a:t>thinking</a:t>
            </a:r>
            <a:r>
              <a:rPr lang="en-GB" dirty="0"/>
              <a:t> </a:t>
            </a:r>
          </a:p>
          <a:p>
            <a:pPr marL="719138" lvl="0"/>
            <a:r>
              <a:rPr lang="en-GB" sz="2200" dirty="0"/>
              <a:t>Which pupil is top of the class</a:t>
            </a:r>
            <a:r>
              <a:rPr lang="en-GB" sz="2200" dirty="0" smtClean="0"/>
              <a:t>?</a:t>
            </a:r>
          </a:p>
          <a:p>
            <a:pPr marL="719138"/>
            <a:r>
              <a:rPr lang="en-GB" sz="2200" dirty="0"/>
              <a:t>Which pupil is bottom of the class</a:t>
            </a:r>
            <a:r>
              <a:rPr lang="en-GB" sz="2200" dirty="0" smtClean="0"/>
              <a:t>?</a:t>
            </a:r>
          </a:p>
          <a:p>
            <a:r>
              <a:rPr lang="en-GB" sz="2600" dirty="0" smtClean="0"/>
              <a:t>Reflecting </a:t>
            </a:r>
            <a:r>
              <a:rPr lang="en-GB" sz="2600" dirty="0"/>
              <a:t>upon the data in Table 2, if this were your class, what does this data suggests about </a:t>
            </a:r>
            <a:r>
              <a:rPr lang="en-GB" dirty="0" smtClean="0"/>
              <a:t>…</a:t>
            </a:r>
            <a:endParaRPr lang="en-GB" dirty="0"/>
          </a:p>
          <a:p>
            <a:pPr marL="719138" lvl="0">
              <a:tabLst>
                <a:tab pos="719138" algn="l"/>
              </a:tabLst>
            </a:pPr>
            <a:r>
              <a:rPr lang="en-GB" sz="2200" dirty="0"/>
              <a:t>Pupils’ attainment</a:t>
            </a:r>
            <a:r>
              <a:rPr lang="en-GB" sz="2200" dirty="0" smtClean="0"/>
              <a:t>?</a:t>
            </a:r>
          </a:p>
          <a:p>
            <a:pPr marL="719138">
              <a:tabLst>
                <a:tab pos="719138" algn="l"/>
              </a:tabLst>
            </a:pPr>
            <a:r>
              <a:rPr lang="en-GB" sz="2200" dirty="0"/>
              <a:t>Your teaching? </a:t>
            </a:r>
          </a:p>
          <a:p>
            <a:pPr lvl="0"/>
            <a:endParaRPr lang="en-GB" sz="2200" dirty="0"/>
          </a:p>
          <a:p>
            <a:endParaRPr lang="en-GB" dirty="0"/>
          </a:p>
          <a:p>
            <a:endParaRPr lang="en-GB" dirty="0"/>
          </a:p>
          <a:p>
            <a:endParaRPr lang="en-GB" dirty="0"/>
          </a:p>
        </p:txBody>
      </p:sp>
    </p:spTree>
    <p:extLst>
      <p:ext uri="{BB962C8B-B14F-4D97-AF65-F5344CB8AC3E}">
        <p14:creationId xmlns:p14="http://schemas.microsoft.com/office/powerpoint/2010/main" val="2089997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Calibri" panose="020F0502020204030204"/>
              </a:rPr>
              <a:t>5. </a:t>
            </a:r>
            <a:r>
              <a:rPr lang="en-GB" b="1" dirty="0">
                <a:solidFill>
                  <a:srgbClr val="002060"/>
                </a:solidFill>
                <a:latin typeface="Calibri" panose="020F0502020204030204"/>
              </a:rPr>
              <a:t>Findings</a:t>
            </a:r>
            <a:endParaRPr lang="en-GB" dirty="0"/>
          </a:p>
        </p:txBody>
      </p:sp>
      <p:sp>
        <p:nvSpPr>
          <p:cNvPr id="3" name="Content Placeholder 2"/>
          <p:cNvSpPr>
            <a:spLocks noGrp="1"/>
          </p:cNvSpPr>
          <p:nvPr>
            <p:ph idx="1"/>
          </p:nvPr>
        </p:nvSpPr>
        <p:spPr>
          <a:xfrm>
            <a:off x="571499" y="1825625"/>
            <a:ext cx="11070771" cy="4351338"/>
          </a:xfrm>
        </p:spPr>
        <p:txBody>
          <a:bodyPr/>
          <a:lstStyle/>
          <a:p>
            <a:r>
              <a:rPr lang="en-GB" b="1" i="1" dirty="0" smtClean="0">
                <a:solidFill>
                  <a:srgbClr val="002060"/>
                </a:solidFill>
              </a:rPr>
              <a:t>Highly </a:t>
            </a:r>
            <a:r>
              <a:rPr lang="en-GB" b="1" i="1" dirty="0">
                <a:solidFill>
                  <a:srgbClr val="002060"/>
                </a:solidFill>
              </a:rPr>
              <a:t>significant correlations </a:t>
            </a:r>
            <a:r>
              <a:rPr lang="en-GB" dirty="0"/>
              <a:t>for </a:t>
            </a:r>
            <a:r>
              <a:rPr lang="en-GB" b="1" dirty="0">
                <a:solidFill>
                  <a:srgbClr val="FF0000"/>
                </a:solidFill>
              </a:rPr>
              <a:t>Self Efficacy v Context Dependency </a:t>
            </a:r>
            <a:r>
              <a:rPr lang="en-GB" dirty="0"/>
              <a:t>within the three groups (</a:t>
            </a:r>
            <a:r>
              <a:rPr lang="en-GB" dirty="0" smtClean="0"/>
              <a:t>PGP, </a:t>
            </a:r>
            <a:r>
              <a:rPr lang="en-GB" dirty="0"/>
              <a:t>F= 25.262, p&lt;0.0001; </a:t>
            </a:r>
            <a:r>
              <a:rPr lang="en-GB" dirty="0" smtClean="0"/>
              <a:t>PGS, </a:t>
            </a:r>
            <a:r>
              <a:rPr lang="en-GB" dirty="0"/>
              <a:t>F= 65.647, p&lt;0.0001 and BA4, F= 12.971 p= 0.001). </a:t>
            </a:r>
          </a:p>
          <a:p>
            <a:r>
              <a:rPr lang="en-GB" b="1" i="1" dirty="0" smtClean="0">
                <a:solidFill>
                  <a:srgbClr val="002060"/>
                </a:solidFill>
              </a:rPr>
              <a:t>No </a:t>
            </a:r>
            <a:r>
              <a:rPr lang="en-GB" b="1" i="1" dirty="0">
                <a:solidFill>
                  <a:srgbClr val="002060"/>
                </a:solidFill>
              </a:rPr>
              <a:t>significant correlation </a:t>
            </a:r>
            <a:r>
              <a:rPr lang="en-GB" dirty="0"/>
              <a:t>between </a:t>
            </a:r>
            <a:r>
              <a:rPr lang="en-GB" b="1" dirty="0">
                <a:solidFill>
                  <a:srgbClr val="FF0000"/>
                </a:solidFill>
              </a:rPr>
              <a:t>Anxiety v Enjoyment </a:t>
            </a:r>
            <a:r>
              <a:rPr lang="en-GB" dirty="0"/>
              <a:t>with </a:t>
            </a:r>
            <a:r>
              <a:rPr lang="en-GB" dirty="0" smtClean="0"/>
              <a:t>PGS </a:t>
            </a:r>
            <a:r>
              <a:rPr lang="en-GB" dirty="0"/>
              <a:t>(F= 1.304, p=0.257) and BA4 (F= 1.009, p=0.320) </a:t>
            </a:r>
            <a:r>
              <a:rPr lang="en-GB" dirty="0" smtClean="0"/>
              <a:t>participants; </a:t>
            </a:r>
          </a:p>
          <a:p>
            <a:r>
              <a:rPr lang="en-GB" b="1" i="1" dirty="0" smtClean="0">
                <a:solidFill>
                  <a:srgbClr val="002060"/>
                </a:solidFill>
              </a:rPr>
              <a:t>Significant </a:t>
            </a:r>
            <a:r>
              <a:rPr lang="en-GB" b="1" i="1" dirty="0">
                <a:solidFill>
                  <a:srgbClr val="002060"/>
                </a:solidFill>
              </a:rPr>
              <a:t>correlation</a:t>
            </a:r>
            <a:r>
              <a:rPr lang="en-GB" dirty="0">
                <a:solidFill>
                  <a:srgbClr val="002060"/>
                </a:solidFill>
              </a:rPr>
              <a:t> </a:t>
            </a:r>
            <a:r>
              <a:rPr lang="en-GB" dirty="0"/>
              <a:t>with </a:t>
            </a:r>
            <a:r>
              <a:rPr lang="en-GB" dirty="0" smtClean="0"/>
              <a:t>PGP </a:t>
            </a:r>
            <a:r>
              <a:rPr lang="en-GB" dirty="0"/>
              <a:t>participants (F= 16.634, p&lt;0.0001).</a:t>
            </a:r>
          </a:p>
          <a:p>
            <a:endParaRPr lang="en-GB" dirty="0"/>
          </a:p>
        </p:txBody>
      </p:sp>
    </p:spTree>
    <p:extLst>
      <p:ext uri="{BB962C8B-B14F-4D97-AF65-F5344CB8AC3E}">
        <p14:creationId xmlns:p14="http://schemas.microsoft.com/office/powerpoint/2010/main" val="2035643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1"/>
          <p:cNvSpPr>
            <a:spLocks noChangeArrowheads="1"/>
          </p:cNvSpPr>
          <p:nvPr/>
        </p:nvSpPr>
        <p:spPr bwMode="auto">
          <a:xfrm>
            <a:off x="455654" y="249831"/>
            <a:ext cx="11103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160463" marR="0" lvl="0" indent="-1160463"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Figure 1:</a:t>
            </a:r>
            <a:r>
              <a:rPr kumimoji="0" lang="en-GB" altLang="en-US" sz="240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Scatterplot showing the distribution of scores of final year ITE Students Anxiety and Self-Efficacy</a:t>
            </a:r>
            <a:endParaRPr kumimoji="0" lang="en-GB" altLang="en-US" sz="2400" b="0" i="0" u="none" strike="noStrike" cap="none" normalizeH="0" baseline="0" dirty="0" smtClean="0">
              <a:ln>
                <a:noFill/>
              </a:ln>
              <a:solidFill>
                <a:srgbClr val="002060"/>
              </a:solidFill>
              <a:effectLst/>
              <a:latin typeface="Arial" panose="020B0604020202020204" pitchFamily="34" charset="0"/>
            </a:endParaRPr>
          </a:p>
        </p:txBody>
      </p:sp>
      <p:sp>
        <p:nvSpPr>
          <p:cNvPr id="3075" name="Rectangle 87"/>
          <p:cNvSpPr>
            <a:spLocks noChangeArrowheads="1"/>
          </p:cNvSpPr>
          <p:nvPr/>
        </p:nvSpPr>
        <p:spPr bwMode="auto">
          <a:xfrm>
            <a:off x="491803" y="5307116"/>
            <a:ext cx="112814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Panel A</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shows a scatterplot for PGS participants (n=71). </a:t>
            </a: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Panel B</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shows a scatterplot of PGP participants (n=110). </a:t>
            </a: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Panel C</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shows a scatterplot for the BA4 participants (n=49). Dashed lines reflect the cut-off point for the quartiles, Self-Efficacy (SE) &gt;3 is quartile 1 and 2; SE </a:t>
            </a:r>
            <a:r>
              <a:rPr kumimoji="0" lang="en-GB" altLang="en-US" sz="1600" b="0" i="0" u="none" strike="noStrike" cap="none" normalizeH="0" baseline="0" dirty="0" smtClean="0">
                <a:ln>
                  <a:noFill/>
                </a:ln>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 3 </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quartile 3 and 4; Anxiety </a:t>
            </a:r>
            <a:r>
              <a:rPr kumimoji="0" lang="en-GB" altLang="en-US" sz="1600" b="0" i="0" u="none" strike="noStrike" cap="none" normalizeH="0" baseline="0" dirty="0" smtClean="0">
                <a:ln>
                  <a:noFill/>
                </a:ln>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 3 is quartile 2 and 3; Anxiety &lt; 3 is quartile 1 and 4</a:t>
            </a:r>
            <a:r>
              <a:rPr kumimoji="0" lang="en-GB" altLang="en-US" sz="1600" b="1" i="0" u="none" strike="noStrike" cap="none" normalizeH="0" baseline="0" dirty="0" smtClean="0">
                <a:ln>
                  <a:noFill/>
                </a:ln>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a:t>
            </a: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6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Q1= High potentials; Q2= Promising; Q3= reluctant; Q4= indifferent. </a:t>
            </a:r>
            <a:endParaRPr kumimoji="0" lang="en-GB" altLang="en-US" sz="1600" b="1" i="0" u="none" strike="noStrike" cap="none" normalizeH="0" baseline="0" dirty="0" smtClean="0">
              <a:ln>
                <a:noFill/>
              </a:ln>
              <a:solidFill>
                <a:srgbClr val="FF0000"/>
              </a:solidFill>
              <a:effectLst/>
              <a:latin typeface="Arial" panose="020B0604020202020204" pitchFamily="34" charset="0"/>
            </a:endParaRPr>
          </a:p>
        </p:txBody>
      </p:sp>
      <p:pic>
        <p:nvPicPr>
          <p:cNvPr id="3082" name="Picture 3081"/>
          <p:cNvPicPr>
            <a:picLocks noChangeAspect="1"/>
          </p:cNvPicPr>
          <p:nvPr/>
        </p:nvPicPr>
        <p:blipFill>
          <a:blip r:embed="rId2"/>
          <a:stretch>
            <a:fillRect/>
          </a:stretch>
        </p:blipFill>
        <p:spPr>
          <a:xfrm>
            <a:off x="0" y="1269242"/>
            <a:ext cx="12002158" cy="3671248"/>
          </a:xfrm>
          <a:prstGeom prst="rect">
            <a:avLst/>
          </a:prstGeom>
        </p:spPr>
      </p:pic>
    </p:spTree>
    <p:extLst>
      <p:ext uri="{BB962C8B-B14F-4D97-AF65-F5344CB8AC3E}">
        <p14:creationId xmlns:p14="http://schemas.microsoft.com/office/powerpoint/2010/main" val="2435160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305821" y="1503863"/>
            <a:ext cx="11740358" cy="3586752"/>
          </a:xfrm>
          <a:prstGeom prst="rect">
            <a:avLst/>
          </a:prstGeom>
        </p:spPr>
      </p:pic>
      <p:sp>
        <p:nvSpPr>
          <p:cNvPr id="34" name="TextBox 33"/>
          <p:cNvSpPr txBox="1"/>
          <p:nvPr/>
        </p:nvSpPr>
        <p:spPr>
          <a:xfrm>
            <a:off x="395786" y="504965"/>
            <a:ext cx="11068334" cy="830997"/>
          </a:xfrm>
          <a:prstGeom prst="rect">
            <a:avLst/>
          </a:prstGeom>
          <a:noFill/>
        </p:spPr>
        <p:txBody>
          <a:bodyPr wrap="square" rtlCol="0">
            <a:spAutoFit/>
          </a:bodyPr>
          <a:lstStyle/>
          <a:p>
            <a:pPr marL="1160463" indent="-1160463"/>
            <a:r>
              <a:rPr lang="en-GB" sz="2400" b="1" dirty="0">
                <a:solidFill>
                  <a:srgbClr val="002060"/>
                </a:solidFill>
              </a:rPr>
              <a:t>Figure 2:</a:t>
            </a:r>
            <a:r>
              <a:rPr lang="en-GB" sz="2400" dirty="0">
                <a:solidFill>
                  <a:srgbClr val="002060"/>
                </a:solidFill>
              </a:rPr>
              <a:t> Scatterplot showing the distribution of mean scores for final year ITE students’ Context Dependency and Self </a:t>
            </a:r>
            <a:r>
              <a:rPr lang="en-GB" sz="2400" dirty="0" smtClean="0">
                <a:solidFill>
                  <a:srgbClr val="002060"/>
                </a:solidFill>
              </a:rPr>
              <a:t>Efficacy </a:t>
            </a:r>
            <a:endParaRPr lang="en-GB" sz="2400" dirty="0">
              <a:solidFill>
                <a:srgbClr val="002060"/>
              </a:solidFill>
            </a:endParaRPr>
          </a:p>
        </p:txBody>
      </p:sp>
      <p:sp>
        <p:nvSpPr>
          <p:cNvPr id="35" name="TextBox 34"/>
          <p:cNvSpPr txBox="1"/>
          <p:nvPr/>
        </p:nvSpPr>
        <p:spPr>
          <a:xfrm>
            <a:off x="423083" y="5336275"/>
            <a:ext cx="11623096" cy="1477328"/>
          </a:xfrm>
          <a:prstGeom prst="rect">
            <a:avLst/>
          </a:prstGeom>
          <a:noFill/>
        </p:spPr>
        <p:txBody>
          <a:bodyPr wrap="square" rtlCol="0">
            <a:spAutoFit/>
          </a:bodyPr>
          <a:lstStyle/>
          <a:p>
            <a:r>
              <a:rPr lang="en-GB" b="1" dirty="0"/>
              <a:t>Note: Panel A</a:t>
            </a:r>
            <a:r>
              <a:rPr lang="en-GB" dirty="0"/>
              <a:t> shows a scatterplot for </a:t>
            </a:r>
            <a:r>
              <a:rPr lang="en-GB" dirty="0" smtClean="0"/>
              <a:t>PGS </a:t>
            </a:r>
            <a:r>
              <a:rPr lang="en-GB" dirty="0"/>
              <a:t>participants (n=71). </a:t>
            </a:r>
            <a:r>
              <a:rPr lang="en-GB" b="1" dirty="0"/>
              <a:t>Panel B</a:t>
            </a:r>
            <a:r>
              <a:rPr lang="en-GB" dirty="0"/>
              <a:t> shows a scatterplot of </a:t>
            </a:r>
            <a:r>
              <a:rPr lang="en-GB" dirty="0" smtClean="0"/>
              <a:t>PGP </a:t>
            </a:r>
            <a:r>
              <a:rPr lang="en-GB" dirty="0"/>
              <a:t>participants (n=110). </a:t>
            </a:r>
            <a:r>
              <a:rPr lang="en-GB" b="1" dirty="0"/>
              <a:t>Panel C</a:t>
            </a:r>
            <a:r>
              <a:rPr lang="en-GB" dirty="0"/>
              <a:t> shows a scatterplot for the BA4 participants (n=49). Dashed lines reflect the cut-off point for the quartiles, Self-Efficacy &gt;3 is quartile 1 and 2; Self-Efficacy ≤ 3 is quartile 3 and 4; PD ≥ 3 is quartile 2 and 3; PD &lt; 3 is quartile 1 and 4</a:t>
            </a:r>
            <a:r>
              <a:rPr lang="en-GB" b="1" dirty="0">
                <a:solidFill>
                  <a:srgbClr val="FF0000"/>
                </a:solidFill>
              </a:rPr>
              <a:t>. Q1= High potentials; Q2= Promising; Q3= reluctant; Q4= indifferent.</a:t>
            </a:r>
          </a:p>
          <a:p>
            <a:endParaRPr lang="en-GB" dirty="0"/>
          </a:p>
        </p:txBody>
      </p:sp>
    </p:spTree>
    <p:extLst>
      <p:ext uri="{BB962C8B-B14F-4D97-AF65-F5344CB8AC3E}">
        <p14:creationId xmlns:p14="http://schemas.microsoft.com/office/powerpoint/2010/main" val="554489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95160" y="1427711"/>
          <a:ext cx="10360406" cy="4479788"/>
        </p:xfrm>
        <a:graphic>
          <a:graphicData uri="http://schemas.openxmlformats.org/drawingml/2006/table">
            <a:tbl>
              <a:tblPr firstRow="1" firstCol="1" bandRow="1">
                <a:tableStyleId>{5C22544A-7EE6-4342-B048-85BDC9FD1C3A}</a:tableStyleId>
              </a:tblPr>
              <a:tblGrid>
                <a:gridCol w="2869946">
                  <a:extLst>
                    <a:ext uri="{9D8B030D-6E8A-4147-A177-3AD203B41FA5}">
                      <a16:colId xmlns:a16="http://schemas.microsoft.com/office/drawing/2014/main" val="3919173343"/>
                    </a:ext>
                  </a:extLst>
                </a:gridCol>
                <a:gridCol w="1191260">
                  <a:extLst>
                    <a:ext uri="{9D8B030D-6E8A-4147-A177-3AD203B41FA5}">
                      <a16:colId xmlns:a16="http://schemas.microsoft.com/office/drawing/2014/main" val="1884134879"/>
                    </a:ext>
                  </a:extLst>
                </a:gridCol>
                <a:gridCol w="1305560">
                  <a:extLst>
                    <a:ext uri="{9D8B030D-6E8A-4147-A177-3AD203B41FA5}">
                      <a16:colId xmlns:a16="http://schemas.microsoft.com/office/drawing/2014/main" val="3706829215"/>
                    </a:ext>
                  </a:extLst>
                </a:gridCol>
                <a:gridCol w="1191260">
                  <a:extLst>
                    <a:ext uri="{9D8B030D-6E8A-4147-A177-3AD203B41FA5}">
                      <a16:colId xmlns:a16="http://schemas.microsoft.com/office/drawing/2014/main" val="4255180122"/>
                    </a:ext>
                  </a:extLst>
                </a:gridCol>
                <a:gridCol w="1305560">
                  <a:extLst>
                    <a:ext uri="{9D8B030D-6E8A-4147-A177-3AD203B41FA5}">
                      <a16:colId xmlns:a16="http://schemas.microsoft.com/office/drawing/2014/main" val="4195886471"/>
                    </a:ext>
                  </a:extLst>
                </a:gridCol>
                <a:gridCol w="1191260">
                  <a:extLst>
                    <a:ext uri="{9D8B030D-6E8A-4147-A177-3AD203B41FA5}">
                      <a16:colId xmlns:a16="http://schemas.microsoft.com/office/drawing/2014/main" val="2034649486"/>
                    </a:ext>
                  </a:extLst>
                </a:gridCol>
                <a:gridCol w="1305560">
                  <a:extLst>
                    <a:ext uri="{9D8B030D-6E8A-4147-A177-3AD203B41FA5}">
                      <a16:colId xmlns:a16="http://schemas.microsoft.com/office/drawing/2014/main" val="1208462322"/>
                    </a:ext>
                  </a:extLst>
                </a:gridCol>
              </a:tblGrid>
              <a:tr h="232936">
                <a:tc rowSpan="2">
                  <a:txBody>
                    <a:bodyPr/>
                    <a:lstStyle/>
                    <a:p>
                      <a:pPr algn="ctr">
                        <a:lnSpc>
                          <a:spcPct val="107000"/>
                        </a:lnSpc>
                        <a:spcAft>
                          <a:spcPts val="0"/>
                        </a:spcAft>
                      </a:pPr>
                      <a:r>
                        <a:rPr lang="en-GB" sz="2000" dirty="0">
                          <a:solidFill>
                            <a:schemeClr val="tx1"/>
                          </a:solidFill>
                          <a:effectLst/>
                        </a:rPr>
                        <a:t>Sub-scale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en-GB" sz="2000" dirty="0" smtClean="0">
                          <a:solidFill>
                            <a:schemeClr val="tx1"/>
                          </a:solidFill>
                          <a:effectLst/>
                        </a:rPr>
                        <a:t>PGS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2000" dirty="0" smtClean="0">
                          <a:solidFill>
                            <a:schemeClr val="tx1"/>
                          </a:solidFill>
                          <a:effectLst/>
                        </a:rPr>
                        <a:t>PGP</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2000" dirty="0">
                          <a:solidFill>
                            <a:schemeClr val="tx1"/>
                          </a:solidFill>
                          <a:effectLst/>
                        </a:rPr>
                        <a:t>BA4</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37344154"/>
                  </a:ext>
                </a:extLst>
              </a:tr>
              <a:tr h="232936">
                <a:tc vMerge="1">
                  <a:txBody>
                    <a:bodyPr/>
                    <a:lstStyle/>
                    <a:p>
                      <a:endParaRPr lang="en-GB"/>
                    </a:p>
                  </a:txBody>
                  <a:tcPr/>
                </a:tc>
                <a:tc>
                  <a:txBody>
                    <a:bodyPr/>
                    <a:lstStyle/>
                    <a:p>
                      <a:pPr algn="ctr">
                        <a:lnSpc>
                          <a:spcPct val="107000"/>
                        </a:lnSpc>
                        <a:spcAft>
                          <a:spcPts val="0"/>
                        </a:spcAft>
                      </a:pPr>
                      <a:r>
                        <a:rPr lang="en-GB" sz="1600" b="1">
                          <a:effectLst/>
                        </a:rPr>
                        <a:t>Pre</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1">
                          <a:effectLst/>
                        </a:rPr>
                        <a:t>Post</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1">
                          <a:effectLst/>
                        </a:rPr>
                        <a:t>Pre</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600" b="1">
                          <a:effectLst/>
                        </a:rPr>
                        <a:t>Post</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600" b="1">
                          <a:effectLst/>
                        </a:rPr>
                        <a:t>Pre</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1" dirty="0">
                          <a:effectLst/>
                        </a:rPr>
                        <a:t>Post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518725"/>
                  </a:ext>
                </a:extLst>
              </a:tr>
              <a:tr h="471913">
                <a:tc>
                  <a:txBody>
                    <a:bodyPr/>
                    <a:lstStyle/>
                    <a:p>
                      <a:pPr algn="ctr">
                        <a:lnSpc>
                          <a:spcPct val="107000"/>
                        </a:lnSpc>
                        <a:spcAft>
                          <a:spcPts val="0"/>
                        </a:spcAft>
                      </a:pPr>
                      <a:r>
                        <a:rPr lang="en-GB" sz="2000" dirty="0">
                          <a:solidFill>
                            <a:schemeClr val="tx1"/>
                          </a:solidFill>
                          <a:effectLst/>
                        </a:rPr>
                        <a:t>Self-Efficacy</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3.49 (0.62)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3.56 (0.51)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3.20 (0.52)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3.55 (058</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a:effectLst/>
                        </a:rPr>
                        <a:t>3.56 (0.51)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3.69 (0.47)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82212416"/>
                  </a:ext>
                </a:extLst>
              </a:tr>
              <a:tr h="451207">
                <a:tc>
                  <a:txBody>
                    <a:bodyPr/>
                    <a:lstStyle/>
                    <a:p>
                      <a:pPr algn="ctr">
                        <a:lnSpc>
                          <a:spcPct val="107000"/>
                        </a:lnSpc>
                        <a:spcAft>
                          <a:spcPts val="0"/>
                        </a:spcAft>
                      </a:pPr>
                      <a:r>
                        <a:rPr lang="en-GB" sz="2000" dirty="0">
                          <a:solidFill>
                            <a:schemeClr val="tx1"/>
                          </a:solidFill>
                          <a:effectLst/>
                        </a:rPr>
                        <a:t>Anxiety</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2.68 (0.85)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2.60 (0.79)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2.93 (0.85)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3.01 (0.75)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2.60 (0.79)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3.19 (0.86</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52838762"/>
                  </a:ext>
                </a:extLst>
              </a:tr>
              <a:tr h="386502">
                <a:tc>
                  <a:txBody>
                    <a:bodyPr/>
                    <a:lstStyle/>
                    <a:p>
                      <a:pPr algn="ctr">
                        <a:lnSpc>
                          <a:spcPct val="107000"/>
                        </a:lnSpc>
                        <a:spcAft>
                          <a:spcPts val="0"/>
                        </a:spcAft>
                      </a:pPr>
                      <a:r>
                        <a:rPr lang="en-GB" sz="2000" dirty="0">
                          <a:solidFill>
                            <a:schemeClr val="tx1"/>
                          </a:solidFill>
                          <a:effectLst/>
                        </a:rPr>
                        <a:t>Enjoyment</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2.98 (0.87)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2.95 (0.84)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a:effectLst/>
                        </a:rPr>
                        <a:t>2.64 (0.71)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a:effectLst/>
                        </a:rPr>
                        <a:t>2.73 (0.75)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2.95 (0.84)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2.87 (0.67)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487285"/>
                  </a:ext>
                </a:extLst>
              </a:tr>
              <a:tr h="476658">
                <a:tc>
                  <a:txBody>
                    <a:bodyPr/>
                    <a:lstStyle/>
                    <a:p>
                      <a:pPr algn="ctr">
                        <a:lnSpc>
                          <a:spcPct val="107000"/>
                        </a:lnSpc>
                        <a:spcAft>
                          <a:spcPts val="0"/>
                        </a:spcAft>
                      </a:pPr>
                      <a:r>
                        <a:rPr lang="en-GB" sz="2000" dirty="0">
                          <a:solidFill>
                            <a:schemeClr val="tx1"/>
                          </a:solidFill>
                          <a:effectLst/>
                        </a:rPr>
                        <a:t>Perceived </a:t>
                      </a:r>
                    </a:p>
                    <a:p>
                      <a:pPr algn="ctr">
                        <a:lnSpc>
                          <a:spcPct val="107000"/>
                        </a:lnSpc>
                        <a:spcAft>
                          <a:spcPts val="0"/>
                        </a:spcAft>
                      </a:pPr>
                      <a:r>
                        <a:rPr lang="en-GB" sz="2000" dirty="0">
                          <a:solidFill>
                            <a:schemeClr val="tx1"/>
                          </a:solidFill>
                          <a:effectLst/>
                        </a:rPr>
                        <a:t>Context Dependency</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3.05 (0.49)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3.27 (0.59</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3.10 (0.44)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3.36 (0.57</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a:effectLst/>
                        </a:rPr>
                        <a:t>3.27 (0.59)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3.46 (0.54</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057224"/>
                  </a:ext>
                </a:extLst>
              </a:tr>
              <a:tr h="412384">
                <a:tc>
                  <a:txBody>
                    <a:bodyPr/>
                    <a:lstStyle/>
                    <a:p>
                      <a:pPr algn="ctr">
                        <a:lnSpc>
                          <a:spcPct val="107000"/>
                        </a:lnSpc>
                        <a:spcAft>
                          <a:spcPts val="0"/>
                        </a:spcAft>
                      </a:pPr>
                      <a:r>
                        <a:rPr lang="en-GB" sz="2000" b="0" dirty="0">
                          <a:solidFill>
                            <a:schemeClr val="tx1"/>
                          </a:solidFill>
                          <a:effectLst/>
                        </a:rPr>
                        <a:t>Relevance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3.87 (0.66)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3.76 (0.60)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3.88 (0.54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3.80 (0.65)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3.76 (0.60)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3.97 (0.56)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992351539"/>
                  </a:ext>
                </a:extLst>
              </a:tr>
              <a:tr h="392542">
                <a:tc>
                  <a:txBody>
                    <a:bodyPr/>
                    <a:lstStyle/>
                    <a:p>
                      <a:pPr algn="ctr">
                        <a:lnSpc>
                          <a:spcPct val="107000"/>
                        </a:lnSpc>
                        <a:spcAft>
                          <a:spcPts val="0"/>
                        </a:spcAft>
                      </a:pPr>
                      <a:r>
                        <a:rPr lang="en-GB" sz="2000" b="0" dirty="0">
                          <a:solidFill>
                            <a:schemeClr val="tx1"/>
                          </a:solidFill>
                          <a:effectLst/>
                        </a:rPr>
                        <a:t>Difficulty</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3.42 (0.79)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3.14 (0.80</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3.45 (0.72)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3.42 (0.56)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3.13 (0.80)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3.55 (0.73</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700055634"/>
                  </a:ext>
                </a:extLst>
              </a:tr>
              <a:tr h="358895">
                <a:tc>
                  <a:txBody>
                    <a:bodyPr/>
                    <a:lstStyle/>
                    <a:p>
                      <a:pPr algn="ctr">
                        <a:lnSpc>
                          <a:spcPct val="107000"/>
                        </a:lnSpc>
                        <a:spcAft>
                          <a:spcPts val="0"/>
                        </a:spcAft>
                      </a:pPr>
                      <a:r>
                        <a:rPr lang="en-GB" sz="2000" b="0" dirty="0">
                          <a:solidFill>
                            <a:schemeClr val="tx1"/>
                          </a:solidFill>
                          <a:effectLst/>
                        </a:rPr>
                        <a:t>Data Effectiveness for Pedagogy</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3.64 (0.78)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3.54 (0.67)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3.77 (0.55)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3.75 (0.52)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3.54 (0.67)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3.97 (0.46</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760327876"/>
                  </a:ext>
                </a:extLst>
              </a:tr>
              <a:tr h="473638">
                <a:tc>
                  <a:txBody>
                    <a:bodyPr/>
                    <a:lstStyle/>
                    <a:p>
                      <a:pPr algn="ctr">
                        <a:lnSpc>
                          <a:spcPct val="107000"/>
                        </a:lnSpc>
                        <a:spcAft>
                          <a:spcPts val="0"/>
                        </a:spcAft>
                      </a:pPr>
                      <a:r>
                        <a:rPr lang="en-GB" sz="2000" b="0" dirty="0">
                          <a:solidFill>
                            <a:schemeClr val="tx1"/>
                          </a:solidFill>
                          <a:effectLst/>
                        </a:rPr>
                        <a:t>Intention to use data</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4.04 (0.72)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3.95 (0.67)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a:effectLst/>
                        </a:rPr>
                        <a:t>4.06 (0.50)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4.01 (0.53)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3.95 (0.67)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4.18 (0.44</a:t>
                      </a:r>
                      <a:r>
                        <a:rPr lang="en-GB"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14968"/>
                  </a:ext>
                </a:extLst>
              </a:tr>
            </a:tbl>
          </a:graphicData>
        </a:graphic>
      </p:graphicFrame>
      <p:sp>
        <p:nvSpPr>
          <p:cNvPr id="5" name="Rectangle 1"/>
          <p:cNvSpPr>
            <a:spLocks noChangeArrowheads="1"/>
          </p:cNvSpPr>
          <p:nvPr/>
        </p:nvSpPr>
        <p:spPr bwMode="auto">
          <a:xfrm>
            <a:off x="614149" y="452001"/>
            <a:ext cx="10898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160463" marR="0" lvl="0" indent="-1160463"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002060"/>
                </a:solidFill>
                <a:effectLst/>
                <a:ea typeface="Calibri" panose="020F0502020204030204" pitchFamily="34" charset="0"/>
                <a:cs typeface="Times New Roman" panose="02020603050405020304" pitchFamily="18" charset="0"/>
              </a:rPr>
              <a:t>Table 1:  </a:t>
            </a:r>
            <a:r>
              <a:rPr kumimoji="0" lang="en-GB" altLang="en-US" sz="2400" b="0" i="0" u="none" strike="noStrike" cap="none" normalizeH="0" baseline="0" dirty="0" smtClean="0">
                <a:ln>
                  <a:noFill/>
                </a:ln>
                <a:solidFill>
                  <a:srgbClr val="002060"/>
                </a:solidFill>
                <a:effectLst/>
                <a:ea typeface="Calibri" panose="020F0502020204030204" pitchFamily="34" charset="0"/>
                <a:cs typeface="Times New Roman" panose="02020603050405020304" pitchFamily="18" charset="0"/>
              </a:rPr>
              <a:t>Comparison between the subscale mean (± Standard Deviation) scores for PGS, PGP and BA4</a:t>
            </a:r>
            <a:r>
              <a:rPr lang="en-GB" altLang="en-US" sz="2400" dirty="0">
                <a:latin typeface="Arial" panose="020B0604020202020204" pitchFamily="34" charset="0"/>
              </a:rPr>
              <a:t>.</a:t>
            </a:r>
            <a:endParaRPr kumimoji="0" lang="en-GB" altLang="en-US" sz="2400" b="0" i="0" u="none" strike="noStrike" cap="none" normalizeH="0" baseline="0" dirty="0" smtClean="0">
              <a:ln>
                <a:noFill/>
              </a:ln>
              <a:solidFill>
                <a:srgbClr val="002060"/>
              </a:solidFill>
              <a:effectLst/>
            </a:endParaRPr>
          </a:p>
        </p:txBody>
      </p:sp>
      <p:sp>
        <p:nvSpPr>
          <p:cNvPr id="2" name="TextBox 1"/>
          <p:cNvSpPr txBox="1"/>
          <p:nvPr/>
        </p:nvSpPr>
        <p:spPr>
          <a:xfrm>
            <a:off x="895160" y="6045958"/>
            <a:ext cx="5048440"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Sig diff p&gt;0.05 pre v post  for a two-tailed t-Test</a:t>
            </a:r>
          </a:p>
          <a:p>
            <a:pPr marL="285750" indent="-285750">
              <a:buFont typeface="Arial" panose="020B0604020202020204" pitchFamily="34" charset="0"/>
              <a:buChar char="•"/>
            </a:pPr>
            <a:r>
              <a:rPr lang="en-GB" dirty="0" smtClean="0"/>
              <a:t># ns p=0.06 pre v post for a two tailed t-Test</a:t>
            </a:r>
            <a:endParaRPr lang="en-GB" dirty="0"/>
          </a:p>
        </p:txBody>
      </p:sp>
    </p:spTree>
    <p:extLst>
      <p:ext uri="{BB962C8B-B14F-4D97-AF65-F5344CB8AC3E}">
        <p14:creationId xmlns:p14="http://schemas.microsoft.com/office/powerpoint/2010/main" val="136852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514600" indent="-2514600"/>
            <a:r>
              <a:rPr lang="en-GB" sz="3600" b="1" dirty="0">
                <a:solidFill>
                  <a:srgbClr val="002060"/>
                </a:solidFill>
                <a:latin typeface="Calibri" panose="020F0502020204030204"/>
              </a:rPr>
              <a:t>5. </a:t>
            </a:r>
            <a:r>
              <a:rPr lang="en-GB" sz="3600" b="1" dirty="0" smtClean="0">
                <a:solidFill>
                  <a:srgbClr val="002060"/>
                </a:solidFill>
                <a:latin typeface="Calibri" panose="020F0502020204030204"/>
              </a:rPr>
              <a:t>Findings – Final Year ITE Students ability to analyse and interpret classroom level data</a:t>
            </a:r>
            <a:endParaRPr lang="en-GB" sz="3600" dirty="0"/>
          </a:p>
        </p:txBody>
      </p:sp>
      <p:sp>
        <p:nvSpPr>
          <p:cNvPr id="3" name="Content Placeholder 2"/>
          <p:cNvSpPr>
            <a:spLocks noGrp="1"/>
          </p:cNvSpPr>
          <p:nvPr>
            <p:ph idx="1"/>
          </p:nvPr>
        </p:nvSpPr>
        <p:spPr>
          <a:xfrm>
            <a:off x="838200" y="1825625"/>
            <a:ext cx="10820400" cy="4558846"/>
          </a:xfrm>
        </p:spPr>
        <p:txBody>
          <a:bodyPr>
            <a:normAutofit/>
          </a:bodyPr>
          <a:lstStyle/>
          <a:p>
            <a:r>
              <a:rPr lang="en-GB" sz="2400" dirty="0" smtClean="0"/>
              <a:t>Only </a:t>
            </a:r>
            <a:r>
              <a:rPr lang="en-GB" sz="2400" b="1" dirty="0" smtClean="0">
                <a:solidFill>
                  <a:srgbClr val="FF0000"/>
                </a:solidFill>
              </a:rPr>
              <a:t>42% </a:t>
            </a:r>
            <a:r>
              <a:rPr lang="en-GB" sz="2400" dirty="0" smtClean="0"/>
              <a:t>of the sample scored ≥50% with 58% of the sample scored &lt; 50%.</a:t>
            </a:r>
          </a:p>
          <a:p>
            <a:r>
              <a:rPr lang="en-GB" sz="2400" b="1" dirty="0" smtClean="0">
                <a:solidFill>
                  <a:srgbClr val="FF0000"/>
                </a:solidFill>
              </a:rPr>
              <a:t>42% </a:t>
            </a:r>
            <a:r>
              <a:rPr lang="en-GB" sz="2400" dirty="0" smtClean="0"/>
              <a:t>of the sample </a:t>
            </a:r>
            <a:r>
              <a:rPr lang="en-GB" sz="2400" b="1" i="1" dirty="0" smtClean="0"/>
              <a:t>could not correctly identify </a:t>
            </a:r>
            <a:r>
              <a:rPr lang="en-GB" sz="2400" dirty="0" smtClean="0"/>
              <a:t>the topic that was best understood by the class, with </a:t>
            </a:r>
            <a:r>
              <a:rPr lang="en-GB" sz="2400" b="1" dirty="0" smtClean="0">
                <a:solidFill>
                  <a:srgbClr val="FF0000"/>
                </a:solidFill>
              </a:rPr>
              <a:t>58% </a:t>
            </a:r>
            <a:r>
              <a:rPr lang="en-GB" sz="2400" b="1" i="1" dirty="0" smtClean="0"/>
              <a:t>being able to correctly identify</a:t>
            </a:r>
            <a:r>
              <a:rPr lang="en-GB" sz="2400" i="1" dirty="0" smtClean="0"/>
              <a:t> </a:t>
            </a:r>
            <a:r>
              <a:rPr lang="en-GB" sz="2400" dirty="0" smtClean="0"/>
              <a:t>correct the best understood topic.</a:t>
            </a:r>
          </a:p>
          <a:p>
            <a:r>
              <a:rPr lang="en-GB" sz="2400" dirty="0" smtClean="0"/>
              <a:t>Where as </a:t>
            </a:r>
            <a:r>
              <a:rPr lang="en-GB" sz="2400" b="1" dirty="0" smtClean="0"/>
              <a:t>87%</a:t>
            </a:r>
            <a:r>
              <a:rPr lang="en-GB" sz="2400" b="1" u="sng" dirty="0" smtClean="0"/>
              <a:t> </a:t>
            </a:r>
            <a:r>
              <a:rPr lang="en-GB" sz="2400" dirty="0" smtClean="0"/>
              <a:t>of the sample </a:t>
            </a:r>
            <a:r>
              <a:rPr lang="en-GB" sz="2400" b="1" i="1" dirty="0" smtClean="0"/>
              <a:t>could identify </a:t>
            </a:r>
            <a:r>
              <a:rPr lang="en-GB" sz="2400" dirty="0" smtClean="0"/>
              <a:t>the least understood topic with </a:t>
            </a:r>
            <a:r>
              <a:rPr lang="en-GB" sz="2400" b="1" dirty="0" smtClean="0">
                <a:solidFill>
                  <a:srgbClr val="FF0000"/>
                </a:solidFill>
              </a:rPr>
              <a:t>13%</a:t>
            </a:r>
            <a:r>
              <a:rPr lang="en-GB" sz="2400" b="1" u="sng" dirty="0" smtClean="0"/>
              <a:t> </a:t>
            </a:r>
            <a:r>
              <a:rPr lang="en-GB" sz="2400" b="1" i="1" dirty="0" smtClean="0"/>
              <a:t>not being able to identify </a:t>
            </a:r>
            <a:r>
              <a:rPr lang="en-GB" sz="2400" dirty="0" smtClean="0"/>
              <a:t>the least understood  topic.</a:t>
            </a:r>
          </a:p>
          <a:p>
            <a:r>
              <a:rPr lang="en-GB" sz="2400" dirty="0" smtClean="0"/>
              <a:t>However, only </a:t>
            </a:r>
            <a:r>
              <a:rPr lang="en-GB" sz="2400" b="1" dirty="0" smtClean="0">
                <a:solidFill>
                  <a:srgbClr val="FF0000"/>
                </a:solidFill>
              </a:rPr>
              <a:t>5% </a:t>
            </a:r>
            <a:r>
              <a:rPr lang="en-GB" sz="2400" dirty="0" smtClean="0"/>
              <a:t>of those able to correctly identified the best topic could fully explain their reasoning for their choice with </a:t>
            </a:r>
            <a:r>
              <a:rPr lang="en-GB" sz="2400" b="1" dirty="0" smtClean="0">
                <a:solidFill>
                  <a:srgbClr val="FF0000"/>
                </a:solidFill>
              </a:rPr>
              <a:t>95%  </a:t>
            </a:r>
            <a:r>
              <a:rPr lang="en-GB" sz="2400" dirty="0" smtClean="0"/>
              <a:t>being partly able to explain their reasoning.</a:t>
            </a:r>
          </a:p>
          <a:p>
            <a:r>
              <a:rPr lang="en-GB" sz="2400" dirty="0" smtClean="0"/>
              <a:t>Whereas, </a:t>
            </a:r>
            <a:r>
              <a:rPr lang="en-GB" sz="2400" b="1" dirty="0" smtClean="0">
                <a:solidFill>
                  <a:srgbClr val="FF0000"/>
                </a:solidFill>
              </a:rPr>
              <a:t>15% </a:t>
            </a:r>
            <a:r>
              <a:rPr lang="en-GB" sz="2400" dirty="0" smtClean="0"/>
              <a:t>of those that correctly identified the least well understood could fully explain there choice with </a:t>
            </a:r>
            <a:r>
              <a:rPr lang="en-GB" sz="2400" b="1" dirty="0" smtClean="0">
                <a:solidFill>
                  <a:srgbClr val="FF0000"/>
                </a:solidFill>
              </a:rPr>
              <a:t>85%</a:t>
            </a:r>
            <a:r>
              <a:rPr lang="en-GB" sz="2400" dirty="0" smtClean="0"/>
              <a:t> could partly explain their choice.</a:t>
            </a:r>
            <a:endParaRPr lang="en-GB" sz="2400" dirty="0"/>
          </a:p>
        </p:txBody>
      </p:sp>
    </p:spTree>
    <p:extLst>
      <p:ext uri="{BB962C8B-B14F-4D97-AF65-F5344CB8AC3E}">
        <p14:creationId xmlns:p14="http://schemas.microsoft.com/office/powerpoint/2010/main" val="814456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14600" indent="-2514600"/>
            <a:r>
              <a:rPr lang="en-GB" sz="3600" b="1" dirty="0">
                <a:solidFill>
                  <a:srgbClr val="002060"/>
                </a:solidFill>
                <a:latin typeface="Calibri" panose="020F0502020204030204"/>
              </a:rPr>
              <a:t>5. Findings – Final Year ITE Students ability to analyse and interpret classroom level data</a:t>
            </a:r>
            <a:endParaRPr lang="en-GB" dirty="0"/>
          </a:p>
        </p:txBody>
      </p:sp>
      <p:sp>
        <p:nvSpPr>
          <p:cNvPr id="3" name="Content Placeholder 2"/>
          <p:cNvSpPr>
            <a:spLocks noGrp="1"/>
          </p:cNvSpPr>
          <p:nvPr>
            <p:ph idx="1"/>
          </p:nvPr>
        </p:nvSpPr>
        <p:spPr>
          <a:xfrm>
            <a:off x="838199" y="1825625"/>
            <a:ext cx="11000015" cy="4351338"/>
          </a:xfrm>
        </p:spPr>
        <p:txBody>
          <a:bodyPr>
            <a:normAutofit/>
          </a:bodyPr>
          <a:lstStyle/>
          <a:p>
            <a:r>
              <a:rPr lang="en-GB" sz="2400" dirty="0" smtClean="0"/>
              <a:t>In terms of data interpretation…</a:t>
            </a:r>
          </a:p>
          <a:p>
            <a:pPr marL="538163">
              <a:buFont typeface="Courier New" panose="02070309020205020404" pitchFamily="49" charset="0"/>
              <a:buChar char="o"/>
            </a:pPr>
            <a:r>
              <a:rPr lang="en-GB" sz="2400" dirty="0" smtClean="0"/>
              <a:t> </a:t>
            </a:r>
            <a:r>
              <a:rPr lang="en-GB" sz="2400" b="1" dirty="0" smtClean="0">
                <a:solidFill>
                  <a:srgbClr val="FF0000"/>
                </a:solidFill>
              </a:rPr>
              <a:t>83.9% </a:t>
            </a:r>
            <a:r>
              <a:rPr lang="en-GB" sz="2400" dirty="0" smtClean="0"/>
              <a:t>of the sample struggled to make more that 2 meaningful comments about the attainment of the class with </a:t>
            </a:r>
            <a:r>
              <a:rPr lang="en-GB" sz="2400" b="1" dirty="0" smtClean="0">
                <a:solidFill>
                  <a:srgbClr val="FF0000"/>
                </a:solidFill>
              </a:rPr>
              <a:t>13% </a:t>
            </a:r>
            <a:r>
              <a:rPr lang="en-GB" sz="2400" dirty="0" smtClean="0"/>
              <a:t>of these being unable to make any meaningful comments. </a:t>
            </a:r>
          </a:p>
          <a:p>
            <a:pPr marL="538163">
              <a:buFont typeface="Courier New" panose="02070309020205020404" pitchFamily="49" charset="0"/>
              <a:buChar char="o"/>
            </a:pPr>
            <a:r>
              <a:rPr lang="en-GB" sz="2400" b="1" dirty="0" smtClean="0">
                <a:solidFill>
                  <a:srgbClr val="FF0000"/>
                </a:solidFill>
              </a:rPr>
              <a:t>16.1% </a:t>
            </a:r>
            <a:r>
              <a:rPr lang="en-GB" sz="2400" dirty="0" smtClean="0"/>
              <a:t>of the sample were able to make 3 or more </a:t>
            </a:r>
            <a:r>
              <a:rPr lang="en-GB" sz="2400" dirty="0"/>
              <a:t>meaningful comments about the attainment of the class </a:t>
            </a:r>
            <a:r>
              <a:rPr lang="en-GB" sz="2400" dirty="0" smtClean="0"/>
              <a:t>.</a:t>
            </a:r>
          </a:p>
          <a:p>
            <a:pPr marL="538163">
              <a:buFont typeface="Courier New" panose="02070309020205020404" pitchFamily="49" charset="0"/>
              <a:buChar char="o"/>
            </a:pPr>
            <a:r>
              <a:rPr lang="en-GB" sz="2400" b="1" dirty="0" smtClean="0">
                <a:solidFill>
                  <a:srgbClr val="FF0000"/>
                </a:solidFill>
              </a:rPr>
              <a:t>71%</a:t>
            </a:r>
            <a:r>
              <a:rPr lang="en-GB" sz="2400" dirty="0" smtClean="0">
                <a:solidFill>
                  <a:srgbClr val="FF0000"/>
                </a:solidFill>
              </a:rPr>
              <a:t> </a:t>
            </a:r>
            <a:r>
              <a:rPr lang="en-GB" sz="2400" dirty="0" smtClean="0"/>
              <a:t>of the sample struggled to make more than 2 meaningful comments about what this data might suggest about their teaching with </a:t>
            </a:r>
            <a:r>
              <a:rPr lang="en-GB" sz="2400" b="1" dirty="0" smtClean="0">
                <a:solidFill>
                  <a:srgbClr val="FF0000"/>
                </a:solidFill>
              </a:rPr>
              <a:t>13% </a:t>
            </a:r>
            <a:r>
              <a:rPr lang="en-GB" sz="2400" dirty="0" smtClean="0"/>
              <a:t>of these being unable to make any meaningful comments.</a:t>
            </a:r>
          </a:p>
          <a:p>
            <a:pPr marL="538163">
              <a:buFont typeface="Courier New" panose="02070309020205020404" pitchFamily="49" charset="0"/>
              <a:buChar char="o"/>
            </a:pPr>
            <a:r>
              <a:rPr lang="en-GB" sz="2400" b="1" dirty="0" smtClean="0">
                <a:solidFill>
                  <a:srgbClr val="FF0000"/>
                </a:solidFill>
              </a:rPr>
              <a:t>25.8% </a:t>
            </a:r>
            <a:r>
              <a:rPr lang="en-GB" sz="2400" dirty="0" smtClean="0"/>
              <a:t>of the sample being able to make 3 or more comments with regards to what the data might say about their teaching.</a:t>
            </a:r>
          </a:p>
          <a:p>
            <a:pPr marL="538163">
              <a:buFont typeface="Courier New" panose="02070309020205020404" pitchFamily="49" charset="0"/>
              <a:buChar char="o"/>
            </a:pPr>
            <a:endParaRPr lang="en-GB" sz="2400" dirty="0"/>
          </a:p>
        </p:txBody>
      </p:sp>
    </p:spTree>
    <p:extLst>
      <p:ext uri="{BB962C8B-B14F-4D97-AF65-F5344CB8AC3E}">
        <p14:creationId xmlns:p14="http://schemas.microsoft.com/office/powerpoint/2010/main" val="305255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32467"/>
            <a:ext cx="10515600" cy="1169761"/>
          </a:xfrm>
        </p:spPr>
        <p:txBody>
          <a:bodyPr>
            <a:normAutofit/>
          </a:bodyPr>
          <a:lstStyle/>
          <a:p>
            <a:pPr marL="804863" indent="-804863"/>
            <a:r>
              <a:rPr lang="en-GB" sz="3600" b="1" dirty="0" smtClean="0">
                <a:solidFill>
                  <a:srgbClr val="002060"/>
                </a:solidFill>
                <a:latin typeface="Arial" panose="020B0604020202020204" pitchFamily="34" charset="0"/>
                <a:cs typeface="Arial" panose="020B0604020202020204" pitchFamily="34" charset="0"/>
              </a:rPr>
              <a:t>6. Conclusion</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2257" y="1502227"/>
            <a:ext cx="10853057" cy="4996544"/>
          </a:xfrm>
        </p:spPr>
        <p:txBody>
          <a:bodyPr>
            <a:normAutofit/>
          </a:bodyPr>
          <a:lstStyle/>
          <a:p>
            <a:pPr marL="800100" indent="-800100">
              <a:buNone/>
            </a:pPr>
            <a:r>
              <a:rPr lang="en-GB" sz="2400" b="1" dirty="0">
                <a:solidFill>
                  <a:srgbClr val="002060"/>
                </a:solidFill>
                <a:latin typeface="Arial" panose="020B0604020202020204" pitchFamily="34" charset="0"/>
                <a:cs typeface="Arial" panose="020B0604020202020204" pitchFamily="34" charset="0"/>
              </a:rPr>
              <a:t>RQ1. </a:t>
            </a:r>
            <a:r>
              <a:rPr lang="en-GB" sz="2400" b="1" dirty="0" smtClean="0">
                <a:solidFill>
                  <a:srgbClr val="002060"/>
                </a:solidFill>
                <a:latin typeface="Arial" panose="020B0604020202020204" pitchFamily="34" charset="0"/>
                <a:cs typeface="Arial" panose="020B0604020202020204" pitchFamily="34" charset="0"/>
              </a:rPr>
              <a:t>Do </a:t>
            </a:r>
            <a:r>
              <a:rPr lang="en-GB" sz="2400" b="1" dirty="0">
                <a:solidFill>
                  <a:srgbClr val="002060"/>
                </a:solidFill>
                <a:latin typeface="Arial" panose="020B0604020202020204" pitchFamily="34" charset="0"/>
                <a:cs typeface="Arial" panose="020B0604020202020204" pitchFamily="34" charset="0"/>
              </a:rPr>
              <a:t>final year ITE students’ attitude towards the use of data differ </a:t>
            </a:r>
            <a:r>
              <a:rPr lang="en-GB" sz="2400" b="1" dirty="0" smtClean="0">
                <a:solidFill>
                  <a:srgbClr val="002060"/>
                </a:solidFill>
                <a:latin typeface="Arial" panose="020B0604020202020204" pitchFamily="34" charset="0"/>
                <a:cs typeface="Arial" panose="020B0604020202020204" pitchFamily="34" charset="0"/>
              </a:rPr>
              <a:t>according to programme </a:t>
            </a:r>
            <a:r>
              <a:rPr lang="en-GB" sz="2400" b="1" dirty="0">
                <a:solidFill>
                  <a:srgbClr val="002060"/>
                </a:solidFill>
                <a:latin typeface="Arial" panose="020B0604020202020204" pitchFamily="34" charset="0"/>
                <a:cs typeface="Arial" panose="020B0604020202020204" pitchFamily="34" charset="0"/>
              </a:rPr>
              <a:t>of study</a:t>
            </a:r>
            <a:r>
              <a:rPr lang="en-GB" sz="2400" b="1" dirty="0" smtClean="0">
                <a:solidFill>
                  <a:srgbClr val="002060"/>
                </a:solidFill>
                <a:latin typeface="Arial" panose="020B0604020202020204" pitchFamily="34" charset="0"/>
                <a:cs typeface="Arial" panose="020B0604020202020204" pitchFamily="34" charset="0"/>
              </a:rPr>
              <a:t>?</a:t>
            </a:r>
          </a:p>
          <a:p>
            <a:pPr marL="0" indent="0">
              <a:buNone/>
            </a:pPr>
            <a:endParaRPr lang="en-GB" sz="2400" b="1" dirty="0" smtClean="0">
              <a:solidFill>
                <a:srgbClr val="FF0000"/>
              </a:solidFill>
            </a:endParaRPr>
          </a:p>
          <a:p>
            <a:pPr marL="0" indent="0">
              <a:buNone/>
            </a:pPr>
            <a:r>
              <a:rPr lang="en-GB" dirty="0" smtClean="0"/>
              <a:t>Yes, significant differences in students’ attitude profiles according to programme of study.</a:t>
            </a:r>
          </a:p>
          <a:p>
            <a:endParaRPr lang="en-GB" sz="1100" dirty="0" smtClean="0"/>
          </a:p>
          <a:p>
            <a:r>
              <a:rPr lang="en-GB" sz="2400" dirty="0" smtClean="0"/>
              <a:t>High Potential category data indicates that a higher proportion of PGS and </a:t>
            </a:r>
            <a:r>
              <a:rPr lang="en-GB" sz="2400" dirty="0"/>
              <a:t>BA4 </a:t>
            </a:r>
            <a:r>
              <a:rPr lang="en-GB" sz="2400" dirty="0" smtClean="0"/>
              <a:t>students have </a:t>
            </a:r>
            <a:r>
              <a:rPr lang="en-GB" sz="2400" b="1" dirty="0" smtClean="0">
                <a:solidFill>
                  <a:srgbClr val="002060"/>
                </a:solidFill>
              </a:rPr>
              <a:t>High Self Efficacy and Low Anxiety </a:t>
            </a:r>
            <a:r>
              <a:rPr lang="en-GB" sz="2400" dirty="0" smtClean="0"/>
              <a:t>towards the use of data compared to PGP students.</a:t>
            </a:r>
          </a:p>
          <a:p>
            <a:pPr marL="0" indent="0">
              <a:buNone/>
            </a:pPr>
            <a:endParaRPr lang="en-GB" sz="1100" dirty="0" smtClean="0">
              <a:solidFill>
                <a:srgbClr val="FF0000"/>
              </a:solidFill>
            </a:endParaRPr>
          </a:p>
          <a:p>
            <a:r>
              <a:rPr lang="en-GB" sz="2400" dirty="0" smtClean="0"/>
              <a:t>However, 65.9% of BA4 and 56.9% of PGS students are promising in that they have </a:t>
            </a:r>
            <a:r>
              <a:rPr lang="en-GB" sz="2400" b="1" dirty="0" smtClean="0">
                <a:solidFill>
                  <a:srgbClr val="002060"/>
                </a:solidFill>
              </a:rPr>
              <a:t>High Self-Efficacy and High Context Dependency </a:t>
            </a:r>
            <a:r>
              <a:rPr lang="en-GB" sz="2400" dirty="0" smtClean="0"/>
              <a:t>compared to 33.3% PGP students.</a:t>
            </a:r>
            <a:endParaRPr lang="en-GB" sz="2400" dirty="0"/>
          </a:p>
        </p:txBody>
      </p:sp>
    </p:spTree>
    <p:extLst>
      <p:ext uri="{BB962C8B-B14F-4D97-AF65-F5344CB8AC3E}">
        <p14:creationId xmlns:p14="http://schemas.microsoft.com/office/powerpoint/2010/main" val="1063744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32467"/>
            <a:ext cx="10515600" cy="1169761"/>
          </a:xfrm>
        </p:spPr>
        <p:txBody>
          <a:bodyPr>
            <a:normAutofit/>
          </a:bodyPr>
          <a:lstStyle/>
          <a:p>
            <a:pPr marL="804863" indent="-804863"/>
            <a:r>
              <a:rPr lang="en-GB" sz="3600" b="1" dirty="0" smtClean="0">
                <a:solidFill>
                  <a:srgbClr val="002060"/>
                </a:solidFill>
                <a:latin typeface="Arial" panose="020B0604020202020204" pitchFamily="34" charset="0"/>
                <a:cs typeface="Arial" panose="020B0604020202020204" pitchFamily="34" charset="0"/>
              </a:rPr>
              <a:t>6. Conclusion</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2257" y="1502227"/>
            <a:ext cx="10853057" cy="4996544"/>
          </a:xfrm>
        </p:spPr>
        <p:txBody>
          <a:bodyPr>
            <a:normAutofit/>
          </a:bodyPr>
          <a:lstStyle/>
          <a:p>
            <a:pPr marL="800100" indent="-800100">
              <a:buNone/>
            </a:pPr>
            <a:r>
              <a:rPr lang="en-GB" sz="2400" b="1" dirty="0" smtClean="0">
                <a:solidFill>
                  <a:srgbClr val="002060"/>
                </a:solidFill>
                <a:latin typeface="Arial" panose="020B0604020202020204" pitchFamily="34" charset="0"/>
                <a:cs typeface="Arial" panose="020B0604020202020204" pitchFamily="34" charset="0"/>
              </a:rPr>
              <a:t>RQ2. </a:t>
            </a:r>
            <a:r>
              <a:rPr lang="en-GB" sz="2400" b="1" dirty="0">
                <a:solidFill>
                  <a:srgbClr val="002060"/>
                </a:solidFill>
                <a:latin typeface="Arial" panose="020B0604020202020204" pitchFamily="34" charset="0"/>
                <a:cs typeface="Arial" panose="020B0604020202020204" pitchFamily="34" charset="0"/>
              </a:rPr>
              <a:t>What factors impact upon final year ITE students’ attitudes towards the use of data? </a:t>
            </a:r>
          </a:p>
          <a:p>
            <a:pPr marL="0" indent="0">
              <a:buNone/>
            </a:pPr>
            <a:endParaRPr lang="en-GB" sz="2400" b="1" dirty="0" smtClean="0">
              <a:solidFill>
                <a:srgbClr val="FF0000"/>
              </a:solidFill>
            </a:endParaRPr>
          </a:p>
          <a:p>
            <a:r>
              <a:rPr lang="en-GB" sz="2400" b="1" dirty="0" smtClean="0">
                <a:solidFill>
                  <a:srgbClr val="002060"/>
                </a:solidFill>
              </a:rPr>
              <a:t>Context dependency </a:t>
            </a:r>
            <a:r>
              <a:rPr lang="en-GB" sz="2400" dirty="0" smtClean="0"/>
              <a:t>is an important factor in determining attitude towards the intention to use data within their reflective practice.</a:t>
            </a:r>
          </a:p>
          <a:p>
            <a:r>
              <a:rPr lang="en-GB" sz="2400" dirty="0" smtClean="0"/>
              <a:t>Further statistical modelling is required to determine the relationship the relative importance of the different elements of the theoretical model used to profile student teachers confidence in using data within their teaching practice.</a:t>
            </a:r>
          </a:p>
          <a:p>
            <a:r>
              <a:rPr lang="en-GB" sz="2400" dirty="0" smtClean="0"/>
              <a:t>It is unsurprising that context dependency is emerging as an important element of attitude given the social nature of teaching and the factors that impact on many activities relating to classroom practice.</a:t>
            </a:r>
          </a:p>
        </p:txBody>
      </p:sp>
    </p:spTree>
    <p:extLst>
      <p:ext uri="{BB962C8B-B14F-4D97-AF65-F5344CB8AC3E}">
        <p14:creationId xmlns:p14="http://schemas.microsoft.com/office/powerpoint/2010/main" val="83346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7041" y="1623050"/>
            <a:ext cx="7852395" cy="1815882"/>
          </a:xfrm>
          <a:prstGeom prst="rect">
            <a:avLst/>
          </a:prstGeom>
        </p:spPr>
        <p:txBody>
          <a:bodyPr wrap="square">
            <a:spAutoFit/>
          </a:bodyPr>
          <a:lstStyle/>
          <a:p>
            <a:pPr fontAlgn="base">
              <a:spcBef>
                <a:spcPct val="0"/>
              </a:spcBef>
              <a:spcAft>
                <a:spcPct val="0"/>
              </a:spcAft>
            </a:pPr>
            <a:endParaRPr lang="en-GB" sz="1600" dirty="0" smtClean="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a:p>
            <a:pPr fontAlgn="base">
              <a:spcBef>
                <a:spcPct val="0"/>
              </a:spcBef>
              <a:spcAft>
                <a:spcPct val="0"/>
              </a:spcAft>
            </a:pPr>
            <a:endParaRPr lang="en-GB" sz="1600" dirty="0" smtClean="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a:p>
            <a:pPr fontAlgn="base">
              <a:spcBef>
                <a:spcPct val="0"/>
              </a:spcBef>
              <a:spcAft>
                <a:spcPct val="0"/>
              </a:spcAft>
            </a:pPr>
            <a:endParaRPr lang="en-GB" sz="1600" dirty="0" smtClean="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13691876"/>
              </p:ext>
            </p:extLst>
          </p:nvPr>
        </p:nvGraphicFramePr>
        <p:xfrm>
          <a:off x="638827" y="613778"/>
          <a:ext cx="10534389" cy="5936928"/>
        </p:xfrm>
        <a:graphic>
          <a:graphicData uri="http://schemas.openxmlformats.org/drawingml/2006/table">
            <a:tbl>
              <a:tblPr firstRow="1" bandRow="1">
                <a:tableStyleId>{5C22544A-7EE6-4342-B048-85BDC9FD1C3A}</a:tableStyleId>
              </a:tblPr>
              <a:tblGrid>
                <a:gridCol w="1486759">
                  <a:extLst>
                    <a:ext uri="{9D8B030D-6E8A-4147-A177-3AD203B41FA5}">
                      <a16:colId xmlns:a16="http://schemas.microsoft.com/office/drawing/2014/main" val="1176071846"/>
                    </a:ext>
                  </a:extLst>
                </a:gridCol>
                <a:gridCol w="2122127">
                  <a:extLst>
                    <a:ext uri="{9D8B030D-6E8A-4147-A177-3AD203B41FA5}">
                      <a16:colId xmlns:a16="http://schemas.microsoft.com/office/drawing/2014/main" val="3252887338"/>
                    </a:ext>
                  </a:extLst>
                </a:gridCol>
                <a:gridCol w="6925503">
                  <a:extLst>
                    <a:ext uri="{9D8B030D-6E8A-4147-A177-3AD203B41FA5}">
                      <a16:colId xmlns:a16="http://schemas.microsoft.com/office/drawing/2014/main" val="751864936"/>
                    </a:ext>
                  </a:extLst>
                </a:gridCol>
              </a:tblGrid>
              <a:tr h="457785">
                <a:tc gridSpan="3">
                  <a:txBody>
                    <a:bodyPr/>
                    <a:lstStyle/>
                    <a:p>
                      <a:r>
                        <a:rPr lang="en-GB" dirty="0" smtClean="0">
                          <a:solidFill>
                            <a:schemeClr val="tx1"/>
                          </a:solidFill>
                        </a:rPr>
                        <a:t>Scottish Government Attainment Challenge</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65317950"/>
                  </a:ext>
                </a:extLst>
              </a:tr>
              <a:tr h="1089476">
                <a:tc>
                  <a:txBody>
                    <a:bodyPr/>
                    <a:lstStyle/>
                    <a:p>
                      <a:endParaRPr lang="en-GB" dirty="0">
                        <a:solidFill>
                          <a:schemeClr val="tx1"/>
                        </a:solidFill>
                      </a:endParaRPr>
                    </a:p>
                  </a:txBody>
                  <a:tcPr>
                    <a:noFill/>
                  </a:tcPr>
                </a:tc>
                <a:tc gridSpan="2">
                  <a:txBody>
                    <a:bodyPr/>
                    <a:lstStyle/>
                    <a:p>
                      <a:r>
                        <a:rPr lang="en-GB" dirty="0" smtClean="0">
                          <a:solidFill>
                            <a:schemeClr val="tx1"/>
                          </a:solidFill>
                        </a:rPr>
                        <a:t>Scottish</a:t>
                      </a:r>
                      <a:r>
                        <a:rPr lang="en-GB" baseline="0" dirty="0" smtClean="0">
                          <a:solidFill>
                            <a:schemeClr val="tx1"/>
                          </a:solidFill>
                        </a:rPr>
                        <a:t> Council of the Deans of Education research agenda:</a:t>
                      </a:r>
                    </a:p>
                    <a:p>
                      <a:r>
                        <a:rPr lang="en-GB" b="1" baseline="0" dirty="0" smtClean="0">
                          <a:solidFill>
                            <a:schemeClr val="tx1"/>
                          </a:solidFill>
                        </a:rPr>
                        <a:t>Developing pedagogies that work for pre-service and early career teachers to reduce the Attainment Gap in literacy, numeracy and health and wellbeing</a:t>
                      </a:r>
                      <a:endParaRPr lang="en-GB" b="1" dirty="0">
                        <a:solidFill>
                          <a:schemeClr val="tx1"/>
                        </a:solidFill>
                      </a:endParaRPr>
                    </a:p>
                  </a:txBody>
                  <a:tcPr>
                    <a:solidFill>
                      <a:schemeClr val="accent2">
                        <a:lumMod val="20000"/>
                        <a:lumOff val="80000"/>
                      </a:schemeClr>
                    </a:solidFill>
                  </a:tcPr>
                </a:tc>
                <a:tc hMerge="1">
                  <a:txBody>
                    <a:bodyPr/>
                    <a:lstStyle/>
                    <a:p>
                      <a:endParaRPr lang="en-GB" dirty="0">
                        <a:solidFill>
                          <a:schemeClr val="tx1"/>
                        </a:solidFill>
                      </a:endParaRPr>
                    </a:p>
                  </a:txBody>
                  <a:tcPr/>
                </a:tc>
                <a:extLst>
                  <a:ext uri="{0D108BD9-81ED-4DB2-BD59-A6C34878D82A}">
                    <a16:rowId xmlns:a16="http://schemas.microsoft.com/office/drawing/2014/main" val="3506815669"/>
                  </a:ext>
                </a:extLst>
              </a:tr>
              <a:tr h="882892">
                <a:tc>
                  <a:txBody>
                    <a:bodyPr/>
                    <a:lstStyle/>
                    <a:p>
                      <a:endParaRPr lang="en-GB" dirty="0">
                        <a:solidFill>
                          <a:schemeClr val="tx1"/>
                        </a:solidFill>
                      </a:endParaRPr>
                    </a:p>
                  </a:txBody>
                  <a:tcPr>
                    <a:noFill/>
                  </a:tcPr>
                </a:tc>
                <a:tc gridSpan="2">
                  <a:txBody>
                    <a:bodyPr/>
                    <a:lstStyle/>
                    <a:p>
                      <a:r>
                        <a:rPr lang="en-GB" b="1" dirty="0" smtClean="0">
                          <a:solidFill>
                            <a:schemeClr val="tx1"/>
                          </a:solidFill>
                        </a:rPr>
                        <a:t>RQ1 AUDIT: </a:t>
                      </a:r>
                      <a:r>
                        <a:rPr lang="en-GB" dirty="0" smtClean="0">
                          <a:solidFill>
                            <a:schemeClr val="tx1"/>
                          </a:solidFill>
                        </a:rPr>
                        <a:t>What do we in teacher</a:t>
                      </a:r>
                      <a:r>
                        <a:rPr lang="en-GB" baseline="0" dirty="0" smtClean="0">
                          <a:solidFill>
                            <a:schemeClr val="tx1"/>
                          </a:solidFill>
                        </a:rPr>
                        <a:t> education institutions collectively do currently to support early careers practitioners to work effectively with pupils from SIMD 1-40 backgrounds? </a:t>
                      </a:r>
                      <a:endParaRPr lang="en-GB" dirty="0">
                        <a:solidFill>
                          <a:schemeClr val="tx1"/>
                        </a:solidFill>
                      </a:endParaRPr>
                    </a:p>
                  </a:txBody>
                  <a:tcPr>
                    <a:solidFill>
                      <a:schemeClr val="accent2">
                        <a:lumMod val="20000"/>
                        <a:lumOff val="80000"/>
                      </a:schemeClr>
                    </a:solidFill>
                  </a:tcPr>
                </a:tc>
                <a:tc hMerge="1">
                  <a:txBody>
                    <a:bodyPr/>
                    <a:lstStyle/>
                    <a:p>
                      <a:endParaRPr lang="en-GB" dirty="0">
                        <a:solidFill>
                          <a:schemeClr val="tx1"/>
                        </a:solidFill>
                      </a:endParaRPr>
                    </a:p>
                  </a:txBody>
                  <a:tcPr/>
                </a:tc>
                <a:extLst>
                  <a:ext uri="{0D108BD9-81ED-4DB2-BD59-A6C34878D82A}">
                    <a16:rowId xmlns:a16="http://schemas.microsoft.com/office/drawing/2014/main" val="1851706202"/>
                  </a:ext>
                </a:extLst>
              </a:tr>
              <a:tr h="685387">
                <a:tc>
                  <a:txBody>
                    <a:bodyPr/>
                    <a:lstStyle/>
                    <a:p>
                      <a:endParaRPr lang="en-GB" dirty="0">
                        <a:solidFill>
                          <a:schemeClr val="tx1"/>
                        </a:solidFill>
                      </a:endParaRPr>
                    </a:p>
                  </a:txBody>
                  <a:tcPr>
                    <a:noFill/>
                  </a:tcPr>
                </a:tc>
                <a:tc gridSpan="2">
                  <a:txBody>
                    <a:bodyPr/>
                    <a:lstStyle/>
                    <a:p>
                      <a:r>
                        <a:rPr lang="en-GB" b="1" dirty="0" smtClean="0">
                          <a:solidFill>
                            <a:schemeClr val="tx1"/>
                          </a:solidFill>
                        </a:rPr>
                        <a:t>RQ2 EVALUATION: </a:t>
                      </a:r>
                      <a:r>
                        <a:rPr lang="en-GB" b="0" dirty="0" smtClean="0">
                          <a:solidFill>
                            <a:schemeClr val="tx1"/>
                          </a:solidFill>
                        </a:rPr>
                        <a:t>Of</a:t>
                      </a:r>
                      <a:r>
                        <a:rPr lang="en-GB" b="0" baseline="0" dirty="0" smtClean="0">
                          <a:solidFill>
                            <a:schemeClr val="tx1"/>
                          </a:solidFill>
                        </a:rPr>
                        <a:t> our current practice, what do we do well and what could we do better?</a:t>
                      </a:r>
                      <a:endParaRPr lang="en-GB" b="1" dirty="0">
                        <a:solidFill>
                          <a:schemeClr val="tx1"/>
                        </a:solidFill>
                      </a:endParaRPr>
                    </a:p>
                  </a:txBody>
                  <a:tcPr>
                    <a:solidFill>
                      <a:schemeClr val="accent2">
                        <a:lumMod val="20000"/>
                        <a:lumOff val="80000"/>
                      </a:schemeClr>
                    </a:solidFill>
                  </a:tcPr>
                </a:tc>
                <a:tc hMerge="1">
                  <a:txBody>
                    <a:bodyPr/>
                    <a:lstStyle/>
                    <a:p>
                      <a:endParaRPr lang="en-GB" dirty="0">
                        <a:solidFill>
                          <a:schemeClr val="tx1"/>
                        </a:solidFill>
                      </a:endParaRPr>
                    </a:p>
                  </a:txBody>
                  <a:tcPr/>
                </a:tc>
                <a:extLst>
                  <a:ext uri="{0D108BD9-81ED-4DB2-BD59-A6C34878D82A}">
                    <a16:rowId xmlns:a16="http://schemas.microsoft.com/office/drawing/2014/main" val="3742892760"/>
                  </a:ext>
                </a:extLst>
              </a:tr>
              <a:tr h="705347">
                <a:tc>
                  <a:txBody>
                    <a:bodyPr/>
                    <a:lstStyle/>
                    <a:p>
                      <a:endParaRPr lang="en-GB" dirty="0">
                        <a:solidFill>
                          <a:schemeClr val="tx1"/>
                        </a:solidFill>
                      </a:endParaRPr>
                    </a:p>
                  </a:txBody>
                  <a:tcPr>
                    <a:noFill/>
                  </a:tcPr>
                </a:tc>
                <a:tc gridSpan="2">
                  <a:txBody>
                    <a:bodyPr/>
                    <a:lstStyle/>
                    <a:p>
                      <a:r>
                        <a:rPr lang="en-GB" b="1" dirty="0" smtClean="0">
                          <a:solidFill>
                            <a:schemeClr val="tx1"/>
                          </a:solidFill>
                        </a:rPr>
                        <a:t>RQ3 RESOURCE:</a:t>
                      </a:r>
                      <a:r>
                        <a:rPr lang="en-GB" b="1" baseline="0" dirty="0" smtClean="0">
                          <a:solidFill>
                            <a:schemeClr val="tx1"/>
                          </a:solidFill>
                        </a:rPr>
                        <a:t> </a:t>
                      </a:r>
                      <a:r>
                        <a:rPr lang="en-GB" b="0" baseline="0" dirty="0" smtClean="0">
                          <a:solidFill>
                            <a:schemeClr val="tx1"/>
                          </a:solidFill>
                        </a:rPr>
                        <a:t>What other practice or research might assist us in our purpose?</a:t>
                      </a:r>
                      <a:endParaRPr lang="en-GB" b="0" dirty="0">
                        <a:solidFill>
                          <a:schemeClr val="tx1"/>
                        </a:solidFill>
                      </a:endParaRPr>
                    </a:p>
                  </a:txBody>
                  <a:tcPr>
                    <a:solidFill>
                      <a:schemeClr val="accent2">
                        <a:lumMod val="20000"/>
                        <a:lumOff val="80000"/>
                      </a:schemeClr>
                    </a:solidFill>
                  </a:tcPr>
                </a:tc>
                <a:tc hMerge="1">
                  <a:txBody>
                    <a:bodyPr/>
                    <a:lstStyle/>
                    <a:p>
                      <a:endParaRPr lang="en-GB" dirty="0">
                        <a:solidFill>
                          <a:schemeClr val="tx1"/>
                        </a:solidFill>
                      </a:endParaRPr>
                    </a:p>
                  </a:txBody>
                  <a:tcPr/>
                </a:tc>
                <a:extLst>
                  <a:ext uri="{0D108BD9-81ED-4DB2-BD59-A6C34878D82A}">
                    <a16:rowId xmlns:a16="http://schemas.microsoft.com/office/drawing/2014/main" val="1574113458"/>
                  </a:ext>
                </a:extLst>
              </a:tr>
              <a:tr h="705347">
                <a:tc>
                  <a:txBody>
                    <a:bodyPr/>
                    <a:lstStyle/>
                    <a:p>
                      <a:endParaRPr lang="en-GB" dirty="0">
                        <a:solidFill>
                          <a:schemeClr val="tx1"/>
                        </a:solidFill>
                      </a:endParaRPr>
                    </a:p>
                  </a:txBody>
                  <a:tcPr>
                    <a:noFill/>
                  </a:tcPr>
                </a:tc>
                <a:tc gridSpan="2">
                  <a:txBody>
                    <a:bodyPr/>
                    <a:lstStyle/>
                    <a:p>
                      <a:r>
                        <a:rPr lang="en-GB" b="1" dirty="0" smtClean="0">
                          <a:solidFill>
                            <a:schemeClr val="tx1"/>
                          </a:solidFill>
                        </a:rPr>
                        <a:t>RQ4 REFORM: </a:t>
                      </a:r>
                      <a:r>
                        <a:rPr lang="en-GB" b="0" dirty="0" smtClean="0">
                          <a:solidFill>
                            <a:schemeClr val="tx1"/>
                          </a:solidFill>
                        </a:rPr>
                        <a:t>How can we improve</a:t>
                      </a:r>
                      <a:r>
                        <a:rPr lang="en-GB" b="0" baseline="0" dirty="0" smtClean="0">
                          <a:solidFill>
                            <a:schemeClr val="tx1"/>
                          </a:solidFill>
                        </a:rPr>
                        <a:t> teacher education so our early career teachers are more effective in improving the engagement and attainment of pupils? </a:t>
                      </a:r>
                      <a:endParaRPr lang="en-GB" b="0" dirty="0">
                        <a:solidFill>
                          <a:schemeClr val="tx1"/>
                        </a:solidFill>
                      </a:endParaRPr>
                    </a:p>
                  </a:txBody>
                  <a:tcPr>
                    <a:solidFill>
                      <a:schemeClr val="accent2">
                        <a:lumMod val="20000"/>
                        <a:lumOff val="80000"/>
                      </a:schemeClr>
                    </a:solidFill>
                  </a:tcPr>
                </a:tc>
                <a:tc hMerge="1">
                  <a:txBody>
                    <a:bodyPr/>
                    <a:lstStyle/>
                    <a:p>
                      <a:endParaRPr lang="en-GB" dirty="0">
                        <a:solidFill>
                          <a:schemeClr val="tx1"/>
                        </a:solidFill>
                      </a:endParaRPr>
                    </a:p>
                  </a:txBody>
                  <a:tcPr/>
                </a:tc>
                <a:extLst>
                  <a:ext uri="{0D108BD9-81ED-4DB2-BD59-A6C34878D82A}">
                    <a16:rowId xmlns:a16="http://schemas.microsoft.com/office/drawing/2014/main" val="2990207786"/>
                  </a:ext>
                </a:extLst>
              </a:tr>
              <a:tr h="705347">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tc>
                  <a:txBody>
                    <a:bodyPr/>
                    <a:lstStyle/>
                    <a:p>
                      <a:r>
                        <a:rPr lang="en-GB" b="1" dirty="0" smtClean="0">
                          <a:solidFill>
                            <a:schemeClr val="tx1"/>
                          </a:solidFill>
                        </a:rPr>
                        <a:t>8</a:t>
                      </a:r>
                      <a:r>
                        <a:rPr lang="en-GB" b="1" baseline="0" dirty="0" smtClean="0">
                          <a:solidFill>
                            <a:schemeClr val="tx1"/>
                          </a:solidFill>
                        </a:rPr>
                        <a:t> projects in the participating universities </a:t>
                      </a:r>
                      <a:r>
                        <a:rPr lang="en-GB" baseline="0" dirty="0" smtClean="0">
                          <a:solidFill>
                            <a:schemeClr val="tx1"/>
                          </a:solidFill>
                        </a:rPr>
                        <a:t>addressing each institutions context and strengths</a:t>
                      </a:r>
                      <a:endParaRPr lang="en-GB"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2542647691"/>
                  </a:ext>
                </a:extLst>
              </a:tr>
              <a:tr h="705347">
                <a:tc>
                  <a:txBody>
                    <a:bodyPr/>
                    <a:lstStyle/>
                    <a:p>
                      <a:endParaRPr lang="en-GB">
                        <a:solidFill>
                          <a:schemeClr val="tx1"/>
                        </a:solidFill>
                      </a:endParaRPr>
                    </a:p>
                  </a:txBody>
                  <a:tcPr>
                    <a:noFill/>
                  </a:tcPr>
                </a:tc>
                <a:tc>
                  <a:txBody>
                    <a:bodyPr/>
                    <a:lstStyle/>
                    <a:p>
                      <a:endParaRPr lang="en-GB" dirty="0">
                        <a:solidFill>
                          <a:schemeClr val="tx1"/>
                        </a:solidFill>
                      </a:endParaRPr>
                    </a:p>
                  </a:txBody>
                  <a:tcPr>
                    <a:noFill/>
                  </a:tcPr>
                </a:tc>
                <a:tc>
                  <a:txBody>
                    <a:bodyPr/>
                    <a:lstStyle/>
                    <a:p>
                      <a:r>
                        <a:rPr lang="en-GB" b="1" dirty="0" smtClean="0">
                          <a:solidFill>
                            <a:schemeClr val="tx1"/>
                          </a:solidFill>
                        </a:rPr>
                        <a:t>2</a:t>
                      </a:r>
                      <a:r>
                        <a:rPr lang="en-GB" b="1" baseline="0" dirty="0" smtClean="0">
                          <a:solidFill>
                            <a:schemeClr val="tx1"/>
                          </a:solidFill>
                        </a:rPr>
                        <a:t> (+</a:t>
                      </a:r>
                      <a:r>
                        <a:rPr lang="en-GB" b="1" dirty="0" smtClean="0">
                          <a:solidFill>
                            <a:schemeClr val="tx1"/>
                          </a:solidFill>
                        </a:rPr>
                        <a:t>3) PhD projects </a:t>
                      </a:r>
                      <a:endParaRPr lang="en-GB"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3949454163"/>
                  </a:ext>
                </a:extLst>
              </a:tr>
            </a:tbl>
          </a:graphicData>
        </a:graphic>
      </p:graphicFrame>
    </p:spTree>
    <p:extLst>
      <p:ext uri="{BB962C8B-B14F-4D97-AF65-F5344CB8AC3E}">
        <p14:creationId xmlns:p14="http://schemas.microsoft.com/office/powerpoint/2010/main" val="290813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2060"/>
                </a:solidFill>
                <a:latin typeface="Arial" panose="020B0604020202020204" pitchFamily="34" charset="0"/>
                <a:cs typeface="Arial" panose="020B0604020202020204" pitchFamily="34" charset="0"/>
              </a:rPr>
              <a:t>6. Conclusion</a:t>
            </a:r>
            <a:endParaRPr lang="en-GB" dirty="0"/>
          </a:p>
        </p:txBody>
      </p:sp>
      <p:sp>
        <p:nvSpPr>
          <p:cNvPr id="3" name="Content Placeholder 2"/>
          <p:cNvSpPr>
            <a:spLocks noGrp="1"/>
          </p:cNvSpPr>
          <p:nvPr>
            <p:ph idx="1"/>
          </p:nvPr>
        </p:nvSpPr>
        <p:spPr>
          <a:xfrm>
            <a:off x="838199" y="1420586"/>
            <a:ext cx="10787743" cy="4756377"/>
          </a:xfrm>
        </p:spPr>
        <p:txBody>
          <a:bodyPr/>
          <a:lstStyle/>
          <a:p>
            <a:pPr marL="800100" indent="-800100">
              <a:buNone/>
            </a:pPr>
            <a:r>
              <a:rPr lang="en-GB" sz="2400" b="1" dirty="0" smtClean="0">
                <a:solidFill>
                  <a:srgbClr val="002060"/>
                </a:solidFill>
                <a:latin typeface="Arial" panose="020B0604020202020204" pitchFamily="34" charset="0"/>
                <a:cs typeface="Arial" panose="020B0604020202020204" pitchFamily="34" charset="0"/>
              </a:rPr>
              <a:t>RQ3. Is </a:t>
            </a:r>
            <a:r>
              <a:rPr lang="en-GB" sz="2400" b="1" dirty="0">
                <a:solidFill>
                  <a:srgbClr val="002060"/>
                </a:solidFill>
                <a:latin typeface="Arial" panose="020B0604020202020204" pitchFamily="34" charset="0"/>
                <a:cs typeface="Arial" panose="020B0604020202020204" pitchFamily="34" charset="0"/>
              </a:rPr>
              <a:t>it possible to improve final year ITE students’ attitudes towards the use of data, through focused teaching sessions</a:t>
            </a:r>
            <a:r>
              <a:rPr lang="en-GB" sz="2400" b="1" dirty="0" smtClean="0">
                <a:solidFill>
                  <a:srgbClr val="002060"/>
                </a:solidFill>
                <a:latin typeface="Arial" panose="020B0604020202020204" pitchFamily="34" charset="0"/>
                <a:cs typeface="Arial" panose="020B0604020202020204" pitchFamily="34" charset="0"/>
              </a:rPr>
              <a:t>?</a:t>
            </a:r>
          </a:p>
          <a:p>
            <a:pPr marL="800100" indent="-800100">
              <a:buNone/>
            </a:pPr>
            <a:endParaRPr lang="en-GB" sz="2400" b="1" dirty="0">
              <a:solidFill>
                <a:srgbClr val="002060"/>
              </a:solidFill>
              <a:latin typeface="Arial" panose="020B0604020202020204" pitchFamily="34" charset="0"/>
              <a:cs typeface="Arial" panose="020B0604020202020204" pitchFamily="34" charset="0"/>
            </a:endParaRPr>
          </a:p>
          <a:p>
            <a:r>
              <a:rPr lang="en-GB" sz="2400" dirty="0" smtClean="0"/>
              <a:t>Data from Table 1 indicates that it is possible to make modest shifts towards improving ITE students attitude towards the use of data within their teaching practice.</a:t>
            </a:r>
          </a:p>
          <a:p>
            <a:r>
              <a:rPr lang="en-GB" sz="2400" dirty="0" smtClean="0"/>
              <a:t>However, just because attitudes can shift towards being more Promising and High Potential in terms of Cognitive Belief, Affective State and Perceived Control, the ability to use data is a different prospect.</a:t>
            </a:r>
          </a:p>
          <a:p>
            <a:endParaRPr lang="en-GB" dirty="0"/>
          </a:p>
        </p:txBody>
      </p:sp>
    </p:spTree>
    <p:extLst>
      <p:ext uri="{BB962C8B-B14F-4D97-AF65-F5344CB8AC3E}">
        <p14:creationId xmlns:p14="http://schemas.microsoft.com/office/powerpoint/2010/main" val="2821245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7153"/>
            <a:ext cx="10515600" cy="1325563"/>
          </a:xfrm>
        </p:spPr>
        <p:txBody>
          <a:bodyPr/>
          <a:lstStyle/>
          <a:p>
            <a:r>
              <a:rPr lang="en-GB" sz="3600" b="1" dirty="0">
                <a:solidFill>
                  <a:srgbClr val="002060"/>
                </a:solidFill>
                <a:latin typeface="Arial" panose="020B0604020202020204" pitchFamily="34" charset="0"/>
                <a:cs typeface="Arial" panose="020B0604020202020204" pitchFamily="34" charset="0"/>
              </a:rPr>
              <a:t>6. Conclusion</a:t>
            </a:r>
            <a:endParaRPr lang="en-GB" dirty="0"/>
          </a:p>
        </p:txBody>
      </p:sp>
      <p:sp>
        <p:nvSpPr>
          <p:cNvPr id="3" name="Content Placeholder 2"/>
          <p:cNvSpPr>
            <a:spLocks noGrp="1"/>
          </p:cNvSpPr>
          <p:nvPr>
            <p:ph idx="1"/>
          </p:nvPr>
        </p:nvSpPr>
        <p:spPr>
          <a:xfrm>
            <a:off x="620486" y="1420586"/>
            <a:ext cx="11250385" cy="4756377"/>
          </a:xfrm>
        </p:spPr>
        <p:txBody>
          <a:bodyPr/>
          <a:lstStyle/>
          <a:p>
            <a:pPr marL="800100" indent="-800100">
              <a:buNone/>
            </a:pPr>
            <a:r>
              <a:rPr lang="en-GB" sz="2400" b="1" dirty="0" smtClean="0">
                <a:solidFill>
                  <a:srgbClr val="002060"/>
                </a:solidFill>
                <a:latin typeface="Arial" panose="020B0604020202020204" pitchFamily="34" charset="0"/>
                <a:cs typeface="Arial" panose="020B0604020202020204" pitchFamily="34" charset="0"/>
              </a:rPr>
              <a:t>RQ4. </a:t>
            </a:r>
            <a:r>
              <a:rPr lang="en-GB" sz="2400" b="1" dirty="0">
                <a:solidFill>
                  <a:srgbClr val="002060"/>
                </a:solidFill>
                <a:latin typeface="Arial" panose="020B0604020202020204" pitchFamily="34" charset="0"/>
                <a:cs typeface="Arial" panose="020B0604020202020204" pitchFamily="34" charset="0"/>
              </a:rPr>
              <a:t>To what extent can final year ITE students’  analyses and interpret educationally relevant (tracking and monitoring) data as part of their reflective </a:t>
            </a:r>
            <a:r>
              <a:rPr lang="en-GB" sz="2400" b="1" dirty="0" smtClean="0">
                <a:solidFill>
                  <a:srgbClr val="002060"/>
                </a:solidFill>
                <a:latin typeface="Arial" panose="020B0604020202020204" pitchFamily="34" charset="0"/>
                <a:cs typeface="Arial" panose="020B0604020202020204" pitchFamily="34" charset="0"/>
              </a:rPr>
              <a:t>practice.</a:t>
            </a:r>
            <a:endParaRPr lang="en-GB" sz="2400" b="1" dirty="0">
              <a:solidFill>
                <a:srgbClr val="002060"/>
              </a:solidFill>
              <a:latin typeface="Arial" panose="020B0604020202020204" pitchFamily="34" charset="0"/>
              <a:cs typeface="Arial" panose="020B0604020202020204" pitchFamily="34" charset="0"/>
            </a:endParaRPr>
          </a:p>
          <a:p>
            <a:pPr marL="800100" indent="-800100">
              <a:buNone/>
            </a:pPr>
            <a:endParaRPr lang="en-GB" sz="1100" b="1" dirty="0">
              <a:solidFill>
                <a:srgbClr val="002060"/>
              </a:solidFill>
              <a:latin typeface="Arial" panose="020B0604020202020204" pitchFamily="34" charset="0"/>
              <a:cs typeface="Arial" panose="020B0604020202020204" pitchFamily="34" charset="0"/>
            </a:endParaRPr>
          </a:p>
          <a:p>
            <a:r>
              <a:rPr lang="en-GB" sz="2400" dirty="0" smtClean="0"/>
              <a:t>Even final year students with a </a:t>
            </a:r>
            <a:r>
              <a:rPr lang="en-GB" sz="2400" b="1" dirty="0" smtClean="0">
                <a:solidFill>
                  <a:srgbClr val="002060"/>
                </a:solidFill>
              </a:rPr>
              <a:t>High Self-Efficacy </a:t>
            </a:r>
            <a:r>
              <a:rPr lang="en-GB" sz="2400" dirty="0" smtClean="0"/>
              <a:t>and an epistemological background steeped in data handling and analysis struggle to analyse educationally relevant data.</a:t>
            </a:r>
          </a:p>
          <a:p>
            <a:r>
              <a:rPr lang="en-GB" sz="2400" dirty="0" smtClean="0"/>
              <a:t>58%  </a:t>
            </a:r>
            <a:r>
              <a:rPr lang="en-GB" sz="2400" dirty="0"/>
              <a:t>of the sample </a:t>
            </a:r>
            <a:r>
              <a:rPr lang="en-GB" sz="2400" dirty="0" smtClean="0"/>
              <a:t>scored &lt;50% in the data analysis and interpretation task which suggests that they could not effectively analyse classroom level data.</a:t>
            </a:r>
          </a:p>
          <a:p>
            <a:r>
              <a:rPr lang="en-GB" sz="2400" dirty="0" smtClean="0"/>
              <a:t>Even those that could score above ≥50% in the data analysis and interpretation task were </a:t>
            </a:r>
            <a:r>
              <a:rPr lang="en-GB" sz="2400" b="1" dirty="0" smtClean="0">
                <a:solidFill>
                  <a:srgbClr val="002060"/>
                </a:solidFill>
              </a:rPr>
              <a:t>weak in terms of making simple observation</a:t>
            </a:r>
            <a:r>
              <a:rPr lang="en-GB" sz="2400" dirty="0" smtClean="0"/>
              <a:t> about the data.</a:t>
            </a:r>
          </a:p>
          <a:p>
            <a:r>
              <a:rPr lang="en-GB" sz="2400" dirty="0" smtClean="0"/>
              <a:t>This suggests that final year ITE students need support to engage in effective analysis and interpretation of classroom level data. </a:t>
            </a:r>
            <a:endParaRPr lang="en-GB" sz="2400" dirty="0"/>
          </a:p>
        </p:txBody>
      </p:sp>
    </p:spTree>
    <p:extLst>
      <p:ext uri="{BB962C8B-B14F-4D97-AF65-F5344CB8AC3E}">
        <p14:creationId xmlns:p14="http://schemas.microsoft.com/office/powerpoint/2010/main" val="3978623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mn-lt"/>
              </a:rPr>
              <a:t>Thank you for listening…</a:t>
            </a:r>
            <a:endParaRPr lang="en-GB" b="1" dirty="0">
              <a:solidFill>
                <a:srgbClr val="002060"/>
              </a:solidFill>
              <a:latin typeface="+mn-lt"/>
            </a:endParaRPr>
          </a:p>
        </p:txBody>
      </p:sp>
      <p:sp>
        <p:nvSpPr>
          <p:cNvPr id="3" name="Content Placeholder 2"/>
          <p:cNvSpPr>
            <a:spLocks noGrp="1"/>
          </p:cNvSpPr>
          <p:nvPr>
            <p:ph idx="1"/>
          </p:nvPr>
        </p:nvSpPr>
        <p:spPr>
          <a:xfrm>
            <a:off x="1828800" y="2898771"/>
            <a:ext cx="9525000" cy="3278192"/>
          </a:xfrm>
        </p:spPr>
        <p:txBody>
          <a:bodyPr/>
          <a:lstStyle/>
          <a:p>
            <a:pPr marL="0" indent="0">
              <a:buNone/>
            </a:pPr>
            <a:r>
              <a:rPr lang="en-GB" dirty="0" smtClean="0"/>
              <a:t>                   	</a:t>
            </a:r>
            <a:r>
              <a:rPr lang="en-GB" dirty="0">
                <a:hlinkClick r:id="rId2"/>
              </a:rPr>
              <a:t>stephen.day@uws.ac.uk</a:t>
            </a:r>
            <a:endParaRPr lang="en-GB" dirty="0"/>
          </a:p>
          <a:p>
            <a:pPr marL="0" indent="0">
              <a:buNone/>
            </a:pPr>
            <a:endParaRPr lang="en-GB" dirty="0" smtClean="0"/>
          </a:p>
          <a:p>
            <a:pPr marL="0" indent="0">
              <a:buNone/>
            </a:pPr>
            <a:r>
              <a:rPr lang="en-GB" dirty="0"/>
              <a:t>	</a:t>
            </a:r>
            <a:r>
              <a:rPr lang="en-GB" dirty="0" smtClean="0"/>
              <a:t>	@</a:t>
            </a:r>
            <a:r>
              <a:rPr lang="en-GB" dirty="0" err="1" smtClean="0"/>
              <a:t>StephenPaulDay</a:t>
            </a:r>
            <a:endParaRPr lang="en-GB" dirty="0" smtClean="0"/>
          </a:p>
          <a:p>
            <a:pPr marL="0" indent="0">
              <a:buNone/>
            </a:pPr>
            <a:endParaRPr lang="en-GB" dirty="0" smtClean="0"/>
          </a:p>
          <a:p>
            <a:pPr marL="0" indent="0">
              <a:buNone/>
            </a:pPr>
            <a:r>
              <a:rPr lang="en-GB" dirty="0" smtClean="0"/>
              <a:t>		</a:t>
            </a:r>
          </a:p>
          <a:p>
            <a:pPr marL="0" indent="0">
              <a:buNone/>
            </a:pPr>
            <a:r>
              <a:rPr lang="en-GB" dirty="0"/>
              <a:t>	</a:t>
            </a:r>
            <a:r>
              <a:rPr lang="en-GB" dirty="0" smtClean="0"/>
              <a:t>							@</a:t>
            </a:r>
            <a:r>
              <a:rPr lang="en-GB" dirty="0" err="1"/>
              <a:t>SACTEdu</a:t>
            </a:r>
            <a:endParaRPr lang="en-GB" dirty="0"/>
          </a:p>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932" y="2594138"/>
            <a:ext cx="1126670" cy="11266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426" y="3720808"/>
            <a:ext cx="953860" cy="9538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869" y="5223103"/>
            <a:ext cx="953860" cy="953860"/>
          </a:xfrm>
          <a:prstGeom prst="rect">
            <a:avLst/>
          </a:prstGeom>
        </p:spPr>
      </p:pic>
    </p:spTree>
    <p:extLst>
      <p:ext uri="{BB962C8B-B14F-4D97-AF65-F5344CB8AC3E}">
        <p14:creationId xmlns:p14="http://schemas.microsoft.com/office/powerpoint/2010/main" val="3806836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10" y="121101"/>
            <a:ext cx="10515600" cy="793300"/>
          </a:xfrm>
        </p:spPr>
        <p:txBody>
          <a:bodyPr>
            <a:normAutofit/>
          </a:bodyPr>
          <a:lstStyle/>
          <a:p>
            <a:r>
              <a:rPr lang="en-GB" sz="3600" b="1" dirty="0" smtClean="0">
                <a:solidFill>
                  <a:srgbClr val="002060"/>
                </a:solidFill>
                <a:latin typeface="Arial" panose="020B0604020202020204" pitchFamily="34" charset="0"/>
                <a:cs typeface="Arial" panose="020B0604020202020204" pitchFamily="34" charset="0"/>
              </a:rPr>
              <a:t>References</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0779" y="914401"/>
            <a:ext cx="11128450" cy="5581934"/>
          </a:xfrm>
        </p:spPr>
        <p:txBody>
          <a:bodyPr>
            <a:noAutofit/>
          </a:bodyPr>
          <a:lstStyle/>
          <a:p>
            <a:pPr marL="273050" indent="-273050">
              <a:buNone/>
            </a:pPr>
            <a:r>
              <a:rPr lang="en-GB" sz="1600" dirty="0" err="1"/>
              <a:t>Ajzen</a:t>
            </a:r>
            <a:r>
              <a:rPr lang="en-GB" sz="1600" dirty="0"/>
              <a:t>, I. (2001). Nature and operation of attitudes. </a:t>
            </a:r>
            <a:r>
              <a:rPr lang="en-GB" sz="1600" i="1" dirty="0"/>
              <a:t>Annual Review of Psychology, 52,</a:t>
            </a:r>
            <a:r>
              <a:rPr lang="en-GB" sz="1600" dirty="0"/>
              <a:t> 27–58.</a:t>
            </a:r>
          </a:p>
          <a:p>
            <a:pPr marL="273050" indent="-273050">
              <a:buNone/>
            </a:pPr>
            <a:r>
              <a:rPr lang="en-GB" sz="1600" dirty="0">
                <a:solidFill>
                  <a:srgbClr val="222222"/>
                </a:solidFill>
              </a:rPr>
              <a:t>Bandura, A. (2001). Social cognitive theory: An agentic perspective. </a:t>
            </a:r>
            <a:r>
              <a:rPr lang="en-GB" sz="1600" i="1" dirty="0">
                <a:solidFill>
                  <a:srgbClr val="222222"/>
                </a:solidFill>
              </a:rPr>
              <a:t>Annual review of psychology</a:t>
            </a:r>
            <a:r>
              <a:rPr lang="en-GB" sz="1600" dirty="0">
                <a:solidFill>
                  <a:srgbClr val="222222"/>
                </a:solidFill>
              </a:rPr>
              <a:t>, </a:t>
            </a:r>
            <a:r>
              <a:rPr lang="en-GB" sz="1600" i="1" dirty="0">
                <a:solidFill>
                  <a:srgbClr val="222222"/>
                </a:solidFill>
              </a:rPr>
              <a:t>52</a:t>
            </a:r>
            <a:r>
              <a:rPr lang="en-GB" sz="1600" dirty="0">
                <a:solidFill>
                  <a:srgbClr val="222222"/>
                </a:solidFill>
              </a:rPr>
              <a:t>(1), 1-26.</a:t>
            </a:r>
            <a:endParaRPr lang="en-GB" sz="1600" dirty="0" smtClean="0"/>
          </a:p>
          <a:p>
            <a:pPr marL="273050" indent="-273050">
              <a:buNone/>
            </a:pPr>
            <a:r>
              <a:rPr lang="en-GB" sz="1600" dirty="0" smtClean="0"/>
              <a:t>Beck</a:t>
            </a:r>
            <a:r>
              <a:rPr lang="en-GB" sz="1600" dirty="0"/>
              <a:t>, J. A. and </a:t>
            </a:r>
            <a:r>
              <a:rPr lang="en-GB" sz="1600" dirty="0" err="1"/>
              <a:t>Lumpe</a:t>
            </a:r>
            <a:r>
              <a:rPr lang="en-GB" sz="1600" dirty="0"/>
              <a:t>, A. T. (1996) Teachers’ Beliefs and the implementation of personal relevance in the classroom, </a:t>
            </a:r>
            <a:r>
              <a:rPr lang="en-GB" sz="1600" i="1" dirty="0"/>
              <a:t>Paper presented at the Annual Meeting of the Association for the Education of Teachers in Science</a:t>
            </a:r>
            <a:r>
              <a:rPr lang="en-GB" sz="1600" dirty="0"/>
              <a:t>, Seattle.</a:t>
            </a:r>
          </a:p>
          <a:p>
            <a:pPr marL="273050" indent="-273050">
              <a:buNone/>
            </a:pPr>
            <a:r>
              <a:rPr lang="en-GB" sz="1600" dirty="0"/>
              <a:t>Dunn, K. E., </a:t>
            </a:r>
            <a:r>
              <a:rPr lang="en-GB" sz="1600" dirty="0" err="1"/>
              <a:t>Airola</a:t>
            </a:r>
            <a:r>
              <a:rPr lang="en-GB" sz="1600" dirty="0"/>
              <a:t>, D. T., Lo, W. J., &amp; Garrison, M. (2013a). Becoming data driven: The influence of teachers’ sense of efficacy on concerns related to data-driven decision making. </a:t>
            </a:r>
            <a:r>
              <a:rPr lang="en-GB" sz="1600" i="1" dirty="0"/>
              <a:t>The Journal of Experimental Education</a:t>
            </a:r>
            <a:r>
              <a:rPr lang="en-GB" sz="1600" dirty="0"/>
              <a:t>, </a:t>
            </a:r>
            <a:r>
              <a:rPr lang="en-GB" sz="1600" i="1" dirty="0"/>
              <a:t>81 </a:t>
            </a:r>
            <a:r>
              <a:rPr lang="en-GB" sz="1600" dirty="0"/>
              <a:t>(2), 222-241.</a:t>
            </a:r>
          </a:p>
          <a:p>
            <a:pPr marL="273050" indent="-273050">
              <a:buNone/>
            </a:pPr>
            <a:r>
              <a:rPr lang="en-GB" sz="1600" dirty="0"/>
              <a:t>Dunn, K. E., </a:t>
            </a:r>
            <a:r>
              <a:rPr lang="en-GB" sz="1600" dirty="0" err="1"/>
              <a:t>Airola</a:t>
            </a:r>
            <a:r>
              <a:rPr lang="en-GB" sz="1600" dirty="0"/>
              <a:t>, D. T., &amp; Garrison, M. (2013b). Concerns, knowledge, and efficacy: An application of the teacher change model to data driven decision-making professional development. </a:t>
            </a:r>
            <a:r>
              <a:rPr lang="en-GB" sz="1600" i="1" dirty="0"/>
              <a:t>Creative Education</a:t>
            </a:r>
            <a:r>
              <a:rPr lang="en-GB" sz="1600" dirty="0"/>
              <a:t>, </a:t>
            </a:r>
            <a:r>
              <a:rPr lang="en-GB" sz="1600" i="1" dirty="0"/>
              <a:t>4 </a:t>
            </a:r>
            <a:r>
              <a:rPr lang="en-GB" sz="1600" dirty="0"/>
              <a:t>(10), 673.</a:t>
            </a:r>
          </a:p>
          <a:p>
            <a:pPr marL="273050" indent="-273050">
              <a:buNone/>
            </a:pPr>
            <a:r>
              <a:rPr lang="en-GB" sz="1600" dirty="0" err="1"/>
              <a:t>Mandinach</a:t>
            </a:r>
            <a:r>
              <a:rPr lang="en-GB" sz="1600" dirty="0"/>
              <a:t>, E. B (2012). A Perfect Time for Data Use: Using Data-Driven Decision Making to Inform Practice, </a:t>
            </a:r>
            <a:r>
              <a:rPr lang="en-GB" sz="1600" i="1" dirty="0"/>
              <a:t>Educational Psychologist, 47</a:t>
            </a:r>
            <a:r>
              <a:rPr lang="en-GB" sz="1600" dirty="0"/>
              <a:t> (2), 71-85</a:t>
            </a:r>
            <a:r>
              <a:rPr lang="en-GB" sz="1600" dirty="0" smtClean="0"/>
              <a:t>.</a:t>
            </a:r>
          </a:p>
          <a:p>
            <a:pPr marL="273050" indent="-273050">
              <a:buNone/>
            </a:pPr>
            <a:r>
              <a:rPr lang="en-GB" sz="1600" dirty="0" err="1"/>
              <a:t>Pajares</a:t>
            </a:r>
            <a:r>
              <a:rPr lang="en-GB" sz="1600" dirty="0"/>
              <a:t>, M. F. (1992). Teachers’ beliefs and educational research: Cleaning up a messy construct. </a:t>
            </a:r>
            <a:r>
              <a:rPr lang="en-GB" sz="1600" i="1" dirty="0"/>
              <a:t>Review of Educational Research, 62,</a:t>
            </a:r>
            <a:r>
              <a:rPr lang="en-GB" sz="1600" dirty="0"/>
              <a:t> 307–332</a:t>
            </a:r>
          </a:p>
          <a:p>
            <a:pPr marL="273050" indent="-273050">
              <a:buNone/>
            </a:pPr>
            <a:r>
              <a:rPr lang="en-GB" sz="1600" dirty="0" err="1"/>
              <a:t>Schildkamp</a:t>
            </a:r>
            <a:r>
              <a:rPr lang="en-GB" sz="1600" dirty="0"/>
              <a:t>, K., &amp; </a:t>
            </a:r>
            <a:r>
              <a:rPr lang="en-GB" sz="1600" dirty="0" err="1"/>
              <a:t>Ehren</a:t>
            </a:r>
            <a:r>
              <a:rPr lang="en-GB" sz="1600" dirty="0"/>
              <a:t>, M. (2013). From “Intuition”-to “Data”-based Decision Making in Dutch Secondary Schools? In </a:t>
            </a:r>
            <a:r>
              <a:rPr lang="en-GB" sz="1600" i="1" dirty="0"/>
              <a:t>Data-based decision making in Education</a:t>
            </a:r>
            <a:r>
              <a:rPr lang="en-GB" sz="1600" dirty="0"/>
              <a:t> (pp. 49-67). Springer, Dordrecht.</a:t>
            </a:r>
          </a:p>
          <a:p>
            <a:pPr marL="273050" indent="-273050">
              <a:buNone/>
            </a:pPr>
            <a:r>
              <a:rPr lang="en-GB" sz="1600" dirty="0" err="1"/>
              <a:t>Schildkamp</a:t>
            </a:r>
            <a:r>
              <a:rPr lang="en-GB" sz="1600" dirty="0"/>
              <a:t>, K., </a:t>
            </a:r>
            <a:r>
              <a:rPr lang="en-GB" sz="1600" dirty="0" err="1"/>
              <a:t>Karbautzki</a:t>
            </a:r>
            <a:r>
              <a:rPr lang="en-GB" sz="1600" dirty="0"/>
              <a:t>, L., &amp; </a:t>
            </a:r>
            <a:r>
              <a:rPr lang="en-GB" sz="1600" dirty="0" err="1"/>
              <a:t>Vanhoof</a:t>
            </a:r>
            <a:r>
              <a:rPr lang="en-GB" sz="1600" dirty="0"/>
              <a:t>, J. (2014). Exploring data use practices around Europe: Identifying enablers and barriers. </a:t>
            </a:r>
            <a:r>
              <a:rPr lang="en-GB" sz="1600" i="1" dirty="0"/>
              <a:t>Studies in educational evaluation</a:t>
            </a:r>
            <a:r>
              <a:rPr lang="en-GB" sz="1600" dirty="0"/>
              <a:t>, </a:t>
            </a:r>
            <a:r>
              <a:rPr lang="en-GB" sz="1600" i="1" dirty="0"/>
              <a:t>42</a:t>
            </a:r>
            <a:r>
              <a:rPr lang="en-GB" sz="1600" dirty="0"/>
              <a:t>, 15-24.</a:t>
            </a:r>
          </a:p>
          <a:p>
            <a:pPr marL="273050" indent="-273050">
              <a:buNone/>
            </a:pPr>
            <a:r>
              <a:rPr lang="en-GB" sz="1600" dirty="0"/>
              <a:t>Scottish Government (2017) National Improvement Framework and improvement plan for Scottish education. (Available online) </a:t>
            </a:r>
            <a:r>
              <a:rPr lang="en-GB" sz="1600" u="sng" dirty="0">
                <a:hlinkClick r:id="rId2"/>
              </a:rPr>
              <a:t>https://www.gov.scot/publications/2017-national-improvement-framework-improvement-plan/</a:t>
            </a:r>
            <a:r>
              <a:rPr lang="en-GB" sz="1600" dirty="0"/>
              <a:t> [Last Accessed 26</a:t>
            </a:r>
            <a:r>
              <a:rPr lang="en-GB" sz="1600" baseline="30000" dirty="0"/>
              <a:t>th</a:t>
            </a:r>
            <a:r>
              <a:rPr lang="en-GB" sz="1600" dirty="0"/>
              <a:t> Jan 2019]</a:t>
            </a:r>
          </a:p>
          <a:p>
            <a:pPr marL="273050" indent="-273050">
              <a:buNone/>
            </a:pPr>
            <a:endParaRPr lang="en-GB" sz="1800" dirty="0"/>
          </a:p>
        </p:txBody>
      </p:sp>
    </p:spTree>
    <p:extLst>
      <p:ext uri="{BB962C8B-B14F-4D97-AF65-F5344CB8AC3E}">
        <p14:creationId xmlns:p14="http://schemas.microsoft.com/office/powerpoint/2010/main" val="8050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7041" y="1623050"/>
            <a:ext cx="7852395" cy="1815882"/>
          </a:xfrm>
          <a:prstGeom prst="rect">
            <a:avLst/>
          </a:prstGeom>
        </p:spPr>
        <p:txBody>
          <a:bodyPr wrap="square">
            <a:spAutoFit/>
          </a:bodyPr>
          <a:lstStyle/>
          <a:p>
            <a:pPr fontAlgn="base">
              <a:spcBef>
                <a:spcPct val="0"/>
              </a:spcBef>
              <a:spcAft>
                <a:spcPct val="0"/>
              </a:spcAft>
            </a:pPr>
            <a:endParaRPr lang="en-GB" sz="1600" dirty="0" smtClean="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a:p>
            <a:pPr fontAlgn="base">
              <a:spcBef>
                <a:spcPct val="0"/>
              </a:spcBef>
              <a:spcAft>
                <a:spcPct val="0"/>
              </a:spcAft>
            </a:pPr>
            <a:endParaRPr lang="en-GB" sz="1600" dirty="0" smtClean="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a:p>
            <a:pPr fontAlgn="base">
              <a:spcBef>
                <a:spcPct val="0"/>
              </a:spcBef>
              <a:spcAft>
                <a:spcPct val="0"/>
              </a:spcAft>
            </a:pPr>
            <a:endParaRPr lang="en-GB" sz="1600" dirty="0" smtClean="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a:p>
            <a:pPr fontAlgn="base">
              <a:spcBef>
                <a:spcPct val="0"/>
              </a:spcBef>
              <a:spcAft>
                <a:spcPct val="0"/>
              </a:spcAft>
            </a:pPr>
            <a:endParaRPr lang="en-GB" sz="1600" dirty="0">
              <a:solidFill>
                <a:srgbClr val="000000"/>
              </a:solidFill>
              <a:latin typeface="Arial" charset="0"/>
              <a:ea typeface="ＭＳ Ｐゴシック" charset="0"/>
            </a:endParaRPr>
          </a:p>
        </p:txBody>
      </p:sp>
      <p:graphicFrame>
        <p:nvGraphicFramePr>
          <p:cNvPr id="2" name="Table 1"/>
          <p:cNvGraphicFramePr>
            <a:graphicFrameLocks noGrp="1"/>
          </p:cNvGraphicFramePr>
          <p:nvPr>
            <p:extLst/>
          </p:nvPr>
        </p:nvGraphicFramePr>
        <p:xfrm>
          <a:off x="652538" y="601362"/>
          <a:ext cx="10305535" cy="5120640"/>
        </p:xfrm>
        <a:graphic>
          <a:graphicData uri="http://schemas.openxmlformats.org/drawingml/2006/table">
            <a:tbl>
              <a:tblPr firstRow="1" bandRow="1">
                <a:tableStyleId>{5C22544A-7EE6-4342-B048-85BDC9FD1C3A}</a:tableStyleId>
              </a:tblPr>
              <a:tblGrid>
                <a:gridCol w="1700154">
                  <a:extLst>
                    <a:ext uri="{9D8B030D-6E8A-4147-A177-3AD203B41FA5}">
                      <a16:colId xmlns:a16="http://schemas.microsoft.com/office/drawing/2014/main" val="66324125"/>
                    </a:ext>
                  </a:extLst>
                </a:gridCol>
                <a:gridCol w="8605381">
                  <a:extLst>
                    <a:ext uri="{9D8B030D-6E8A-4147-A177-3AD203B41FA5}">
                      <a16:colId xmlns:a16="http://schemas.microsoft.com/office/drawing/2014/main" val="230575625"/>
                    </a:ext>
                  </a:extLst>
                </a:gridCol>
              </a:tblGrid>
              <a:tr h="617838">
                <a:tc>
                  <a:txBody>
                    <a:bodyPr/>
                    <a:lstStyle/>
                    <a:p>
                      <a:endParaRPr lang="en-GB" dirty="0" smtClean="0"/>
                    </a:p>
                    <a:p>
                      <a:endParaRPr lang="en-GB" dirty="0" smtClean="0"/>
                    </a:p>
                  </a:txBody>
                  <a:tcPr>
                    <a:noFill/>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effectLst/>
                          <a:latin typeface="+mn-lt"/>
                          <a:ea typeface="+mn-ea"/>
                          <a:cs typeface="+mn-cs"/>
                        </a:rPr>
                        <a:t>Pedagogies for improving </a:t>
                      </a:r>
                      <a:r>
                        <a:rPr lang="en-GB" sz="1800" b="1" kern="1200" dirty="0" smtClean="0">
                          <a:solidFill>
                            <a:schemeClr val="dk1"/>
                          </a:solidFill>
                          <a:effectLst/>
                          <a:latin typeface="+mn-lt"/>
                          <a:ea typeface="+mn-ea"/>
                          <a:cs typeface="+mn-cs"/>
                        </a:rPr>
                        <a:t>inclusion</a:t>
                      </a:r>
                      <a:r>
                        <a:rPr lang="en-GB" sz="1800" b="0" kern="1200" dirty="0" smtClean="0">
                          <a:solidFill>
                            <a:schemeClr val="dk1"/>
                          </a:solidFill>
                          <a:effectLst/>
                          <a:latin typeface="+mn-lt"/>
                          <a:ea typeface="+mn-ea"/>
                          <a:cs typeface="+mn-cs"/>
                        </a:rPr>
                        <a:t> of pupils living in poverty, and the ‘dilemma of difference’;</a:t>
                      </a:r>
                    </a:p>
                  </a:txBody>
                  <a:tcPr>
                    <a:solidFill>
                      <a:schemeClr val="accent6">
                        <a:lumMod val="20000"/>
                        <a:lumOff val="80000"/>
                      </a:schemeClr>
                    </a:solidFill>
                  </a:tcPr>
                </a:tc>
                <a:extLst>
                  <a:ext uri="{0D108BD9-81ED-4DB2-BD59-A6C34878D82A}">
                    <a16:rowId xmlns:a16="http://schemas.microsoft.com/office/drawing/2014/main" val="400056534"/>
                  </a:ext>
                </a:extLst>
              </a:tr>
              <a:tr h="543697">
                <a:tc>
                  <a:txBody>
                    <a:bodyPr/>
                    <a:lstStyle/>
                    <a:p>
                      <a:endParaRPr lang="en-GB" dirty="0" smtClean="0"/>
                    </a:p>
                  </a:txBody>
                  <a:tcPr>
                    <a:noFill/>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Teaching and learning for</a:t>
                      </a:r>
                      <a:r>
                        <a:rPr lang="en-GB" sz="1800" b="1" kern="1200" dirty="0" smtClean="0">
                          <a:solidFill>
                            <a:schemeClr val="dk1"/>
                          </a:solidFill>
                          <a:effectLst/>
                          <a:latin typeface="+mn-lt"/>
                          <a:ea typeface="+mn-ea"/>
                          <a:cs typeface="+mn-cs"/>
                        </a:rPr>
                        <a:t> equity </a:t>
                      </a:r>
                      <a:r>
                        <a:rPr lang="en-GB" sz="1800" kern="1200" dirty="0" smtClean="0">
                          <a:solidFill>
                            <a:schemeClr val="dk1"/>
                          </a:solidFill>
                          <a:effectLst/>
                          <a:latin typeface="+mn-lt"/>
                          <a:ea typeface="+mn-ea"/>
                          <a:cs typeface="+mn-cs"/>
                        </a:rPr>
                        <a:t>through communities of practice;</a:t>
                      </a:r>
                    </a:p>
                    <a:p>
                      <a:endParaRPr lang="en-GB" dirty="0"/>
                    </a:p>
                  </a:txBody>
                  <a:tcPr>
                    <a:solidFill>
                      <a:schemeClr val="accent6">
                        <a:lumMod val="60000"/>
                        <a:lumOff val="40000"/>
                      </a:schemeClr>
                    </a:solidFill>
                  </a:tcPr>
                </a:tc>
                <a:extLst>
                  <a:ext uri="{0D108BD9-81ED-4DB2-BD59-A6C34878D82A}">
                    <a16:rowId xmlns:a16="http://schemas.microsoft.com/office/drawing/2014/main" val="375320457"/>
                  </a:ext>
                </a:extLst>
              </a:tr>
              <a:tr h="385628">
                <a:tc>
                  <a:txBody>
                    <a:bodyPr/>
                    <a:lstStyle/>
                    <a:p>
                      <a:endParaRPr lang="en-GB" dirty="0" smtClean="0"/>
                    </a:p>
                    <a:p>
                      <a:endParaRPr lang="en-GB" dirty="0" smtClean="0"/>
                    </a:p>
                  </a:txBody>
                  <a:tcPr>
                    <a:noFill/>
                  </a:tcPr>
                </a:tc>
                <a:tc>
                  <a:txBody>
                    <a:bodyPr/>
                    <a:lstStyle/>
                    <a:p>
                      <a:r>
                        <a:rPr lang="en-GB" sz="1800" kern="1200" dirty="0" smtClean="0">
                          <a:solidFill>
                            <a:schemeClr val="dk1"/>
                          </a:solidFill>
                          <a:effectLst/>
                          <a:latin typeface="+mn-lt"/>
                          <a:ea typeface="+mn-ea"/>
                          <a:cs typeface="+mn-cs"/>
                        </a:rPr>
                        <a:t>Collaborative design of </a:t>
                      </a:r>
                      <a:r>
                        <a:rPr lang="en-GB" sz="1800" b="1" kern="1200" dirty="0" smtClean="0">
                          <a:solidFill>
                            <a:schemeClr val="dk1"/>
                          </a:solidFill>
                          <a:effectLst/>
                          <a:latin typeface="+mn-lt"/>
                          <a:ea typeface="+mn-ea"/>
                          <a:cs typeface="+mn-cs"/>
                        </a:rPr>
                        <a:t>outdoor learning </a:t>
                      </a:r>
                      <a:r>
                        <a:rPr lang="en-GB" sz="1800" kern="1200" dirty="0" smtClean="0">
                          <a:solidFill>
                            <a:schemeClr val="dk1"/>
                          </a:solidFill>
                          <a:effectLst/>
                          <a:latin typeface="+mn-lt"/>
                          <a:ea typeface="+mn-ea"/>
                          <a:cs typeface="+mn-cs"/>
                        </a:rPr>
                        <a:t>to enrich literacy learning, health and wellbeing;</a:t>
                      </a:r>
                      <a:endParaRPr lang="en-GB" dirty="0"/>
                    </a:p>
                  </a:txBody>
                  <a:tcPr>
                    <a:solidFill>
                      <a:schemeClr val="accent6">
                        <a:lumMod val="20000"/>
                        <a:lumOff val="80000"/>
                      </a:schemeClr>
                    </a:solidFill>
                  </a:tcPr>
                </a:tc>
                <a:extLst>
                  <a:ext uri="{0D108BD9-81ED-4DB2-BD59-A6C34878D82A}">
                    <a16:rowId xmlns:a16="http://schemas.microsoft.com/office/drawing/2014/main" val="3295692179"/>
                  </a:ext>
                </a:extLst>
              </a:tr>
              <a:tr h="385628">
                <a:tc>
                  <a:txBody>
                    <a:bodyPr/>
                    <a:lstStyle/>
                    <a:p>
                      <a:endParaRPr lang="en-GB" dirty="0" smtClean="0"/>
                    </a:p>
                    <a:p>
                      <a:endParaRPr lang="en-GB" dirty="0"/>
                    </a:p>
                  </a:txBody>
                  <a:tcPr>
                    <a:noFill/>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Enriching </a:t>
                      </a:r>
                      <a:r>
                        <a:rPr lang="en-GB" sz="1800" b="1" kern="1200" dirty="0" smtClean="0">
                          <a:solidFill>
                            <a:schemeClr val="dk1"/>
                          </a:solidFill>
                          <a:effectLst/>
                          <a:latin typeface="+mn-lt"/>
                          <a:ea typeface="+mn-ea"/>
                          <a:cs typeface="+mn-cs"/>
                        </a:rPr>
                        <a:t>practitioner enquiry </a:t>
                      </a:r>
                      <a:r>
                        <a:rPr lang="en-GB" sz="1800" kern="1200" dirty="0" smtClean="0">
                          <a:solidFill>
                            <a:schemeClr val="dk1"/>
                          </a:solidFill>
                          <a:effectLst/>
                          <a:latin typeface="+mn-lt"/>
                          <a:ea typeface="+mn-ea"/>
                          <a:cs typeface="+mn-cs"/>
                        </a:rPr>
                        <a:t>in final year ITE and probationary year with iterative, shared, cumulative learning; </a:t>
                      </a:r>
                    </a:p>
                  </a:txBody>
                  <a:tcPr>
                    <a:solidFill>
                      <a:schemeClr val="accent6">
                        <a:lumMod val="60000"/>
                        <a:lumOff val="40000"/>
                      </a:schemeClr>
                    </a:solidFill>
                  </a:tcPr>
                </a:tc>
                <a:extLst>
                  <a:ext uri="{0D108BD9-81ED-4DB2-BD59-A6C34878D82A}">
                    <a16:rowId xmlns:a16="http://schemas.microsoft.com/office/drawing/2014/main" val="1605643079"/>
                  </a:ext>
                </a:extLst>
              </a:tr>
              <a:tr h="385628">
                <a:tc>
                  <a:txBody>
                    <a:bodyPr/>
                    <a:lstStyle/>
                    <a:p>
                      <a:endParaRPr lang="en-GB" dirty="0" smtClean="0"/>
                    </a:p>
                    <a:p>
                      <a:endParaRPr lang="en-GB" dirty="0"/>
                    </a:p>
                  </a:txBody>
                  <a:tcPr>
                    <a:noFill/>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The use of </a:t>
                      </a:r>
                      <a:r>
                        <a:rPr lang="en-GB" sz="1800" b="1" kern="1200" dirty="0" smtClean="0">
                          <a:solidFill>
                            <a:schemeClr val="dk1"/>
                          </a:solidFill>
                          <a:effectLst/>
                          <a:latin typeface="+mn-lt"/>
                          <a:ea typeface="+mn-ea"/>
                          <a:cs typeface="+mn-cs"/>
                        </a:rPr>
                        <a:t>school-based evidence </a:t>
                      </a:r>
                      <a:r>
                        <a:rPr lang="en-GB" sz="1800" kern="1200" dirty="0" smtClean="0">
                          <a:solidFill>
                            <a:schemeClr val="dk1"/>
                          </a:solidFill>
                          <a:effectLst/>
                          <a:latin typeface="+mn-lt"/>
                          <a:ea typeface="+mn-ea"/>
                          <a:cs typeface="+mn-cs"/>
                        </a:rPr>
                        <a:t>by early career teachers in rural areas;</a:t>
                      </a:r>
                    </a:p>
                    <a:p>
                      <a:endParaRPr lang="en-GB" dirty="0"/>
                    </a:p>
                  </a:txBody>
                  <a:tcPr>
                    <a:solidFill>
                      <a:schemeClr val="accent6">
                        <a:lumMod val="20000"/>
                        <a:lumOff val="80000"/>
                      </a:schemeClr>
                    </a:solidFill>
                  </a:tcPr>
                </a:tc>
                <a:extLst>
                  <a:ext uri="{0D108BD9-81ED-4DB2-BD59-A6C34878D82A}">
                    <a16:rowId xmlns:a16="http://schemas.microsoft.com/office/drawing/2014/main" val="514168088"/>
                  </a:ext>
                </a:extLst>
              </a:tr>
              <a:tr h="385628">
                <a:tc>
                  <a:txBody>
                    <a:bodyPr/>
                    <a:lstStyle/>
                    <a:p>
                      <a:endParaRPr lang="en-GB" dirty="0" smtClean="0"/>
                    </a:p>
                    <a:p>
                      <a:endParaRPr lang="en-GB" dirty="0"/>
                    </a:p>
                  </a:txBody>
                  <a:tcPr>
                    <a:noFill/>
                  </a:tcPr>
                </a:tc>
                <a:tc>
                  <a:txBody>
                    <a:bodyPr/>
                    <a:lstStyle/>
                    <a:p>
                      <a:r>
                        <a:rPr lang="en-GB" sz="1800" b="1" kern="1200" dirty="0" smtClean="0">
                          <a:solidFill>
                            <a:schemeClr val="dk1"/>
                          </a:solidFill>
                          <a:effectLst/>
                          <a:latin typeface="+mn-lt"/>
                          <a:ea typeface="+mn-ea"/>
                          <a:cs typeface="+mn-cs"/>
                        </a:rPr>
                        <a:t>Mentoring</a:t>
                      </a:r>
                      <a:r>
                        <a:rPr lang="en-GB" sz="1800" kern="1200" dirty="0" smtClean="0">
                          <a:solidFill>
                            <a:schemeClr val="dk1"/>
                          </a:solidFill>
                          <a:effectLst/>
                          <a:latin typeface="+mn-lt"/>
                          <a:ea typeface="+mn-ea"/>
                          <a:cs typeface="+mn-cs"/>
                        </a:rPr>
                        <a:t> early career teacher’s professional judgement and innovative pedagogies; </a:t>
                      </a:r>
                      <a:endParaRPr lang="en-GB" dirty="0"/>
                    </a:p>
                  </a:txBody>
                  <a:tcPr>
                    <a:solidFill>
                      <a:schemeClr val="accent6">
                        <a:lumMod val="60000"/>
                        <a:lumOff val="40000"/>
                      </a:schemeClr>
                    </a:solidFill>
                  </a:tcPr>
                </a:tc>
                <a:extLst>
                  <a:ext uri="{0D108BD9-81ED-4DB2-BD59-A6C34878D82A}">
                    <a16:rowId xmlns:a16="http://schemas.microsoft.com/office/drawing/2014/main" val="3934681367"/>
                  </a:ext>
                </a:extLst>
              </a:tr>
              <a:tr h="385628">
                <a:tc>
                  <a:txBody>
                    <a:bodyPr/>
                    <a:lstStyle/>
                    <a:p>
                      <a:endParaRPr lang="en-GB" dirty="0" smtClean="0"/>
                    </a:p>
                    <a:p>
                      <a:endParaRPr lang="en-GB" dirty="0"/>
                    </a:p>
                  </a:txBody>
                  <a:tcPr>
                    <a:noFill/>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Pedagogies </a:t>
                      </a:r>
                      <a:r>
                        <a:rPr lang="en-GB" sz="1800" kern="1200" dirty="0" smtClean="0">
                          <a:solidFill>
                            <a:schemeClr val="dk1"/>
                          </a:solidFill>
                          <a:effectLst/>
                          <a:latin typeface="+mn-lt"/>
                          <a:ea typeface="+mn-ea"/>
                          <a:cs typeface="+mn-cs"/>
                        </a:rPr>
                        <a:t>in </a:t>
                      </a:r>
                      <a:r>
                        <a:rPr lang="en-GB" sz="1800" b="0" kern="1200" dirty="0" smtClean="0">
                          <a:solidFill>
                            <a:schemeClr val="dk1"/>
                          </a:solidFill>
                          <a:effectLst/>
                          <a:latin typeface="+mn-lt"/>
                          <a:ea typeface="+mn-ea"/>
                          <a:cs typeface="+mn-cs"/>
                        </a:rPr>
                        <a:t>placements, </a:t>
                      </a:r>
                      <a:r>
                        <a:rPr lang="en-GB" sz="1800" kern="1200" dirty="0" smtClean="0">
                          <a:solidFill>
                            <a:schemeClr val="dk1"/>
                          </a:solidFill>
                          <a:effectLst/>
                          <a:latin typeface="+mn-lt"/>
                          <a:ea typeface="+mn-ea"/>
                          <a:cs typeface="+mn-cs"/>
                        </a:rPr>
                        <a:t>university and employment </a:t>
                      </a:r>
                      <a:r>
                        <a:rPr lang="en-GB" sz="1800" b="1" kern="1200" dirty="0" smtClean="0">
                          <a:solidFill>
                            <a:schemeClr val="dk1"/>
                          </a:solidFill>
                          <a:effectLst/>
                          <a:latin typeface="+mn-lt"/>
                          <a:ea typeface="+mn-ea"/>
                          <a:cs typeface="+mn-cs"/>
                        </a:rPr>
                        <a:t>to enhance </a:t>
                      </a:r>
                      <a:r>
                        <a:rPr lang="en-GB" sz="1800" kern="1200" dirty="0" smtClean="0">
                          <a:solidFill>
                            <a:schemeClr val="dk1"/>
                          </a:solidFill>
                          <a:effectLst/>
                          <a:latin typeface="+mn-lt"/>
                          <a:ea typeface="+mn-ea"/>
                          <a:cs typeface="+mn-cs"/>
                        </a:rPr>
                        <a:t>literacy, numeracy and health and wellbeing; </a:t>
                      </a:r>
                    </a:p>
                  </a:txBody>
                  <a:tcPr>
                    <a:solidFill>
                      <a:schemeClr val="accent6">
                        <a:lumMod val="20000"/>
                        <a:lumOff val="80000"/>
                      </a:schemeClr>
                    </a:solidFill>
                  </a:tcPr>
                </a:tc>
                <a:extLst>
                  <a:ext uri="{0D108BD9-81ED-4DB2-BD59-A6C34878D82A}">
                    <a16:rowId xmlns:a16="http://schemas.microsoft.com/office/drawing/2014/main" val="2333233283"/>
                  </a:ext>
                </a:extLst>
              </a:tr>
              <a:tr h="385628">
                <a:tc>
                  <a:txBody>
                    <a:bodyPr/>
                    <a:lstStyle/>
                    <a:p>
                      <a:endParaRPr lang="en-GB" dirty="0" smtClean="0"/>
                    </a:p>
                    <a:p>
                      <a:endParaRPr lang="en-GB" dirty="0"/>
                    </a:p>
                  </a:txBody>
                  <a:tcPr>
                    <a:noFill/>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Early career teachers’ </a:t>
                      </a:r>
                      <a:r>
                        <a:rPr lang="en-GB" sz="1800" b="1" kern="1200" dirty="0" smtClean="0">
                          <a:solidFill>
                            <a:schemeClr val="dk1"/>
                          </a:solidFill>
                          <a:effectLst/>
                          <a:latin typeface="+mn-lt"/>
                          <a:ea typeface="+mn-ea"/>
                          <a:cs typeface="+mn-cs"/>
                        </a:rPr>
                        <a:t>ways of knowledge</a:t>
                      </a:r>
                      <a:r>
                        <a:rPr lang="en-GB" sz="1800" kern="1200" dirty="0" smtClean="0">
                          <a:solidFill>
                            <a:schemeClr val="dk1"/>
                          </a:solidFill>
                          <a:effectLst/>
                          <a:latin typeface="+mn-lt"/>
                          <a:ea typeface="+mn-ea"/>
                          <a:cs typeface="+mn-cs"/>
                        </a:rPr>
                        <a:t>, meaning-making and reflective practice. </a:t>
                      </a:r>
                    </a:p>
                  </a:txBody>
                  <a:tcPr>
                    <a:solidFill>
                      <a:schemeClr val="accent6">
                        <a:lumMod val="60000"/>
                        <a:lumOff val="40000"/>
                      </a:schemeClr>
                    </a:solidFill>
                  </a:tcPr>
                </a:tc>
                <a:extLst>
                  <a:ext uri="{0D108BD9-81ED-4DB2-BD59-A6C34878D82A}">
                    <a16:rowId xmlns:a16="http://schemas.microsoft.com/office/drawing/2014/main" val="265252013"/>
                  </a:ext>
                </a:extLst>
              </a:tr>
            </a:tbl>
          </a:graphicData>
        </a:graphic>
      </p:graphicFrame>
      <p:pic>
        <p:nvPicPr>
          <p:cNvPr id="5" name="Picture 4" descr="University of Aberdeen">
            <a:hlinkClick r:id="" action="ppaction://noaction"/>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65" y="601362"/>
            <a:ext cx="1376680" cy="601980"/>
          </a:xfrm>
          <a:prstGeom prst="rect">
            <a:avLst/>
          </a:prstGeom>
          <a:noFill/>
          <a:ln>
            <a:noFill/>
          </a:ln>
        </p:spPr>
      </p:pic>
      <p:pic>
        <p:nvPicPr>
          <p:cNvPr id="6" name="Picture 5">
            <a:hlinkClick r:id="" action="ppaction://noaction"/>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960" y="1229935"/>
            <a:ext cx="556036" cy="508490"/>
          </a:xfrm>
          <a:prstGeom prst="rect">
            <a:avLst/>
          </a:prstGeom>
          <a:noFill/>
        </p:spPr>
      </p:pic>
      <p:pic>
        <p:nvPicPr>
          <p:cNvPr id="7" name="Picture 6">
            <a:hlinkClick r:id="rId5" action="ppaction://hlinksldjump"/>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2288" y="1858221"/>
            <a:ext cx="713312" cy="675554"/>
          </a:xfrm>
          <a:prstGeom prst="rect">
            <a:avLst/>
          </a:prstGeom>
          <a:noFill/>
        </p:spPr>
      </p:pic>
      <p:pic>
        <p:nvPicPr>
          <p:cNvPr id="8" name="Picture 7" descr="C:\Users\jmg70j\Desktop\School of Education Logo.png">
            <a:hlinkClick r:id="" action="ppaction://noaction"/>
          </p:cNvPr>
          <p:cNvPicPr/>
          <p:nvPr/>
        </p:nvPicPr>
        <p:blipFill rotWithShape="1">
          <a:blip r:embed="rId7" cstate="print">
            <a:extLst>
              <a:ext uri="{28A0092B-C50C-407E-A947-70E740481C1C}">
                <a14:useLocalDpi xmlns:a14="http://schemas.microsoft.com/office/drawing/2010/main" val="0"/>
              </a:ext>
            </a:extLst>
          </a:blip>
          <a:srcRect b="45714"/>
          <a:stretch/>
        </p:blipFill>
        <p:spPr bwMode="auto">
          <a:xfrm>
            <a:off x="856811" y="2730350"/>
            <a:ext cx="1228725" cy="447675"/>
          </a:xfrm>
          <a:prstGeom prst="rect">
            <a:avLst/>
          </a:prstGeom>
          <a:noFill/>
          <a:ln>
            <a:noFill/>
          </a:ln>
          <a:extLst>
            <a:ext uri="{53640926-AAD7-44D8-BBD7-CCE9431645EC}">
              <a14:shadowObscured xmlns:a14="http://schemas.microsoft.com/office/drawing/2010/main"/>
            </a:ext>
          </a:extLst>
        </p:spPr>
      </p:pic>
      <p:pic>
        <p:nvPicPr>
          <p:cNvPr id="9" name="Picture 8" descr="Image result for university of highlands and islands logo">
            <a:hlinkClick r:id="" action="ppaction://noaction"/>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265" y="3246331"/>
            <a:ext cx="1607820" cy="514350"/>
          </a:xfrm>
          <a:prstGeom prst="rect">
            <a:avLst/>
          </a:prstGeom>
          <a:noFill/>
          <a:ln>
            <a:noFill/>
          </a:ln>
        </p:spPr>
      </p:pic>
      <p:pic>
        <p:nvPicPr>
          <p:cNvPr id="10" name="Picture 9">
            <a:hlinkClick r:id="" action="ppaction://noaction"/>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811" y="3890581"/>
            <a:ext cx="1353185" cy="542290"/>
          </a:xfrm>
          <a:prstGeom prst="rect">
            <a:avLst/>
          </a:prstGeom>
          <a:noFill/>
        </p:spPr>
      </p:pic>
      <p:pic>
        <p:nvPicPr>
          <p:cNvPr id="11" name="Picture 10" descr="https://upload.wikimedia.org/wikipedia/commons/5/50/University_of_Strathclyde_Logo.png">
            <a:hlinkClick r:id="" action="ppaction://noaction"/>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85" y="4432871"/>
            <a:ext cx="690515" cy="731842"/>
          </a:xfrm>
          <a:prstGeom prst="rect">
            <a:avLst/>
          </a:prstGeom>
          <a:noFill/>
          <a:ln>
            <a:noFill/>
          </a:ln>
        </p:spPr>
      </p:pic>
      <p:pic>
        <p:nvPicPr>
          <p:cNvPr id="12" name="Picture 11" descr="University of The West of Scotland - UWS">
            <a:hlinkClick r:id="" action="ppaction://noaction"/>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9525" y="5164713"/>
            <a:ext cx="1074420" cy="621030"/>
          </a:xfrm>
          <a:prstGeom prst="rect">
            <a:avLst/>
          </a:prstGeom>
          <a:noFill/>
          <a:ln>
            <a:noFill/>
          </a:ln>
        </p:spPr>
      </p:pic>
    </p:spTree>
    <p:extLst>
      <p:ext uri="{BB962C8B-B14F-4D97-AF65-F5344CB8AC3E}">
        <p14:creationId xmlns:p14="http://schemas.microsoft.com/office/powerpoint/2010/main" val="74790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Literacy, </a:t>
            </a:r>
            <a:r>
              <a:rPr lang="en-GB" sz="5400" b="1" dirty="0" smtClean="0">
                <a:solidFill>
                  <a:schemeClr val="accent1">
                    <a:lumMod val="75000"/>
                  </a:schemeClr>
                </a:solidFill>
              </a:rPr>
              <a:t>numeracy, </a:t>
            </a:r>
            <a:r>
              <a:rPr lang="en-GB" sz="3200" dirty="0" smtClean="0"/>
              <a:t>health and wellbeing</a:t>
            </a:r>
            <a:endParaRPr lang="en-GB" dirty="0"/>
          </a:p>
        </p:txBody>
      </p:sp>
      <p:sp>
        <p:nvSpPr>
          <p:cNvPr id="3" name="Content Placeholder 2"/>
          <p:cNvSpPr>
            <a:spLocks noGrp="1"/>
          </p:cNvSpPr>
          <p:nvPr>
            <p:ph idx="1"/>
          </p:nvPr>
        </p:nvSpPr>
        <p:spPr/>
        <p:txBody>
          <a:bodyPr>
            <a:normAutofit lnSpcReduction="10000"/>
          </a:bodyPr>
          <a:lstStyle/>
          <a:p>
            <a:r>
              <a:rPr lang="en-GB" dirty="0" smtClean="0"/>
              <a:t>In our audit of what we currently do</a:t>
            </a:r>
          </a:p>
          <a:p>
            <a:endParaRPr lang="en-GB" dirty="0" smtClean="0"/>
          </a:p>
          <a:p>
            <a:pPr fontAlgn="t"/>
            <a:r>
              <a:rPr lang="en-GB" dirty="0" smtClean="0"/>
              <a:t>In Strathclyde’s doctoral projects: </a:t>
            </a:r>
          </a:p>
          <a:p>
            <a:pPr marL="457200" lvl="1" indent="0" fontAlgn="t">
              <a:buNone/>
            </a:pPr>
            <a:r>
              <a:rPr lang="en-GB" dirty="0"/>
              <a:t>	</a:t>
            </a:r>
            <a:r>
              <a:rPr lang="en-GB" dirty="0" smtClean="0">
                <a:solidFill>
                  <a:schemeClr val="accent1">
                    <a:lumMod val="75000"/>
                  </a:schemeClr>
                </a:solidFill>
              </a:rPr>
              <a:t>June </a:t>
            </a:r>
            <a:r>
              <a:rPr lang="en-GB" dirty="0" err="1">
                <a:solidFill>
                  <a:schemeClr val="accent1">
                    <a:lumMod val="75000"/>
                  </a:schemeClr>
                </a:solidFill>
              </a:rPr>
              <a:t>Pisaneschi</a:t>
            </a:r>
            <a:r>
              <a:rPr lang="en-GB" dirty="0">
                <a:solidFill>
                  <a:schemeClr val="accent1">
                    <a:lumMod val="75000"/>
                  </a:schemeClr>
                </a:solidFill>
              </a:rPr>
              <a:t> </a:t>
            </a:r>
            <a:r>
              <a:rPr lang="en-GB" dirty="0" smtClean="0">
                <a:solidFill>
                  <a:schemeClr val="accent1">
                    <a:lumMod val="75000"/>
                  </a:schemeClr>
                </a:solidFill>
              </a:rPr>
              <a:t>(</a:t>
            </a:r>
            <a:r>
              <a:rPr lang="en-GB" dirty="0" err="1">
                <a:solidFill>
                  <a:schemeClr val="accent1">
                    <a:lumMod val="75000"/>
                  </a:schemeClr>
                </a:solidFill>
              </a:rPr>
              <a:t>EdD</a:t>
            </a:r>
            <a:r>
              <a:rPr lang="en-GB" dirty="0">
                <a:solidFill>
                  <a:schemeClr val="accent1">
                    <a:lumMod val="75000"/>
                  </a:schemeClr>
                </a:solidFill>
              </a:rPr>
              <a:t> P/T)</a:t>
            </a:r>
          </a:p>
          <a:p>
            <a:pPr marL="914400" lvl="2" indent="0" fontAlgn="t">
              <a:buNone/>
            </a:pPr>
            <a:r>
              <a:rPr lang="en-GB" dirty="0" smtClean="0"/>
              <a:t>In </a:t>
            </a:r>
            <a:r>
              <a:rPr lang="en-GB" dirty="0"/>
              <a:t>which contexts and by what means do early-career primary teachers experience meaningful learning in mathematics</a:t>
            </a:r>
            <a:r>
              <a:rPr lang="en-GB" dirty="0" smtClean="0"/>
              <a:t>?</a:t>
            </a:r>
          </a:p>
          <a:p>
            <a:pPr marL="914400" lvl="2" indent="0" fontAlgn="t">
              <a:buNone/>
            </a:pPr>
            <a:endParaRPr lang="en-GB" b="1" dirty="0"/>
          </a:p>
          <a:p>
            <a:pPr fontAlgn="t"/>
            <a:r>
              <a:rPr lang="en-GB" dirty="0" smtClean="0"/>
              <a:t>In UWS project, re data literacy of teacher education students </a:t>
            </a:r>
            <a:endParaRPr lang="en-GB" dirty="0"/>
          </a:p>
          <a:p>
            <a:endParaRPr lang="en-GB" dirty="0" smtClean="0"/>
          </a:p>
          <a:p>
            <a:r>
              <a:rPr lang="en-GB" dirty="0" smtClean="0"/>
              <a:t>In other spaces:  the practitioner enquiry (University of Glasgow project), assessment tasks offering choice </a:t>
            </a:r>
            <a:endParaRPr lang="en-GB" dirty="0"/>
          </a:p>
        </p:txBody>
      </p:sp>
    </p:spTree>
    <p:extLst>
      <p:ext uri="{BB962C8B-B14F-4D97-AF65-F5344CB8AC3E}">
        <p14:creationId xmlns:p14="http://schemas.microsoft.com/office/powerpoint/2010/main" val="404045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of teachers in </a:t>
            </a:r>
            <a:r>
              <a:rPr lang="en-GB" b="1" dirty="0" smtClean="0">
                <a:solidFill>
                  <a:schemeClr val="accent1">
                    <a:lumMod val="75000"/>
                  </a:schemeClr>
                </a:solidFill>
              </a:rPr>
              <a:t>numeracy</a:t>
            </a:r>
            <a:endParaRPr lang="en-GB" dirty="0">
              <a:solidFill>
                <a:schemeClr val="accent1">
                  <a:lumMod val="75000"/>
                </a:schemeClr>
              </a:solidFill>
            </a:endParaRPr>
          </a:p>
        </p:txBody>
      </p:sp>
      <p:sp>
        <p:nvSpPr>
          <p:cNvPr id="3" name="Content Placeholder 2"/>
          <p:cNvSpPr>
            <a:spLocks noGrp="1"/>
          </p:cNvSpPr>
          <p:nvPr>
            <p:ph idx="1"/>
          </p:nvPr>
        </p:nvSpPr>
        <p:spPr>
          <a:xfrm>
            <a:off x="838200" y="1825624"/>
            <a:ext cx="10515600" cy="4872355"/>
          </a:xfrm>
        </p:spPr>
        <p:txBody>
          <a:bodyPr>
            <a:normAutofit fontScale="77500" lnSpcReduction="20000"/>
          </a:bodyPr>
          <a:lstStyle/>
          <a:p>
            <a:r>
              <a:rPr lang="en-GB" dirty="0" smtClean="0"/>
              <a:t>the student teachers’ own underpinning </a:t>
            </a:r>
            <a:r>
              <a:rPr lang="en-GB" dirty="0" smtClean="0">
                <a:solidFill>
                  <a:schemeClr val="accent1">
                    <a:lumMod val="75000"/>
                  </a:schemeClr>
                </a:solidFill>
              </a:rPr>
              <a:t>content knowledge and confidence </a:t>
            </a:r>
            <a:r>
              <a:rPr lang="en-GB" dirty="0" smtClean="0"/>
              <a:t>in mathematics ….  attention to ‘developing positive attitudes towards mathematics’. </a:t>
            </a:r>
          </a:p>
          <a:p>
            <a:r>
              <a:rPr lang="en-GB" dirty="0" smtClean="0"/>
              <a:t>building understanding of </a:t>
            </a:r>
            <a:r>
              <a:rPr lang="en-GB" dirty="0" smtClean="0">
                <a:solidFill>
                  <a:schemeClr val="accent1">
                    <a:lumMod val="75000"/>
                  </a:schemeClr>
                </a:solidFill>
              </a:rPr>
              <a:t>pupil progression </a:t>
            </a:r>
            <a:r>
              <a:rPr lang="en-GB" dirty="0" smtClean="0"/>
              <a:t>in mathematics, role of </a:t>
            </a:r>
            <a:r>
              <a:rPr lang="en-GB" dirty="0" smtClean="0">
                <a:solidFill>
                  <a:schemeClr val="accent1">
                    <a:lumMod val="75000"/>
                  </a:schemeClr>
                </a:solidFill>
              </a:rPr>
              <a:t>prior knowledge </a:t>
            </a:r>
            <a:r>
              <a:rPr lang="en-GB" dirty="0" smtClean="0"/>
              <a:t>and </a:t>
            </a:r>
            <a:r>
              <a:rPr lang="en-GB" dirty="0" smtClean="0">
                <a:solidFill>
                  <a:schemeClr val="accent1">
                    <a:lumMod val="75000"/>
                  </a:schemeClr>
                </a:solidFill>
              </a:rPr>
              <a:t>typical misconceptions</a:t>
            </a:r>
            <a:r>
              <a:rPr lang="en-GB" dirty="0" smtClean="0"/>
              <a:t>.  </a:t>
            </a:r>
          </a:p>
          <a:p>
            <a:r>
              <a:rPr lang="en-GB" dirty="0">
                <a:solidFill>
                  <a:schemeClr val="accent1">
                    <a:lumMod val="75000"/>
                  </a:schemeClr>
                </a:solidFill>
              </a:rPr>
              <a:t>problem-solving, patterning and data use</a:t>
            </a:r>
            <a:r>
              <a:rPr lang="en-GB" dirty="0"/>
              <a:t>; how to teach by </a:t>
            </a:r>
            <a:r>
              <a:rPr lang="en-GB" dirty="0">
                <a:solidFill>
                  <a:schemeClr val="accent1">
                    <a:lumMod val="75000"/>
                  </a:schemeClr>
                </a:solidFill>
              </a:rPr>
              <a:t>themes</a:t>
            </a:r>
            <a:r>
              <a:rPr lang="en-GB" dirty="0"/>
              <a:t>; and how to </a:t>
            </a:r>
            <a:r>
              <a:rPr lang="en-GB" dirty="0">
                <a:solidFill>
                  <a:schemeClr val="accent1">
                    <a:lumMod val="75000"/>
                  </a:schemeClr>
                </a:solidFill>
              </a:rPr>
              <a:t>integrate</a:t>
            </a:r>
            <a:r>
              <a:rPr lang="en-GB" dirty="0"/>
              <a:t> maths content/topics. </a:t>
            </a:r>
            <a:endParaRPr lang="en-GB" dirty="0" smtClean="0"/>
          </a:p>
          <a:p>
            <a:r>
              <a:rPr lang="en-GB" dirty="0" smtClean="0">
                <a:solidFill>
                  <a:schemeClr val="accent1">
                    <a:lumMod val="75000"/>
                  </a:schemeClr>
                </a:solidFill>
              </a:rPr>
              <a:t>inclusive approaches </a:t>
            </a:r>
            <a:r>
              <a:rPr lang="en-GB" dirty="0" smtClean="0"/>
              <a:t>with differentiation by means other than ability grouping. </a:t>
            </a:r>
          </a:p>
          <a:p>
            <a:r>
              <a:rPr lang="en-GB" dirty="0" smtClean="0"/>
              <a:t>the </a:t>
            </a:r>
            <a:r>
              <a:rPr lang="en-GB" dirty="0" smtClean="0">
                <a:solidFill>
                  <a:schemeClr val="accent1">
                    <a:lumMod val="75000"/>
                  </a:schemeClr>
                </a:solidFill>
              </a:rPr>
              <a:t>language of maths</a:t>
            </a:r>
            <a:r>
              <a:rPr lang="en-GB" dirty="0" smtClean="0"/>
              <a:t>, including in Gaelic for Gaelic-medium settings. </a:t>
            </a:r>
          </a:p>
          <a:p>
            <a:r>
              <a:rPr lang="en-GB" dirty="0" smtClean="0"/>
              <a:t>exploring numeracy in the use of </a:t>
            </a:r>
            <a:r>
              <a:rPr lang="en-GB" dirty="0" smtClean="0">
                <a:solidFill>
                  <a:schemeClr val="accent1">
                    <a:lumMod val="75000"/>
                  </a:schemeClr>
                </a:solidFill>
              </a:rPr>
              <a:t>gaming theory</a:t>
            </a:r>
            <a:r>
              <a:rPr lang="en-GB" dirty="0" smtClean="0"/>
              <a:t>. </a:t>
            </a:r>
          </a:p>
          <a:p>
            <a:r>
              <a:rPr lang="en-GB" dirty="0" smtClean="0"/>
              <a:t>how </a:t>
            </a:r>
            <a:r>
              <a:rPr lang="en-GB" dirty="0"/>
              <a:t>to teach mathematics’ </a:t>
            </a:r>
            <a:r>
              <a:rPr lang="en-GB" dirty="0" smtClean="0"/>
              <a:t>‘</a:t>
            </a:r>
            <a:r>
              <a:rPr lang="en-GB" dirty="0" smtClean="0">
                <a:solidFill>
                  <a:schemeClr val="accent1">
                    <a:lumMod val="75000"/>
                  </a:schemeClr>
                </a:solidFill>
              </a:rPr>
              <a:t>surgery’ or coaching </a:t>
            </a:r>
            <a:r>
              <a:rPr lang="en-GB" dirty="0"/>
              <a:t>for students teacher of other subjects</a:t>
            </a:r>
            <a:endParaRPr lang="en-GB" dirty="0" smtClean="0"/>
          </a:p>
          <a:p>
            <a:r>
              <a:rPr lang="en-GB" dirty="0" smtClean="0"/>
              <a:t>numeracy </a:t>
            </a:r>
            <a:r>
              <a:rPr lang="en-GB" dirty="0" smtClean="0">
                <a:solidFill>
                  <a:schemeClr val="accent1">
                    <a:lumMod val="75000"/>
                  </a:schemeClr>
                </a:solidFill>
              </a:rPr>
              <a:t>across the curriculum</a:t>
            </a:r>
            <a:r>
              <a:rPr lang="en-GB" dirty="0" smtClean="0"/>
              <a:t>, particularly in STEM subjects </a:t>
            </a:r>
          </a:p>
          <a:p>
            <a:r>
              <a:rPr lang="en-GB" dirty="0" smtClean="0">
                <a:solidFill>
                  <a:schemeClr val="accent1">
                    <a:lumMod val="75000"/>
                  </a:schemeClr>
                </a:solidFill>
              </a:rPr>
              <a:t>secondary student teachers </a:t>
            </a:r>
            <a:r>
              <a:rPr lang="en-GB" dirty="0" smtClean="0"/>
              <a:t>are taught about literacy and numeracy acquisition in order to identify difficulties:</a:t>
            </a:r>
          </a:p>
          <a:p>
            <a:r>
              <a:rPr lang="en-GB" dirty="0" smtClean="0"/>
              <a:t>the impact numeracy achievement has on the life chances of young people; </a:t>
            </a:r>
            <a:r>
              <a:rPr lang="en-GB" dirty="0" smtClean="0">
                <a:solidFill>
                  <a:schemeClr val="accent1">
                    <a:lumMod val="75000"/>
                  </a:schemeClr>
                </a:solidFill>
              </a:rPr>
              <a:t>strategies to support learners</a:t>
            </a:r>
            <a:r>
              <a:rPr lang="en-GB" dirty="0" smtClean="0"/>
              <a:t> who have had reduced literacy and numeracy experiences. </a:t>
            </a:r>
          </a:p>
          <a:p>
            <a:endParaRPr lang="en-GB" dirty="0"/>
          </a:p>
        </p:txBody>
      </p:sp>
    </p:spTree>
    <p:extLst>
      <p:ext uri="{BB962C8B-B14F-4D97-AF65-F5344CB8AC3E}">
        <p14:creationId xmlns:p14="http://schemas.microsoft.com/office/powerpoint/2010/main" val="332754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for thought</a:t>
            </a:r>
            <a:endParaRPr lang="en-GB" dirty="0"/>
          </a:p>
        </p:txBody>
      </p:sp>
      <p:sp>
        <p:nvSpPr>
          <p:cNvPr id="3" name="Content Placeholder 2"/>
          <p:cNvSpPr>
            <a:spLocks noGrp="1"/>
          </p:cNvSpPr>
          <p:nvPr>
            <p:ph idx="1"/>
          </p:nvPr>
        </p:nvSpPr>
        <p:spPr/>
        <p:txBody>
          <a:bodyPr/>
          <a:lstStyle/>
          <a:p>
            <a:r>
              <a:rPr lang="en-GB" dirty="0" smtClean="0"/>
              <a:t>Numeracy expertise </a:t>
            </a:r>
            <a:r>
              <a:rPr lang="en-GB" dirty="0" smtClean="0">
                <a:solidFill>
                  <a:schemeClr val="accent1">
                    <a:lumMod val="75000"/>
                  </a:schemeClr>
                </a:solidFill>
              </a:rPr>
              <a:t>spread thin</a:t>
            </a:r>
            <a:r>
              <a:rPr lang="en-GB" dirty="0" smtClean="0"/>
              <a:t>? </a:t>
            </a:r>
          </a:p>
          <a:p>
            <a:r>
              <a:rPr lang="en-GB" dirty="0" smtClean="0">
                <a:solidFill>
                  <a:schemeClr val="accent1">
                    <a:lumMod val="75000"/>
                  </a:schemeClr>
                </a:solidFill>
              </a:rPr>
              <a:t>Competing</a:t>
            </a:r>
            <a:r>
              <a:rPr lang="en-GB" dirty="0" smtClean="0"/>
              <a:t> for space in full curriculum, especially PGDE?</a:t>
            </a:r>
          </a:p>
          <a:p>
            <a:pPr lvl="0"/>
            <a:r>
              <a:rPr lang="en-GB" dirty="0"/>
              <a:t>Numeracy should perhaps garner more attention given the concern with student teachers’ </a:t>
            </a:r>
            <a:r>
              <a:rPr lang="en-GB" dirty="0">
                <a:solidFill>
                  <a:schemeClr val="accent1">
                    <a:lumMod val="75000"/>
                  </a:schemeClr>
                </a:solidFill>
              </a:rPr>
              <a:t>own confidence </a:t>
            </a:r>
            <a:r>
              <a:rPr lang="en-GB" dirty="0"/>
              <a:t>in this knowledge and its importance in </a:t>
            </a:r>
            <a:r>
              <a:rPr lang="en-GB" dirty="0" smtClean="0"/>
              <a:t>STEM? </a:t>
            </a:r>
          </a:p>
          <a:p>
            <a:pPr lvl="0"/>
            <a:r>
              <a:rPr lang="en-GB" dirty="0" smtClean="0"/>
              <a:t>In </a:t>
            </a:r>
            <a:r>
              <a:rPr lang="en-GB" dirty="0"/>
              <a:t>secondary programmes, the support of pupils with low literacy and numeracy could be given a higher profile, such that the sector produces </a:t>
            </a:r>
            <a:r>
              <a:rPr lang="en-GB" dirty="0" smtClean="0">
                <a:solidFill>
                  <a:schemeClr val="accent1">
                    <a:lumMod val="75000"/>
                  </a:schemeClr>
                </a:solidFill>
              </a:rPr>
              <a:t>numeracy-aware graduates</a:t>
            </a:r>
            <a:r>
              <a:rPr lang="en-GB" dirty="0" smtClean="0"/>
              <a:t>?  </a:t>
            </a:r>
            <a:endParaRPr lang="en-GB" dirty="0"/>
          </a:p>
          <a:p>
            <a:endParaRPr lang="en-GB" dirty="0"/>
          </a:p>
          <a:p>
            <a:endParaRPr lang="en-GB" dirty="0"/>
          </a:p>
        </p:txBody>
      </p:sp>
    </p:spTree>
    <p:extLst>
      <p:ext uri="{BB962C8B-B14F-4D97-AF65-F5344CB8AC3E}">
        <p14:creationId xmlns:p14="http://schemas.microsoft.com/office/powerpoint/2010/main" val="183915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opt-in spaces of opportunity</a:t>
            </a:r>
            <a:endParaRPr lang="en-GB" dirty="0"/>
          </a:p>
        </p:txBody>
      </p:sp>
      <p:sp>
        <p:nvSpPr>
          <p:cNvPr id="3" name="Content Placeholder 2"/>
          <p:cNvSpPr>
            <a:spLocks noGrp="1"/>
          </p:cNvSpPr>
          <p:nvPr>
            <p:ph idx="1"/>
          </p:nvPr>
        </p:nvSpPr>
        <p:spPr/>
        <p:txBody>
          <a:bodyPr/>
          <a:lstStyle/>
          <a:p>
            <a:r>
              <a:rPr lang="en-GB" dirty="0" smtClean="0"/>
              <a:t>Assessment that caters for student choice attracts further consideration of numeracy</a:t>
            </a:r>
          </a:p>
          <a:p>
            <a:r>
              <a:rPr lang="en-GB" dirty="0" smtClean="0"/>
              <a:t>Practitioner enquiries: </a:t>
            </a:r>
          </a:p>
          <a:p>
            <a:endParaRPr lang="en-GB" dirty="0"/>
          </a:p>
          <a:p>
            <a:endParaRPr lang="en-GB"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21407384"/>
              </p:ext>
            </p:extLst>
          </p:nvPr>
        </p:nvGraphicFramePr>
        <p:xfrm>
          <a:off x="3394710" y="3543300"/>
          <a:ext cx="6320790" cy="2937510"/>
        </p:xfrm>
        <a:graphic>
          <a:graphicData uri="http://schemas.openxmlformats.org/drawingml/2006/table">
            <a:tbl>
              <a:tblPr>
                <a:tableStyleId>{5C22544A-7EE6-4342-B048-85BDC9FD1C3A}</a:tableStyleId>
              </a:tblPr>
              <a:tblGrid>
                <a:gridCol w="6320790">
                  <a:extLst>
                    <a:ext uri="{9D8B030D-6E8A-4147-A177-3AD203B41FA5}">
                      <a16:colId xmlns:a16="http://schemas.microsoft.com/office/drawing/2014/main" val="889026053"/>
                    </a:ext>
                  </a:extLst>
                </a:gridCol>
              </a:tblGrid>
              <a:tr h="293751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i="1" dirty="0" smtClean="0">
                          <a:effectLst/>
                        </a:rPr>
                        <a:t>Own maths anxiety</a:t>
                      </a:r>
                      <a:r>
                        <a:rPr lang="en-GB" sz="1800" i="1" baseline="0" dirty="0" smtClean="0">
                          <a:effectLst/>
                        </a:rPr>
                        <a:t> as child created </a:t>
                      </a:r>
                      <a:r>
                        <a:rPr lang="en-GB" sz="1800" i="1" dirty="0" smtClean="0">
                          <a:effectLst/>
                        </a:rPr>
                        <a:t>interest in making maths work.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i="1" dirty="0" smtClean="0">
                          <a:effectLst/>
                        </a:rPr>
                        <a:t>Saw </a:t>
                      </a:r>
                      <a:r>
                        <a:rPr lang="en-GB" sz="1800" i="1" dirty="0">
                          <a:effectLst/>
                        </a:rPr>
                        <a:t>how engaging active/play-based learning was in very poor </a:t>
                      </a:r>
                      <a:r>
                        <a:rPr lang="en-GB" sz="1800" i="1" dirty="0" smtClean="0">
                          <a:effectLst/>
                        </a:rPr>
                        <a:t>school on previous placement. </a:t>
                      </a:r>
                      <a:r>
                        <a:rPr lang="en-GB" sz="1800" i="1" dirty="0">
                          <a:effectLst/>
                        </a:rPr>
                        <a:t>Implemented in own class in </a:t>
                      </a:r>
                      <a:r>
                        <a:rPr lang="en-GB" sz="1800" i="1" dirty="0" smtClean="0">
                          <a:effectLst/>
                        </a:rPr>
                        <a:t>next </a:t>
                      </a:r>
                      <a:r>
                        <a:rPr lang="en-GB" sz="1800" i="1" dirty="0">
                          <a:effectLst/>
                        </a:rPr>
                        <a:t>context  </a:t>
                      </a:r>
                      <a:r>
                        <a:rPr lang="en-GB" sz="1800" i="1" dirty="0" smtClean="0">
                          <a:effectLst/>
                        </a:rPr>
                        <a:t>Talked of numeracy across the curriculum. Observed</a:t>
                      </a:r>
                      <a:r>
                        <a:rPr lang="en-GB" sz="1800" i="1" baseline="0" dirty="0" smtClean="0">
                          <a:effectLst/>
                        </a:rPr>
                        <a:t> that t</a:t>
                      </a:r>
                      <a:r>
                        <a:rPr lang="en-GB" sz="1800" i="1" dirty="0" smtClean="0">
                          <a:effectLst/>
                        </a:rPr>
                        <a:t>ransition </a:t>
                      </a:r>
                      <a:r>
                        <a:rPr lang="en-GB" sz="1800" i="1" dirty="0">
                          <a:effectLst/>
                        </a:rPr>
                        <a:t>to symbolic forms still tricky. </a:t>
                      </a:r>
                      <a:r>
                        <a:rPr lang="en-GB" sz="1800" i="1" dirty="0" smtClean="0">
                          <a:effectLst/>
                        </a:rPr>
                        <a:t>Pupils avoid pen </a:t>
                      </a:r>
                      <a:r>
                        <a:rPr lang="en-GB" sz="1800" i="1" dirty="0">
                          <a:effectLst/>
                        </a:rPr>
                        <a:t>and paper maths. </a:t>
                      </a:r>
                      <a:r>
                        <a:rPr lang="en-GB" sz="1800" i="1" dirty="0" smtClean="0">
                          <a:effectLst/>
                        </a:rPr>
                        <a:t>Concept </a:t>
                      </a:r>
                      <a:r>
                        <a:rPr lang="en-GB" sz="1800" i="1" dirty="0">
                          <a:effectLst/>
                        </a:rPr>
                        <a:t>of growth mind set informs his work with low SIMD communities, building confidence and success. </a:t>
                      </a:r>
                      <a:endParaRPr lang="en-GB" sz="1800" i="1" dirty="0" smtClean="0">
                        <a:effectLst/>
                      </a:endParaRPr>
                    </a:p>
                    <a:p>
                      <a:pPr algn="l">
                        <a:lnSpc>
                          <a:spcPct val="107000"/>
                        </a:lnSpc>
                        <a:spcAft>
                          <a:spcPts val="800"/>
                        </a:spcAft>
                      </a:pPr>
                      <a:r>
                        <a:rPr lang="en-GB" sz="1800" i="1" dirty="0" smtClean="0">
                          <a:effectLst/>
                          <a:latin typeface="Calibri" panose="020F0502020204030204" pitchFamily="34" charset="0"/>
                          <a:ea typeface="Calibri" panose="020F0502020204030204" pitchFamily="34" charset="0"/>
                          <a:cs typeface="Arial" panose="020B0604020202020204" pitchFamily="34" charset="0"/>
                        </a:rPr>
                        <a:t>Primary PGDE</a:t>
                      </a:r>
                      <a:r>
                        <a:rPr lang="en-GB" sz="1800" i="1" baseline="0" dirty="0" smtClean="0">
                          <a:effectLst/>
                          <a:latin typeface="Calibri" panose="020F0502020204030204" pitchFamily="34" charset="0"/>
                          <a:ea typeface="Calibri" panose="020F0502020204030204" pitchFamily="34" charset="0"/>
                          <a:cs typeface="Arial" panose="020B0604020202020204" pitchFamily="34" charset="0"/>
                        </a:rPr>
                        <a:t>, Male. (#10)</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3937504941"/>
                  </a:ext>
                </a:extLst>
              </a:tr>
            </a:tbl>
          </a:graphicData>
        </a:graphic>
      </p:graphicFrame>
    </p:spTree>
    <p:extLst>
      <p:ext uri="{BB962C8B-B14F-4D97-AF65-F5344CB8AC3E}">
        <p14:creationId xmlns:p14="http://schemas.microsoft.com/office/powerpoint/2010/main" val="124082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782" y="2595242"/>
            <a:ext cx="10754435" cy="1667516"/>
          </a:xfrm>
        </p:spPr>
        <p:txBody>
          <a:bodyPr>
            <a:normAutofit/>
          </a:bodyPr>
          <a:lstStyle/>
          <a:p>
            <a:r>
              <a:rPr lang="en-GB" sz="3200" b="1" dirty="0" smtClean="0">
                <a:solidFill>
                  <a:srgbClr val="002060"/>
                </a:solidFill>
                <a:latin typeface="Arial" panose="020B0604020202020204" pitchFamily="34" charset="0"/>
                <a:cs typeface="Arial" panose="020B0604020202020204" pitchFamily="34" charset="0"/>
              </a:rPr>
              <a:t>Exploring </a:t>
            </a:r>
            <a:r>
              <a:rPr lang="en-GB" sz="3200" b="1" dirty="0">
                <a:solidFill>
                  <a:srgbClr val="002060"/>
                </a:solidFill>
                <a:latin typeface="Arial" panose="020B0604020202020204" pitchFamily="34" charset="0"/>
                <a:cs typeface="Arial" panose="020B0604020202020204" pitchFamily="34" charset="0"/>
              </a:rPr>
              <a:t>final year Initial Teacher Education students’ ways of knowing and meaning-making through professional reflective practice</a:t>
            </a:r>
          </a:p>
        </p:txBody>
      </p:sp>
      <p:sp>
        <p:nvSpPr>
          <p:cNvPr id="3" name="Subtitle 2"/>
          <p:cNvSpPr>
            <a:spLocks noGrp="1"/>
          </p:cNvSpPr>
          <p:nvPr>
            <p:ph type="subTitle" idx="1"/>
          </p:nvPr>
        </p:nvSpPr>
        <p:spPr>
          <a:xfrm>
            <a:off x="846161" y="4768431"/>
            <a:ext cx="10627056" cy="1733266"/>
          </a:xfrm>
        </p:spPr>
        <p:txBody>
          <a:bodyPr>
            <a:normAutofit/>
          </a:bodyPr>
          <a:lstStyle/>
          <a:p>
            <a:pPr>
              <a:spcBef>
                <a:spcPts val="0"/>
              </a:spcBef>
            </a:pPr>
            <a:r>
              <a:rPr lang="en-GB" sz="3000" b="1" dirty="0" smtClean="0">
                <a:solidFill>
                  <a:srgbClr val="002060"/>
                </a:solidFill>
                <a:latin typeface="Arial" panose="020B0604020202020204" pitchFamily="34" charset="0"/>
                <a:cs typeface="Arial" panose="020B0604020202020204" pitchFamily="34" charset="0"/>
              </a:rPr>
              <a:t>Stephen Day, Carol Webster and Andrew Killen</a:t>
            </a:r>
          </a:p>
          <a:p>
            <a:pPr algn="l">
              <a:spcBef>
                <a:spcPts val="0"/>
              </a:spcBef>
            </a:pPr>
            <a:endParaRPr lang="en-GB" sz="2600" i="1" dirty="0" smtClean="0">
              <a:latin typeface="Arial" panose="020B0604020202020204" pitchFamily="34" charset="0"/>
              <a:cs typeface="Arial" panose="020B0604020202020204" pitchFamily="34" charset="0"/>
            </a:endParaRPr>
          </a:p>
          <a:p>
            <a:pPr>
              <a:spcBef>
                <a:spcPts val="0"/>
              </a:spcBef>
            </a:pPr>
            <a:r>
              <a:rPr lang="en-GB" i="1" dirty="0" smtClean="0">
                <a:latin typeface="Arial" panose="020B0604020202020204" pitchFamily="34" charset="0"/>
                <a:cs typeface="Arial" panose="020B0604020202020204" pitchFamily="34" charset="0"/>
              </a:rPr>
              <a:t>School of Education and Social Sciences</a:t>
            </a:r>
            <a:endParaRPr lang="en-GB" i="1" dirty="0">
              <a:latin typeface="Arial" panose="020B0604020202020204" pitchFamily="34" charset="0"/>
              <a:cs typeface="Arial" panose="020B0604020202020204" pitchFamily="34" charset="0"/>
            </a:endParaRPr>
          </a:p>
        </p:txBody>
      </p:sp>
      <p:pic>
        <p:nvPicPr>
          <p:cNvPr id="4" name="Picture 3" descr="http://www.uws.ac.uk/schoolsdepts/printing/images/UWS-Squa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2437" y="645281"/>
            <a:ext cx="2507126" cy="1784020"/>
          </a:xfrm>
          <a:prstGeom prst="rect">
            <a:avLst/>
          </a:prstGeom>
          <a:noFill/>
          <a:ln>
            <a:noFill/>
          </a:ln>
        </p:spPr>
      </p:pic>
    </p:spTree>
    <p:extLst>
      <p:ext uri="{BB962C8B-B14F-4D97-AF65-F5344CB8AC3E}">
        <p14:creationId xmlns:p14="http://schemas.microsoft.com/office/powerpoint/2010/main" val="202053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3419</Words>
  <Application>Microsoft Office PowerPoint</Application>
  <PresentationFormat>Widescreen</PresentationFormat>
  <Paragraphs>486</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Gothic</vt:lpstr>
      <vt:lpstr>ＭＳ Ｐゴシック</vt:lpstr>
      <vt:lpstr>Arial</vt:lpstr>
      <vt:lpstr>Calibri</vt:lpstr>
      <vt:lpstr>Calibri Light</vt:lpstr>
      <vt:lpstr>Courier New</vt:lpstr>
      <vt:lpstr>Times New Roman</vt:lpstr>
      <vt:lpstr>Office Theme</vt:lpstr>
      <vt:lpstr>Beyond business as usual:  Rethinking teacher education for the Attainment Challenge.</vt:lpstr>
      <vt:lpstr>The brief</vt:lpstr>
      <vt:lpstr>PowerPoint Presentation</vt:lpstr>
      <vt:lpstr>PowerPoint Presentation</vt:lpstr>
      <vt:lpstr>Literacy, numeracy, health and wellbeing</vt:lpstr>
      <vt:lpstr>preparation of teachers in numeracy</vt:lpstr>
      <vt:lpstr>Food for thought</vt:lpstr>
      <vt:lpstr>Other opt-in spaces of opportunity</vt:lpstr>
      <vt:lpstr>Exploring final year Initial Teacher Education students’ ways of knowing and meaning-making through professional reflective practice</vt:lpstr>
      <vt:lpstr>1. Background</vt:lpstr>
      <vt:lpstr>1. Background</vt:lpstr>
      <vt:lpstr>1. Background</vt:lpstr>
      <vt:lpstr>2. Context of the research</vt:lpstr>
      <vt:lpstr>3. Research Questions</vt:lpstr>
      <vt:lpstr>PowerPoint Presentation</vt:lpstr>
      <vt:lpstr>4. Methodology</vt:lpstr>
      <vt:lpstr>4. Methodology</vt:lpstr>
      <vt:lpstr>4. Methodology</vt:lpstr>
      <vt:lpstr>PowerPoint Presentation</vt:lpstr>
      <vt:lpstr>5. Findings</vt:lpstr>
      <vt:lpstr>Questions probes students ability to analyse the data where as follows…</vt:lpstr>
      <vt:lpstr>5. Findings</vt:lpstr>
      <vt:lpstr>PowerPoint Presentation</vt:lpstr>
      <vt:lpstr>PowerPoint Presentation</vt:lpstr>
      <vt:lpstr>PowerPoint Presentation</vt:lpstr>
      <vt:lpstr>5. Findings – Final Year ITE Students ability to analyse and interpret classroom level data</vt:lpstr>
      <vt:lpstr>5. Findings – Final Year ITE Students ability to analyse and interpret classroom level data</vt:lpstr>
      <vt:lpstr>6. Conclusion</vt:lpstr>
      <vt:lpstr>6. Conclusion</vt:lpstr>
      <vt:lpstr>6. Conclusion</vt:lpstr>
      <vt:lpstr>6. Conclusion</vt:lpstr>
      <vt:lpstr>Thank you for listening…</vt:lpstr>
      <vt:lpstr>References</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business as usual:  Rethinking teacher education for the Attainment Challenge.</dc:title>
  <dc:creator>Catherine Doherty</dc:creator>
  <cp:lastModifiedBy>Catherine Doherty</cp:lastModifiedBy>
  <cp:revision>12</cp:revision>
  <dcterms:created xsi:type="dcterms:W3CDTF">2019-09-30T10:03:51Z</dcterms:created>
  <dcterms:modified xsi:type="dcterms:W3CDTF">2019-10-07T09:01:54Z</dcterms:modified>
</cp:coreProperties>
</file>