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9"/>
  </p:notesMasterIdLst>
  <p:handoutMasterIdLst>
    <p:handoutMasterId r:id="rId20"/>
  </p:handoutMasterIdLst>
  <p:sldIdLst>
    <p:sldId id="394" r:id="rId2"/>
    <p:sldId id="389" r:id="rId3"/>
    <p:sldId id="258" r:id="rId4"/>
    <p:sldId id="257" r:id="rId5"/>
    <p:sldId id="260" r:id="rId6"/>
    <p:sldId id="382" r:id="rId7"/>
    <p:sldId id="259" r:id="rId8"/>
    <p:sldId id="395" r:id="rId9"/>
    <p:sldId id="261" r:id="rId10"/>
    <p:sldId id="375" r:id="rId11"/>
    <p:sldId id="262" r:id="rId12"/>
    <p:sldId id="378" r:id="rId13"/>
    <p:sldId id="370" r:id="rId14"/>
    <p:sldId id="264" r:id="rId15"/>
    <p:sldId id="272" r:id="rId16"/>
    <p:sldId id="386" r:id="rId17"/>
    <p:sldId id="393"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lyrEuP0jDF2PUXwGJ8wwQ==" hashData="daSHV7ER5oZBfQ5tYSlQrmEw/CbitS78vZqrIxJ+T4IvrL5hjLpheT5/RvG51Xno8uY3/EK+CJFVhQc2WYVK5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39853" autoAdjust="0"/>
  </p:normalViewPr>
  <p:slideViewPr>
    <p:cSldViewPr snapToGrid="0">
      <p:cViewPr varScale="1">
        <p:scale>
          <a:sx n="32" d="100"/>
          <a:sy n="32" d="100"/>
        </p:scale>
        <p:origin x="2112"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62175-7646-42BD-A36F-08C324DDFF2D}" type="doc">
      <dgm:prSet loTypeId="urn:microsoft.com/office/officeart/2005/8/layout/pyramid2" loCatId="list" qsTypeId="urn:microsoft.com/office/officeart/2005/8/quickstyle/simple1" qsCatId="simple" csTypeId="urn:microsoft.com/office/officeart/2005/8/colors/accent1_2" csCatId="accent1" phldr="1"/>
      <dgm:spPr/>
    </dgm:pt>
    <dgm:pt modelId="{42717C75-B49E-4B0B-B140-F2532FA1718A}">
      <dgm:prSet phldrT="[Text]"/>
      <dgm:spPr/>
      <dgm:t>
        <a:bodyPr/>
        <a:lstStyle/>
        <a:p>
          <a:r>
            <a:rPr lang="en-US" dirty="0"/>
            <a:t>specialist support</a:t>
          </a:r>
        </a:p>
      </dgm:t>
    </dgm:pt>
    <dgm:pt modelId="{CFAC8F9B-DA2F-4889-A338-D340DD8CB21C}" type="parTrans" cxnId="{E71C3A0D-DD88-43D0-BC9D-D9AD2062EA25}">
      <dgm:prSet/>
      <dgm:spPr/>
      <dgm:t>
        <a:bodyPr/>
        <a:lstStyle/>
        <a:p>
          <a:endParaRPr lang="en-US"/>
        </a:p>
      </dgm:t>
    </dgm:pt>
    <dgm:pt modelId="{791DB8E6-62FC-4FCA-AFA0-7DD157F56F20}" type="sibTrans" cxnId="{E71C3A0D-DD88-43D0-BC9D-D9AD2062EA25}">
      <dgm:prSet/>
      <dgm:spPr/>
      <dgm:t>
        <a:bodyPr/>
        <a:lstStyle/>
        <a:p>
          <a:endParaRPr lang="en-US"/>
        </a:p>
      </dgm:t>
    </dgm:pt>
    <dgm:pt modelId="{57D11400-D155-432D-A0EF-6AE9A2689D8E}">
      <dgm:prSet phldrT="[Text]"/>
      <dgm:spPr/>
      <dgm:t>
        <a:bodyPr/>
        <a:lstStyle/>
        <a:p>
          <a:r>
            <a:rPr lang="en-US" dirty="0" err="1"/>
            <a:t>individualised</a:t>
          </a:r>
          <a:r>
            <a:rPr lang="en-US" dirty="0"/>
            <a:t> support</a:t>
          </a:r>
        </a:p>
      </dgm:t>
    </dgm:pt>
    <dgm:pt modelId="{68CCC1A9-9643-4929-8A0A-F3294F6331C3}" type="parTrans" cxnId="{255A8DC3-107F-4A86-AD88-85486B850C13}">
      <dgm:prSet/>
      <dgm:spPr/>
      <dgm:t>
        <a:bodyPr/>
        <a:lstStyle/>
        <a:p>
          <a:endParaRPr lang="en-US"/>
        </a:p>
      </dgm:t>
    </dgm:pt>
    <dgm:pt modelId="{328ED44E-882F-4AD5-9CB5-5764118FA850}" type="sibTrans" cxnId="{255A8DC3-107F-4A86-AD88-85486B850C13}">
      <dgm:prSet/>
      <dgm:spPr/>
      <dgm:t>
        <a:bodyPr/>
        <a:lstStyle/>
        <a:p>
          <a:endParaRPr lang="en-US"/>
        </a:p>
      </dgm:t>
    </dgm:pt>
    <dgm:pt modelId="{87479D0C-8F1E-4044-9F4C-20ACC8632FA4}">
      <dgm:prSet phldrT="[Text]"/>
      <dgm:spPr>
        <a:solidFill>
          <a:schemeClr val="accent3">
            <a:lumMod val="20000"/>
            <a:lumOff val="80000"/>
            <a:alpha val="90000"/>
          </a:schemeClr>
        </a:solidFill>
      </dgm:spPr>
      <dgm:t>
        <a:bodyPr/>
        <a:lstStyle/>
        <a:p>
          <a:r>
            <a:rPr lang="en-US" dirty="0"/>
            <a:t>inclusive practice</a:t>
          </a:r>
        </a:p>
      </dgm:t>
    </dgm:pt>
    <dgm:pt modelId="{3A638013-6787-440D-90AB-1EB049DDBB46}" type="parTrans" cxnId="{17EC9B85-A89A-4DEC-B8A8-517FEE52545B}">
      <dgm:prSet/>
      <dgm:spPr/>
      <dgm:t>
        <a:bodyPr/>
        <a:lstStyle/>
        <a:p>
          <a:endParaRPr lang="en-US"/>
        </a:p>
      </dgm:t>
    </dgm:pt>
    <dgm:pt modelId="{BC8F9A99-A2C3-444D-B8FC-7DA49E31AD92}" type="sibTrans" cxnId="{17EC9B85-A89A-4DEC-B8A8-517FEE52545B}">
      <dgm:prSet/>
      <dgm:spPr/>
      <dgm:t>
        <a:bodyPr/>
        <a:lstStyle/>
        <a:p>
          <a:endParaRPr lang="en-US"/>
        </a:p>
      </dgm:t>
    </dgm:pt>
    <dgm:pt modelId="{B06DF861-ACD1-4A0E-BDBC-8BD20CCD1974}" type="pres">
      <dgm:prSet presAssocID="{8A862175-7646-42BD-A36F-08C324DDFF2D}" presName="compositeShape" presStyleCnt="0">
        <dgm:presLayoutVars>
          <dgm:dir/>
          <dgm:resizeHandles/>
        </dgm:presLayoutVars>
      </dgm:prSet>
      <dgm:spPr/>
    </dgm:pt>
    <dgm:pt modelId="{ADC9D773-43DA-4BB8-B448-6A1B2EB45D77}" type="pres">
      <dgm:prSet presAssocID="{8A862175-7646-42BD-A36F-08C324DDFF2D}" presName="pyramid" presStyleLbl="node1" presStyleIdx="0" presStyleCnt="1"/>
      <dgm:spPr/>
    </dgm:pt>
    <dgm:pt modelId="{00312AE2-C46A-409D-B58A-57628D22D947}" type="pres">
      <dgm:prSet presAssocID="{8A862175-7646-42BD-A36F-08C324DDFF2D}" presName="theList" presStyleCnt="0"/>
      <dgm:spPr/>
    </dgm:pt>
    <dgm:pt modelId="{AA5B721B-0AB6-42A8-BA4F-37FA39A6023C}" type="pres">
      <dgm:prSet presAssocID="{42717C75-B49E-4B0B-B140-F2532FA1718A}" presName="aNode" presStyleLbl="fgAcc1" presStyleIdx="0" presStyleCnt="3">
        <dgm:presLayoutVars>
          <dgm:bulletEnabled val="1"/>
        </dgm:presLayoutVars>
      </dgm:prSet>
      <dgm:spPr/>
    </dgm:pt>
    <dgm:pt modelId="{BC370B2E-44B2-44D9-86A2-613670004655}" type="pres">
      <dgm:prSet presAssocID="{42717C75-B49E-4B0B-B140-F2532FA1718A}" presName="aSpace" presStyleCnt="0"/>
      <dgm:spPr/>
    </dgm:pt>
    <dgm:pt modelId="{D62A3448-9ED2-40E0-954D-F57D55F2A519}" type="pres">
      <dgm:prSet presAssocID="{57D11400-D155-432D-A0EF-6AE9A2689D8E}" presName="aNode" presStyleLbl="fgAcc1" presStyleIdx="1" presStyleCnt="3">
        <dgm:presLayoutVars>
          <dgm:bulletEnabled val="1"/>
        </dgm:presLayoutVars>
      </dgm:prSet>
      <dgm:spPr/>
    </dgm:pt>
    <dgm:pt modelId="{DCD5665D-2A7E-40C6-B96D-4C1B6DD59B2D}" type="pres">
      <dgm:prSet presAssocID="{57D11400-D155-432D-A0EF-6AE9A2689D8E}" presName="aSpace" presStyleCnt="0"/>
      <dgm:spPr/>
    </dgm:pt>
    <dgm:pt modelId="{DDC540BF-DB82-4811-90C5-8FE470AD17F5}" type="pres">
      <dgm:prSet presAssocID="{87479D0C-8F1E-4044-9F4C-20ACC8632FA4}" presName="aNode" presStyleLbl="fgAcc1" presStyleIdx="2" presStyleCnt="3">
        <dgm:presLayoutVars>
          <dgm:bulletEnabled val="1"/>
        </dgm:presLayoutVars>
      </dgm:prSet>
      <dgm:spPr/>
    </dgm:pt>
    <dgm:pt modelId="{99515F77-F3A4-48EF-BBD5-984A55142036}" type="pres">
      <dgm:prSet presAssocID="{87479D0C-8F1E-4044-9F4C-20ACC8632FA4}" presName="aSpace" presStyleCnt="0"/>
      <dgm:spPr/>
    </dgm:pt>
  </dgm:ptLst>
  <dgm:cxnLst>
    <dgm:cxn modelId="{E71C3A0D-DD88-43D0-BC9D-D9AD2062EA25}" srcId="{8A862175-7646-42BD-A36F-08C324DDFF2D}" destId="{42717C75-B49E-4B0B-B140-F2532FA1718A}" srcOrd="0" destOrd="0" parTransId="{CFAC8F9B-DA2F-4889-A338-D340DD8CB21C}" sibTransId="{791DB8E6-62FC-4FCA-AFA0-7DD157F56F20}"/>
    <dgm:cxn modelId="{3DFA2F6F-1B5D-447A-A4DD-6F6A893977E8}" type="presOf" srcId="{8A862175-7646-42BD-A36F-08C324DDFF2D}" destId="{B06DF861-ACD1-4A0E-BDBC-8BD20CCD1974}" srcOrd="0" destOrd="0" presId="urn:microsoft.com/office/officeart/2005/8/layout/pyramid2"/>
    <dgm:cxn modelId="{17EC9B85-A89A-4DEC-B8A8-517FEE52545B}" srcId="{8A862175-7646-42BD-A36F-08C324DDFF2D}" destId="{87479D0C-8F1E-4044-9F4C-20ACC8632FA4}" srcOrd="2" destOrd="0" parTransId="{3A638013-6787-440D-90AB-1EB049DDBB46}" sibTransId="{BC8F9A99-A2C3-444D-B8FC-7DA49E31AD92}"/>
    <dgm:cxn modelId="{8C0E1390-68DA-4B3E-81FD-BC0E1D7476A0}" type="presOf" srcId="{87479D0C-8F1E-4044-9F4C-20ACC8632FA4}" destId="{DDC540BF-DB82-4811-90C5-8FE470AD17F5}" srcOrd="0" destOrd="0" presId="urn:microsoft.com/office/officeart/2005/8/layout/pyramid2"/>
    <dgm:cxn modelId="{C9FAE1AD-2CFA-4A4B-A1DC-B222CBFEB158}" type="presOf" srcId="{57D11400-D155-432D-A0EF-6AE9A2689D8E}" destId="{D62A3448-9ED2-40E0-954D-F57D55F2A519}" srcOrd="0" destOrd="0" presId="urn:microsoft.com/office/officeart/2005/8/layout/pyramid2"/>
    <dgm:cxn modelId="{255A8DC3-107F-4A86-AD88-85486B850C13}" srcId="{8A862175-7646-42BD-A36F-08C324DDFF2D}" destId="{57D11400-D155-432D-A0EF-6AE9A2689D8E}" srcOrd="1" destOrd="0" parTransId="{68CCC1A9-9643-4929-8A0A-F3294F6331C3}" sibTransId="{328ED44E-882F-4AD5-9CB5-5764118FA850}"/>
    <dgm:cxn modelId="{043A67D5-5F1A-4B9B-989C-A22A45873094}" type="presOf" srcId="{42717C75-B49E-4B0B-B140-F2532FA1718A}" destId="{AA5B721B-0AB6-42A8-BA4F-37FA39A6023C}" srcOrd="0" destOrd="0" presId="urn:microsoft.com/office/officeart/2005/8/layout/pyramid2"/>
    <dgm:cxn modelId="{A5FFBBB4-5963-483F-8111-4BE92AF65823}" type="presParOf" srcId="{B06DF861-ACD1-4A0E-BDBC-8BD20CCD1974}" destId="{ADC9D773-43DA-4BB8-B448-6A1B2EB45D77}" srcOrd="0" destOrd="0" presId="urn:microsoft.com/office/officeart/2005/8/layout/pyramid2"/>
    <dgm:cxn modelId="{FBEAF74A-9A82-449E-9E52-9E218753D8A5}" type="presParOf" srcId="{B06DF861-ACD1-4A0E-BDBC-8BD20CCD1974}" destId="{00312AE2-C46A-409D-B58A-57628D22D947}" srcOrd="1" destOrd="0" presId="urn:microsoft.com/office/officeart/2005/8/layout/pyramid2"/>
    <dgm:cxn modelId="{4CDCE253-F5DC-481E-82B5-CE34C508EEF4}" type="presParOf" srcId="{00312AE2-C46A-409D-B58A-57628D22D947}" destId="{AA5B721B-0AB6-42A8-BA4F-37FA39A6023C}" srcOrd="0" destOrd="0" presId="urn:microsoft.com/office/officeart/2005/8/layout/pyramid2"/>
    <dgm:cxn modelId="{E32BB9F1-7A5E-4C86-A559-2022B98C5445}" type="presParOf" srcId="{00312AE2-C46A-409D-B58A-57628D22D947}" destId="{BC370B2E-44B2-44D9-86A2-613670004655}" srcOrd="1" destOrd="0" presId="urn:microsoft.com/office/officeart/2005/8/layout/pyramid2"/>
    <dgm:cxn modelId="{FCE20EF9-2AF2-4FB2-8307-29170412D3FD}" type="presParOf" srcId="{00312AE2-C46A-409D-B58A-57628D22D947}" destId="{D62A3448-9ED2-40E0-954D-F57D55F2A519}" srcOrd="2" destOrd="0" presId="urn:microsoft.com/office/officeart/2005/8/layout/pyramid2"/>
    <dgm:cxn modelId="{CB15E5C3-5085-4ACE-8A0A-4606AC03084D}" type="presParOf" srcId="{00312AE2-C46A-409D-B58A-57628D22D947}" destId="{DCD5665D-2A7E-40C6-B96D-4C1B6DD59B2D}" srcOrd="3" destOrd="0" presId="urn:microsoft.com/office/officeart/2005/8/layout/pyramid2"/>
    <dgm:cxn modelId="{FC750E36-5F05-47BB-A296-36EA739F48BE}" type="presParOf" srcId="{00312AE2-C46A-409D-B58A-57628D22D947}" destId="{DDC540BF-DB82-4811-90C5-8FE470AD17F5}" srcOrd="4" destOrd="0" presId="urn:microsoft.com/office/officeart/2005/8/layout/pyramid2"/>
    <dgm:cxn modelId="{DD58FF77-9CFD-4FA6-903F-C1967C58A3EB}" type="presParOf" srcId="{00312AE2-C46A-409D-B58A-57628D22D947}" destId="{99515F77-F3A4-48EF-BBD5-984A5514203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7A3D5-C748-495B-A93E-F6F61C8D5E16}" type="doc">
      <dgm:prSet loTypeId="urn:microsoft.com/office/officeart/2005/8/layout/process1" loCatId="process" qsTypeId="urn:microsoft.com/office/officeart/2005/8/quickstyle/simple1" qsCatId="simple" csTypeId="urn:microsoft.com/office/officeart/2005/8/colors/accent1_3" csCatId="accent1" phldr="1"/>
      <dgm:spPr/>
    </dgm:pt>
    <dgm:pt modelId="{DF077627-E69E-46B1-B561-E747AE317A16}">
      <dgm:prSet phldrT="[Text]"/>
      <dgm:spPr/>
      <dgm:t>
        <a:bodyPr/>
        <a:lstStyle/>
        <a:p>
          <a:r>
            <a:rPr lang="en-US" dirty="0"/>
            <a:t>Environment</a:t>
          </a:r>
        </a:p>
      </dgm:t>
    </dgm:pt>
    <dgm:pt modelId="{FF404305-AB95-433A-AE92-FCCB0D037B3D}" type="parTrans" cxnId="{D4CE0FD8-BE5E-4233-9F31-0BD5DC6AD8D6}">
      <dgm:prSet/>
      <dgm:spPr/>
      <dgm:t>
        <a:bodyPr/>
        <a:lstStyle/>
        <a:p>
          <a:endParaRPr lang="en-US"/>
        </a:p>
      </dgm:t>
    </dgm:pt>
    <dgm:pt modelId="{69EDDAC6-5A44-4A11-A4EB-4DB4EF0C41A9}" type="sibTrans" cxnId="{D4CE0FD8-BE5E-4233-9F31-0BD5DC6AD8D6}">
      <dgm:prSet/>
      <dgm:spPr/>
      <dgm:t>
        <a:bodyPr/>
        <a:lstStyle/>
        <a:p>
          <a:endParaRPr lang="en-US"/>
        </a:p>
      </dgm:t>
    </dgm:pt>
    <dgm:pt modelId="{91870B00-0601-402E-B8AB-D5240DD2829B}">
      <dgm:prSet phldrT="[Text]"/>
      <dgm:spPr/>
      <dgm:t>
        <a:bodyPr/>
        <a:lstStyle/>
        <a:p>
          <a:r>
            <a:rPr lang="en-US" dirty="0"/>
            <a:t>Structures and routines</a:t>
          </a:r>
        </a:p>
      </dgm:t>
    </dgm:pt>
    <dgm:pt modelId="{0D8FD4A7-815F-4FE0-8F48-2C99D42AE93D}" type="parTrans" cxnId="{27B8F516-D5A2-48A8-AD7A-78396A915482}">
      <dgm:prSet/>
      <dgm:spPr/>
      <dgm:t>
        <a:bodyPr/>
        <a:lstStyle/>
        <a:p>
          <a:endParaRPr lang="en-US"/>
        </a:p>
      </dgm:t>
    </dgm:pt>
    <dgm:pt modelId="{B86F2376-4321-4971-891F-07B88840D34E}" type="sibTrans" cxnId="{27B8F516-D5A2-48A8-AD7A-78396A915482}">
      <dgm:prSet/>
      <dgm:spPr/>
      <dgm:t>
        <a:bodyPr/>
        <a:lstStyle/>
        <a:p>
          <a:endParaRPr lang="en-US"/>
        </a:p>
      </dgm:t>
    </dgm:pt>
    <dgm:pt modelId="{8BC99303-5F6B-4D99-A529-EAD4A0FF8883}">
      <dgm:prSet phldrT="[Text]"/>
      <dgm:spPr/>
      <dgm:t>
        <a:bodyPr/>
        <a:lstStyle/>
        <a:p>
          <a:r>
            <a:rPr lang="en-US" dirty="0"/>
            <a:t>Motivation</a:t>
          </a:r>
        </a:p>
      </dgm:t>
    </dgm:pt>
    <dgm:pt modelId="{CF2B929C-F22A-4997-89EB-A1EB4B94B55D}" type="parTrans" cxnId="{F46D95B5-0119-4A06-A9A0-1C83D2CDFFDC}">
      <dgm:prSet/>
      <dgm:spPr/>
      <dgm:t>
        <a:bodyPr/>
        <a:lstStyle/>
        <a:p>
          <a:endParaRPr lang="en-US"/>
        </a:p>
      </dgm:t>
    </dgm:pt>
    <dgm:pt modelId="{1A8400ED-A9E7-4136-A051-9021576AE11E}" type="sibTrans" cxnId="{F46D95B5-0119-4A06-A9A0-1C83D2CDFFDC}">
      <dgm:prSet/>
      <dgm:spPr/>
      <dgm:t>
        <a:bodyPr/>
        <a:lstStyle/>
        <a:p>
          <a:endParaRPr lang="en-US"/>
        </a:p>
      </dgm:t>
    </dgm:pt>
    <dgm:pt modelId="{4B69C510-6178-4F75-A65C-95AE55ED36E8}">
      <dgm:prSet/>
      <dgm:spPr/>
      <dgm:t>
        <a:bodyPr/>
        <a:lstStyle/>
        <a:p>
          <a:r>
            <a:rPr lang="en-US" dirty="0"/>
            <a:t>Skills</a:t>
          </a:r>
        </a:p>
      </dgm:t>
    </dgm:pt>
    <dgm:pt modelId="{3285E085-E2DF-4F84-BFEA-43E74788F8D0}" type="parTrans" cxnId="{E7573FB8-0A5E-46B4-8207-6F1E348F5366}">
      <dgm:prSet/>
      <dgm:spPr/>
      <dgm:t>
        <a:bodyPr/>
        <a:lstStyle/>
        <a:p>
          <a:endParaRPr lang="en-US"/>
        </a:p>
      </dgm:t>
    </dgm:pt>
    <dgm:pt modelId="{6576FDB8-1F51-404E-BE60-307C1DF94CD4}" type="sibTrans" cxnId="{E7573FB8-0A5E-46B4-8207-6F1E348F5366}">
      <dgm:prSet/>
      <dgm:spPr/>
      <dgm:t>
        <a:bodyPr/>
        <a:lstStyle/>
        <a:p>
          <a:endParaRPr lang="en-US"/>
        </a:p>
      </dgm:t>
    </dgm:pt>
    <dgm:pt modelId="{CE068485-46C8-4A3E-80C0-AC404E14AAAB}" type="pres">
      <dgm:prSet presAssocID="{41B7A3D5-C748-495B-A93E-F6F61C8D5E16}" presName="Name0" presStyleCnt="0">
        <dgm:presLayoutVars>
          <dgm:dir/>
          <dgm:resizeHandles val="exact"/>
        </dgm:presLayoutVars>
      </dgm:prSet>
      <dgm:spPr/>
    </dgm:pt>
    <dgm:pt modelId="{DDA2680D-C25C-4FF4-90D0-DE4B1E808C48}" type="pres">
      <dgm:prSet presAssocID="{DF077627-E69E-46B1-B561-E747AE317A16}" presName="node" presStyleLbl="node1" presStyleIdx="0" presStyleCnt="4">
        <dgm:presLayoutVars>
          <dgm:bulletEnabled val="1"/>
        </dgm:presLayoutVars>
      </dgm:prSet>
      <dgm:spPr/>
    </dgm:pt>
    <dgm:pt modelId="{8892DB38-9E2D-42AB-A624-6AB8C14A02C6}" type="pres">
      <dgm:prSet presAssocID="{69EDDAC6-5A44-4A11-A4EB-4DB4EF0C41A9}" presName="sibTrans" presStyleLbl="sibTrans2D1" presStyleIdx="0" presStyleCnt="3"/>
      <dgm:spPr/>
    </dgm:pt>
    <dgm:pt modelId="{EFAE79D2-7C11-483F-B9E2-805642842ADA}" type="pres">
      <dgm:prSet presAssocID="{69EDDAC6-5A44-4A11-A4EB-4DB4EF0C41A9}" presName="connectorText" presStyleLbl="sibTrans2D1" presStyleIdx="0" presStyleCnt="3"/>
      <dgm:spPr/>
    </dgm:pt>
    <dgm:pt modelId="{235A2C38-09E2-4716-9DAF-C56E1AD46B01}" type="pres">
      <dgm:prSet presAssocID="{91870B00-0601-402E-B8AB-D5240DD2829B}" presName="node" presStyleLbl="node1" presStyleIdx="1" presStyleCnt="4">
        <dgm:presLayoutVars>
          <dgm:bulletEnabled val="1"/>
        </dgm:presLayoutVars>
      </dgm:prSet>
      <dgm:spPr/>
    </dgm:pt>
    <dgm:pt modelId="{49668289-5A06-407C-98BB-D4951E1EA7A8}" type="pres">
      <dgm:prSet presAssocID="{B86F2376-4321-4971-891F-07B88840D34E}" presName="sibTrans" presStyleLbl="sibTrans2D1" presStyleIdx="1" presStyleCnt="3"/>
      <dgm:spPr/>
    </dgm:pt>
    <dgm:pt modelId="{6B8D2C27-6C1A-462F-96B9-D63203AC15B8}" type="pres">
      <dgm:prSet presAssocID="{B86F2376-4321-4971-891F-07B88840D34E}" presName="connectorText" presStyleLbl="sibTrans2D1" presStyleIdx="1" presStyleCnt="3"/>
      <dgm:spPr/>
    </dgm:pt>
    <dgm:pt modelId="{30955BC9-B24E-4B13-8E94-56C0590DC67F}" type="pres">
      <dgm:prSet presAssocID="{8BC99303-5F6B-4D99-A529-EAD4A0FF8883}" presName="node" presStyleLbl="node1" presStyleIdx="2" presStyleCnt="4">
        <dgm:presLayoutVars>
          <dgm:bulletEnabled val="1"/>
        </dgm:presLayoutVars>
      </dgm:prSet>
      <dgm:spPr/>
    </dgm:pt>
    <dgm:pt modelId="{1B50ADDE-016E-4E0F-AD6B-EBA0B3106A75}" type="pres">
      <dgm:prSet presAssocID="{1A8400ED-A9E7-4136-A051-9021576AE11E}" presName="sibTrans" presStyleLbl="sibTrans2D1" presStyleIdx="2" presStyleCnt="3"/>
      <dgm:spPr/>
    </dgm:pt>
    <dgm:pt modelId="{A392CB3B-8402-471D-B915-52C009A07033}" type="pres">
      <dgm:prSet presAssocID="{1A8400ED-A9E7-4136-A051-9021576AE11E}" presName="connectorText" presStyleLbl="sibTrans2D1" presStyleIdx="2" presStyleCnt="3"/>
      <dgm:spPr/>
    </dgm:pt>
    <dgm:pt modelId="{652DD758-BB97-42CE-923F-7F107DD1E4C8}" type="pres">
      <dgm:prSet presAssocID="{4B69C510-6178-4F75-A65C-95AE55ED36E8}" presName="node" presStyleLbl="node1" presStyleIdx="3" presStyleCnt="4">
        <dgm:presLayoutVars>
          <dgm:bulletEnabled val="1"/>
        </dgm:presLayoutVars>
      </dgm:prSet>
      <dgm:spPr/>
    </dgm:pt>
  </dgm:ptLst>
  <dgm:cxnLst>
    <dgm:cxn modelId="{03BFE300-8CB4-4920-9058-9AD1A8427BF6}" type="presOf" srcId="{4B69C510-6178-4F75-A65C-95AE55ED36E8}" destId="{652DD758-BB97-42CE-923F-7F107DD1E4C8}" srcOrd="0" destOrd="0" presId="urn:microsoft.com/office/officeart/2005/8/layout/process1"/>
    <dgm:cxn modelId="{512E1107-B35E-4786-9F71-63D1F5FAFA90}" type="presOf" srcId="{69EDDAC6-5A44-4A11-A4EB-4DB4EF0C41A9}" destId="{EFAE79D2-7C11-483F-B9E2-805642842ADA}" srcOrd="1" destOrd="0" presId="urn:microsoft.com/office/officeart/2005/8/layout/process1"/>
    <dgm:cxn modelId="{8045460B-DC8D-42F4-B13C-107D3BE7001F}" type="presOf" srcId="{1A8400ED-A9E7-4136-A051-9021576AE11E}" destId="{1B50ADDE-016E-4E0F-AD6B-EBA0B3106A75}" srcOrd="0" destOrd="0" presId="urn:microsoft.com/office/officeart/2005/8/layout/process1"/>
    <dgm:cxn modelId="{27B8F516-D5A2-48A8-AD7A-78396A915482}" srcId="{41B7A3D5-C748-495B-A93E-F6F61C8D5E16}" destId="{91870B00-0601-402E-B8AB-D5240DD2829B}" srcOrd="1" destOrd="0" parTransId="{0D8FD4A7-815F-4FE0-8F48-2C99D42AE93D}" sibTransId="{B86F2376-4321-4971-891F-07B88840D34E}"/>
    <dgm:cxn modelId="{4D21F25B-6A0D-4094-A137-F51D550AEFB7}" type="presOf" srcId="{DF077627-E69E-46B1-B561-E747AE317A16}" destId="{DDA2680D-C25C-4FF4-90D0-DE4B1E808C48}" srcOrd="0" destOrd="0" presId="urn:microsoft.com/office/officeart/2005/8/layout/process1"/>
    <dgm:cxn modelId="{AD76795E-7354-4BA6-963E-F4E16C65DF25}" type="presOf" srcId="{8BC99303-5F6B-4D99-A529-EAD4A0FF8883}" destId="{30955BC9-B24E-4B13-8E94-56C0590DC67F}" srcOrd="0" destOrd="0" presId="urn:microsoft.com/office/officeart/2005/8/layout/process1"/>
    <dgm:cxn modelId="{55B4C84F-1875-4D90-A9DF-86415F1A6DB9}" type="presOf" srcId="{69EDDAC6-5A44-4A11-A4EB-4DB4EF0C41A9}" destId="{8892DB38-9E2D-42AB-A624-6AB8C14A02C6}" srcOrd="0" destOrd="0" presId="urn:microsoft.com/office/officeart/2005/8/layout/process1"/>
    <dgm:cxn modelId="{0EB44A9F-82B6-4EF3-BAF0-9820CF18CA16}" type="presOf" srcId="{1A8400ED-A9E7-4136-A051-9021576AE11E}" destId="{A392CB3B-8402-471D-B915-52C009A07033}" srcOrd="1" destOrd="0" presId="urn:microsoft.com/office/officeart/2005/8/layout/process1"/>
    <dgm:cxn modelId="{6B2C3BAF-0062-400A-88C5-CB136B0E04C8}" type="presOf" srcId="{41B7A3D5-C748-495B-A93E-F6F61C8D5E16}" destId="{CE068485-46C8-4A3E-80C0-AC404E14AAAB}" srcOrd="0" destOrd="0" presId="urn:microsoft.com/office/officeart/2005/8/layout/process1"/>
    <dgm:cxn modelId="{F46D95B5-0119-4A06-A9A0-1C83D2CDFFDC}" srcId="{41B7A3D5-C748-495B-A93E-F6F61C8D5E16}" destId="{8BC99303-5F6B-4D99-A529-EAD4A0FF8883}" srcOrd="2" destOrd="0" parTransId="{CF2B929C-F22A-4997-89EB-A1EB4B94B55D}" sibTransId="{1A8400ED-A9E7-4136-A051-9021576AE11E}"/>
    <dgm:cxn modelId="{E7573FB8-0A5E-46B4-8207-6F1E348F5366}" srcId="{41B7A3D5-C748-495B-A93E-F6F61C8D5E16}" destId="{4B69C510-6178-4F75-A65C-95AE55ED36E8}" srcOrd="3" destOrd="0" parTransId="{3285E085-E2DF-4F84-BFEA-43E74788F8D0}" sibTransId="{6576FDB8-1F51-404E-BE60-307C1DF94CD4}"/>
    <dgm:cxn modelId="{C158EFC0-B76C-49CF-BEAD-31DB0B2253F6}" type="presOf" srcId="{B86F2376-4321-4971-891F-07B88840D34E}" destId="{49668289-5A06-407C-98BB-D4951E1EA7A8}" srcOrd="0" destOrd="0" presId="urn:microsoft.com/office/officeart/2005/8/layout/process1"/>
    <dgm:cxn modelId="{D4CE0FD8-BE5E-4233-9F31-0BD5DC6AD8D6}" srcId="{41B7A3D5-C748-495B-A93E-F6F61C8D5E16}" destId="{DF077627-E69E-46B1-B561-E747AE317A16}" srcOrd="0" destOrd="0" parTransId="{FF404305-AB95-433A-AE92-FCCB0D037B3D}" sibTransId="{69EDDAC6-5A44-4A11-A4EB-4DB4EF0C41A9}"/>
    <dgm:cxn modelId="{7DBB65F2-969C-4A93-A6AB-34B2B7118767}" type="presOf" srcId="{B86F2376-4321-4971-891F-07B88840D34E}" destId="{6B8D2C27-6C1A-462F-96B9-D63203AC15B8}" srcOrd="1" destOrd="0" presId="urn:microsoft.com/office/officeart/2005/8/layout/process1"/>
    <dgm:cxn modelId="{F40C5CF4-A281-4BD4-98D6-0CDE4F55DE6B}" type="presOf" srcId="{91870B00-0601-402E-B8AB-D5240DD2829B}" destId="{235A2C38-09E2-4716-9DAF-C56E1AD46B01}" srcOrd="0" destOrd="0" presId="urn:microsoft.com/office/officeart/2005/8/layout/process1"/>
    <dgm:cxn modelId="{17B86A0F-C09F-4412-9E25-F6C6D7D3D0FF}" type="presParOf" srcId="{CE068485-46C8-4A3E-80C0-AC404E14AAAB}" destId="{DDA2680D-C25C-4FF4-90D0-DE4B1E808C48}" srcOrd="0" destOrd="0" presId="urn:microsoft.com/office/officeart/2005/8/layout/process1"/>
    <dgm:cxn modelId="{63B667BE-6E85-4749-9FC0-96B0777B494B}" type="presParOf" srcId="{CE068485-46C8-4A3E-80C0-AC404E14AAAB}" destId="{8892DB38-9E2D-42AB-A624-6AB8C14A02C6}" srcOrd="1" destOrd="0" presId="urn:microsoft.com/office/officeart/2005/8/layout/process1"/>
    <dgm:cxn modelId="{FE2209BF-FFD9-4894-ACC6-46E1A315B6AA}" type="presParOf" srcId="{8892DB38-9E2D-42AB-A624-6AB8C14A02C6}" destId="{EFAE79D2-7C11-483F-B9E2-805642842ADA}" srcOrd="0" destOrd="0" presId="urn:microsoft.com/office/officeart/2005/8/layout/process1"/>
    <dgm:cxn modelId="{95EC2579-25F4-4EB6-999A-924CDF0D2FEF}" type="presParOf" srcId="{CE068485-46C8-4A3E-80C0-AC404E14AAAB}" destId="{235A2C38-09E2-4716-9DAF-C56E1AD46B01}" srcOrd="2" destOrd="0" presId="urn:microsoft.com/office/officeart/2005/8/layout/process1"/>
    <dgm:cxn modelId="{F22E840E-1F8A-41AB-A9BC-E45A9B8AD9E9}" type="presParOf" srcId="{CE068485-46C8-4A3E-80C0-AC404E14AAAB}" destId="{49668289-5A06-407C-98BB-D4951E1EA7A8}" srcOrd="3" destOrd="0" presId="urn:microsoft.com/office/officeart/2005/8/layout/process1"/>
    <dgm:cxn modelId="{214164F4-E2CF-4FF7-8BF0-E5F6B27B89FD}" type="presParOf" srcId="{49668289-5A06-407C-98BB-D4951E1EA7A8}" destId="{6B8D2C27-6C1A-462F-96B9-D63203AC15B8}" srcOrd="0" destOrd="0" presId="urn:microsoft.com/office/officeart/2005/8/layout/process1"/>
    <dgm:cxn modelId="{8A4B635F-C66F-4AC2-B4CD-15F10E50D340}" type="presParOf" srcId="{CE068485-46C8-4A3E-80C0-AC404E14AAAB}" destId="{30955BC9-B24E-4B13-8E94-56C0590DC67F}" srcOrd="4" destOrd="0" presId="urn:microsoft.com/office/officeart/2005/8/layout/process1"/>
    <dgm:cxn modelId="{9C93A284-FB2F-4A58-91BD-E01D0269FB37}" type="presParOf" srcId="{CE068485-46C8-4A3E-80C0-AC404E14AAAB}" destId="{1B50ADDE-016E-4E0F-AD6B-EBA0B3106A75}" srcOrd="5" destOrd="0" presId="urn:microsoft.com/office/officeart/2005/8/layout/process1"/>
    <dgm:cxn modelId="{1DA5110D-A0FA-49C1-897C-B39A280F0468}" type="presParOf" srcId="{1B50ADDE-016E-4E0F-AD6B-EBA0B3106A75}" destId="{A392CB3B-8402-471D-B915-52C009A07033}" srcOrd="0" destOrd="0" presId="urn:microsoft.com/office/officeart/2005/8/layout/process1"/>
    <dgm:cxn modelId="{F9044BF0-9DEE-429B-815D-E53CAE5EB812}" type="presParOf" srcId="{CE068485-46C8-4A3E-80C0-AC404E14AAAB}" destId="{652DD758-BB97-42CE-923F-7F107DD1E4C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862175-7646-42BD-A36F-08C324DDFF2D}" type="doc">
      <dgm:prSet loTypeId="urn:microsoft.com/office/officeart/2005/8/layout/pyramid2" loCatId="list" qsTypeId="urn:microsoft.com/office/officeart/2005/8/quickstyle/simple1" qsCatId="simple" csTypeId="urn:microsoft.com/office/officeart/2005/8/colors/accent1_2" csCatId="accent1" phldr="1"/>
      <dgm:spPr/>
    </dgm:pt>
    <dgm:pt modelId="{42717C75-B49E-4B0B-B140-F2532FA1718A}">
      <dgm:prSet phldrT="[Text]"/>
      <dgm:spPr/>
      <dgm:t>
        <a:bodyPr/>
        <a:lstStyle/>
        <a:p>
          <a:r>
            <a:rPr lang="en-US" dirty="0"/>
            <a:t>specialist support</a:t>
          </a:r>
        </a:p>
      </dgm:t>
    </dgm:pt>
    <dgm:pt modelId="{CFAC8F9B-DA2F-4889-A338-D340DD8CB21C}" type="parTrans" cxnId="{E71C3A0D-DD88-43D0-BC9D-D9AD2062EA25}">
      <dgm:prSet/>
      <dgm:spPr/>
      <dgm:t>
        <a:bodyPr/>
        <a:lstStyle/>
        <a:p>
          <a:endParaRPr lang="en-US"/>
        </a:p>
      </dgm:t>
    </dgm:pt>
    <dgm:pt modelId="{791DB8E6-62FC-4FCA-AFA0-7DD157F56F20}" type="sibTrans" cxnId="{E71C3A0D-DD88-43D0-BC9D-D9AD2062EA25}">
      <dgm:prSet/>
      <dgm:spPr/>
      <dgm:t>
        <a:bodyPr/>
        <a:lstStyle/>
        <a:p>
          <a:endParaRPr lang="en-US"/>
        </a:p>
      </dgm:t>
    </dgm:pt>
    <dgm:pt modelId="{57D11400-D155-432D-A0EF-6AE9A2689D8E}">
      <dgm:prSet phldrT="[Text]"/>
      <dgm:spPr>
        <a:solidFill>
          <a:schemeClr val="accent1">
            <a:lumMod val="20000"/>
            <a:lumOff val="80000"/>
            <a:alpha val="90000"/>
          </a:schemeClr>
        </a:solidFill>
      </dgm:spPr>
      <dgm:t>
        <a:bodyPr/>
        <a:lstStyle/>
        <a:p>
          <a:r>
            <a:rPr lang="en-US" dirty="0" err="1"/>
            <a:t>individualised</a:t>
          </a:r>
          <a:r>
            <a:rPr lang="en-US" dirty="0"/>
            <a:t> support</a:t>
          </a:r>
        </a:p>
      </dgm:t>
    </dgm:pt>
    <dgm:pt modelId="{68CCC1A9-9643-4929-8A0A-F3294F6331C3}" type="parTrans" cxnId="{255A8DC3-107F-4A86-AD88-85486B850C13}">
      <dgm:prSet/>
      <dgm:spPr/>
      <dgm:t>
        <a:bodyPr/>
        <a:lstStyle/>
        <a:p>
          <a:endParaRPr lang="en-US"/>
        </a:p>
      </dgm:t>
    </dgm:pt>
    <dgm:pt modelId="{328ED44E-882F-4AD5-9CB5-5764118FA850}" type="sibTrans" cxnId="{255A8DC3-107F-4A86-AD88-85486B850C13}">
      <dgm:prSet/>
      <dgm:spPr/>
      <dgm:t>
        <a:bodyPr/>
        <a:lstStyle/>
        <a:p>
          <a:endParaRPr lang="en-US"/>
        </a:p>
      </dgm:t>
    </dgm:pt>
    <dgm:pt modelId="{87479D0C-8F1E-4044-9F4C-20ACC8632FA4}">
      <dgm:prSet phldrT="[Text]"/>
      <dgm:spPr/>
      <dgm:t>
        <a:bodyPr/>
        <a:lstStyle/>
        <a:p>
          <a:r>
            <a:rPr lang="en-US" dirty="0"/>
            <a:t>inclusive practice</a:t>
          </a:r>
        </a:p>
      </dgm:t>
    </dgm:pt>
    <dgm:pt modelId="{3A638013-6787-440D-90AB-1EB049DDBB46}" type="parTrans" cxnId="{17EC9B85-A89A-4DEC-B8A8-517FEE52545B}">
      <dgm:prSet/>
      <dgm:spPr/>
      <dgm:t>
        <a:bodyPr/>
        <a:lstStyle/>
        <a:p>
          <a:endParaRPr lang="en-US"/>
        </a:p>
      </dgm:t>
    </dgm:pt>
    <dgm:pt modelId="{BC8F9A99-A2C3-444D-B8FC-7DA49E31AD92}" type="sibTrans" cxnId="{17EC9B85-A89A-4DEC-B8A8-517FEE52545B}">
      <dgm:prSet/>
      <dgm:spPr/>
      <dgm:t>
        <a:bodyPr/>
        <a:lstStyle/>
        <a:p>
          <a:endParaRPr lang="en-US"/>
        </a:p>
      </dgm:t>
    </dgm:pt>
    <dgm:pt modelId="{B06DF861-ACD1-4A0E-BDBC-8BD20CCD1974}" type="pres">
      <dgm:prSet presAssocID="{8A862175-7646-42BD-A36F-08C324DDFF2D}" presName="compositeShape" presStyleCnt="0">
        <dgm:presLayoutVars>
          <dgm:dir/>
          <dgm:resizeHandles/>
        </dgm:presLayoutVars>
      </dgm:prSet>
      <dgm:spPr/>
    </dgm:pt>
    <dgm:pt modelId="{ADC9D773-43DA-4BB8-B448-6A1B2EB45D77}" type="pres">
      <dgm:prSet presAssocID="{8A862175-7646-42BD-A36F-08C324DDFF2D}" presName="pyramid" presStyleLbl="node1" presStyleIdx="0" presStyleCnt="1" custLinFactNeighborY="484"/>
      <dgm:spPr/>
    </dgm:pt>
    <dgm:pt modelId="{00312AE2-C46A-409D-B58A-57628D22D947}" type="pres">
      <dgm:prSet presAssocID="{8A862175-7646-42BD-A36F-08C324DDFF2D}" presName="theList" presStyleCnt="0"/>
      <dgm:spPr/>
    </dgm:pt>
    <dgm:pt modelId="{AA5B721B-0AB6-42A8-BA4F-37FA39A6023C}" type="pres">
      <dgm:prSet presAssocID="{42717C75-B49E-4B0B-B140-F2532FA1718A}" presName="aNode" presStyleLbl="fgAcc1" presStyleIdx="0" presStyleCnt="3">
        <dgm:presLayoutVars>
          <dgm:bulletEnabled val="1"/>
        </dgm:presLayoutVars>
      </dgm:prSet>
      <dgm:spPr/>
    </dgm:pt>
    <dgm:pt modelId="{BC370B2E-44B2-44D9-86A2-613670004655}" type="pres">
      <dgm:prSet presAssocID="{42717C75-B49E-4B0B-B140-F2532FA1718A}" presName="aSpace" presStyleCnt="0"/>
      <dgm:spPr/>
    </dgm:pt>
    <dgm:pt modelId="{D62A3448-9ED2-40E0-954D-F57D55F2A519}" type="pres">
      <dgm:prSet presAssocID="{57D11400-D155-432D-A0EF-6AE9A2689D8E}" presName="aNode" presStyleLbl="fgAcc1" presStyleIdx="1" presStyleCnt="3">
        <dgm:presLayoutVars>
          <dgm:bulletEnabled val="1"/>
        </dgm:presLayoutVars>
      </dgm:prSet>
      <dgm:spPr/>
    </dgm:pt>
    <dgm:pt modelId="{DCD5665D-2A7E-40C6-B96D-4C1B6DD59B2D}" type="pres">
      <dgm:prSet presAssocID="{57D11400-D155-432D-A0EF-6AE9A2689D8E}" presName="aSpace" presStyleCnt="0"/>
      <dgm:spPr/>
    </dgm:pt>
    <dgm:pt modelId="{DDC540BF-DB82-4811-90C5-8FE470AD17F5}" type="pres">
      <dgm:prSet presAssocID="{87479D0C-8F1E-4044-9F4C-20ACC8632FA4}" presName="aNode" presStyleLbl="fgAcc1" presStyleIdx="2" presStyleCnt="3">
        <dgm:presLayoutVars>
          <dgm:bulletEnabled val="1"/>
        </dgm:presLayoutVars>
      </dgm:prSet>
      <dgm:spPr/>
    </dgm:pt>
    <dgm:pt modelId="{99515F77-F3A4-48EF-BBD5-984A55142036}" type="pres">
      <dgm:prSet presAssocID="{87479D0C-8F1E-4044-9F4C-20ACC8632FA4}" presName="aSpace" presStyleCnt="0"/>
      <dgm:spPr/>
    </dgm:pt>
  </dgm:ptLst>
  <dgm:cxnLst>
    <dgm:cxn modelId="{E71C3A0D-DD88-43D0-BC9D-D9AD2062EA25}" srcId="{8A862175-7646-42BD-A36F-08C324DDFF2D}" destId="{42717C75-B49E-4B0B-B140-F2532FA1718A}" srcOrd="0" destOrd="0" parTransId="{CFAC8F9B-DA2F-4889-A338-D340DD8CB21C}" sibTransId="{791DB8E6-62FC-4FCA-AFA0-7DD157F56F20}"/>
    <dgm:cxn modelId="{3DFA2F6F-1B5D-447A-A4DD-6F6A893977E8}" type="presOf" srcId="{8A862175-7646-42BD-A36F-08C324DDFF2D}" destId="{B06DF861-ACD1-4A0E-BDBC-8BD20CCD1974}" srcOrd="0" destOrd="0" presId="urn:microsoft.com/office/officeart/2005/8/layout/pyramid2"/>
    <dgm:cxn modelId="{17EC9B85-A89A-4DEC-B8A8-517FEE52545B}" srcId="{8A862175-7646-42BD-A36F-08C324DDFF2D}" destId="{87479D0C-8F1E-4044-9F4C-20ACC8632FA4}" srcOrd="2" destOrd="0" parTransId="{3A638013-6787-440D-90AB-1EB049DDBB46}" sibTransId="{BC8F9A99-A2C3-444D-B8FC-7DA49E31AD92}"/>
    <dgm:cxn modelId="{8C0E1390-68DA-4B3E-81FD-BC0E1D7476A0}" type="presOf" srcId="{87479D0C-8F1E-4044-9F4C-20ACC8632FA4}" destId="{DDC540BF-DB82-4811-90C5-8FE470AD17F5}" srcOrd="0" destOrd="0" presId="urn:microsoft.com/office/officeart/2005/8/layout/pyramid2"/>
    <dgm:cxn modelId="{C9FAE1AD-2CFA-4A4B-A1DC-B222CBFEB158}" type="presOf" srcId="{57D11400-D155-432D-A0EF-6AE9A2689D8E}" destId="{D62A3448-9ED2-40E0-954D-F57D55F2A519}" srcOrd="0" destOrd="0" presId="urn:microsoft.com/office/officeart/2005/8/layout/pyramid2"/>
    <dgm:cxn modelId="{255A8DC3-107F-4A86-AD88-85486B850C13}" srcId="{8A862175-7646-42BD-A36F-08C324DDFF2D}" destId="{57D11400-D155-432D-A0EF-6AE9A2689D8E}" srcOrd="1" destOrd="0" parTransId="{68CCC1A9-9643-4929-8A0A-F3294F6331C3}" sibTransId="{328ED44E-882F-4AD5-9CB5-5764118FA850}"/>
    <dgm:cxn modelId="{043A67D5-5F1A-4B9B-989C-A22A45873094}" type="presOf" srcId="{42717C75-B49E-4B0B-B140-F2532FA1718A}" destId="{AA5B721B-0AB6-42A8-BA4F-37FA39A6023C}" srcOrd="0" destOrd="0" presId="urn:microsoft.com/office/officeart/2005/8/layout/pyramid2"/>
    <dgm:cxn modelId="{A5FFBBB4-5963-483F-8111-4BE92AF65823}" type="presParOf" srcId="{B06DF861-ACD1-4A0E-BDBC-8BD20CCD1974}" destId="{ADC9D773-43DA-4BB8-B448-6A1B2EB45D77}" srcOrd="0" destOrd="0" presId="urn:microsoft.com/office/officeart/2005/8/layout/pyramid2"/>
    <dgm:cxn modelId="{FBEAF74A-9A82-449E-9E52-9E218753D8A5}" type="presParOf" srcId="{B06DF861-ACD1-4A0E-BDBC-8BD20CCD1974}" destId="{00312AE2-C46A-409D-B58A-57628D22D947}" srcOrd="1" destOrd="0" presId="urn:microsoft.com/office/officeart/2005/8/layout/pyramid2"/>
    <dgm:cxn modelId="{4CDCE253-F5DC-481E-82B5-CE34C508EEF4}" type="presParOf" srcId="{00312AE2-C46A-409D-B58A-57628D22D947}" destId="{AA5B721B-0AB6-42A8-BA4F-37FA39A6023C}" srcOrd="0" destOrd="0" presId="urn:microsoft.com/office/officeart/2005/8/layout/pyramid2"/>
    <dgm:cxn modelId="{E32BB9F1-7A5E-4C86-A559-2022B98C5445}" type="presParOf" srcId="{00312AE2-C46A-409D-B58A-57628D22D947}" destId="{BC370B2E-44B2-44D9-86A2-613670004655}" srcOrd="1" destOrd="0" presId="urn:microsoft.com/office/officeart/2005/8/layout/pyramid2"/>
    <dgm:cxn modelId="{FCE20EF9-2AF2-4FB2-8307-29170412D3FD}" type="presParOf" srcId="{00312AE2-C46A-409D-B58A-57628D22D947}" destId="{D62A3448-9ED2-40E0-954D-F57D55F2A519}" srcOrd="2" destOrd="0" presId="urn:microsoft.com/office/officeart/2005/8/layout/pyramid2"/>
    <dgm:cxn modelId="{CB15E5C3-5085-4ACE-8A0A-4606AC03084D}" type="presParOf" srcId="{00312AE2-C46A-409D-B58A-57628D22D947}" destId="{DCD5665D-2A7E-40C6-B96D-4C1B6DD59B2D}" srcOrd="3" destOrd="0" presId="urn:microsoft.com/office/officeart/2005/8/layout/pyramid2"/>
    <dgm:cxn modelId="{FC750E36-5F05-47BB-A296-36EA739F48BE}" type="presParOf" srcId="{00312AE2-C46A-409D-B58A-57628D22D947}" destId="{DDC540BF-DB82-4811-90C5-8FE470AD17F5}" srcOrd="4" destOrd="0" presId="urn:microsoft.com/office/officeart/2005/8/layout/pyramid2"/>
    <dgm:cxn modelId="{DD58FF77-9CFD-4FA6-903F-C1967C58A3EB}" type="presParOf" srcId="{00312AE2-C46A-409D-B58A-57628D22D947}" destId="{99515F77-F3A4-48EF-BBD5-984A5514203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9D773-43DA-4BB8-B448-6A1B2EB45D77}">
      <dsp:nvSpPr>
        <dsp:cNvPr id="0" name=""/>
        <dsp:cNvSpPr/>
      </dsp:nvSpPr>
      <dsp:spPr>
        <a:xfrm>
          <a:off x="1458833" y="0"/>
          <a:ext cx="4022725" cy="402272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B721B-0AB6-42A8-BA4F-37FA39A6023C}">
      <dsp:nvSpPr>
        <dsp:cNvPr id="0" name=""/>
        <dsp:cNvSpPr/>
      </dsp:nvSpPr>
      <dsp:spPr>
        <a:xfrm>
          <a:off x="3470195" y="404433"/>
          <a:ext cx="2614771" cy="9522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specialist support</a:t>
          </a:r>
        </a:p>
      </dsp:txBody>
      <dsp:txXfrm>
        <a:off x="3516680" y="450918"/>
        <a:ext cx="2521801" cy="859284"/>
      </dsp:txXfrm>
    </dsp:sp>
    <dsp:sp modelId="{D62A3448-9ED2-40E0-954D-F57D55F2A519}">
      <dsp:nvSpPr>
        <dsp:cNvPr id="0" name=""/>
        <dsp:cNvSpPr/>
      </dsp:nvSpPr>
      <dsp:spPr>
        <a:xfrm>
          <a:off x="3470195" y="1475719"/>
          <a:ext cx="2614771" cy="9522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individualised</a:t>
          </a:r>
          <a:r>
            <a:rPr lang="en-US" sz="2400" kern="1200" dirty="0"/>
            <a:t> support</a:t>
          </a:r>
        </a:p>
      </dsp:txBody>
      <dsp:txXfrm>
        <a:off x="3516680" y="1522204"/>
        <a:ext cx="2521801" cy="859284"/>
      </dsp:txXfrm>
    </dsp:sp>
    <dsp:sp modelId="{DDC540BF-DB82-4811-90C5-8FE470AD17F5}">
      <dsp:nvSpPr>
        <dsp:cNvPr id="0" name=""/>
        <dsp:cNvSpPr/>
      </dsp:nvSpPr>
      <dsp:spPr>
        <a:xfrm>
          <a:off x="3470195" y="2547005"/>
          <a:ext cx="2614771" cy="952254"/>
        </a:xfrm>
        <a:prstGeom prst="roundRect">
          <a:avLst/>
        </a:prstGeom>
        <a:solidFill>
          <a:schemeClr val="accent3">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inclusive practice</a:t>
          </a:r>
        </a:p>
      </dsp:txBody>
      <dsp:txXfrm>
        <a:off x="3516680" y="2593490"/>
        <a:ext cx="2521801" cy="859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2680D-C25C-4FF4-90D0-DE4B1E808C48}">
      <dsp:nvSpPr>
        <dsp:cNvPr id="0" name=""/>
        <dsp:cNvSpPr/>
      </dsp:nvSpPr>
      <dsp:spPr>
        <a:xfrm>
          <a:off x="3909" y="1647794"/>
          <a:ext cx="1709136" cy="102548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Environment</a:t>
          </a:r>
        </a:p>
      </dsp:txBody>
      <dsp:txXfrm>
        <a:off x="33944" y="1677829"/>
        <a:ext cx="1649066" cy="965412"/>
      </dsp:txXfrm>
    </dsp:sp>
    <dsp:sp modelId="{8892DB38-9E2D-42AB-A624-6AB8C14A02C6}">
      <dsp:nvSpPr>
        <dsp:cNvPr id="0" name=""/>
        <dsp:cNvSpPr/>
      </dsp:nvSpPr>
      <dsp:spPr>
        <a:xfrm>
          <a:off x="1883959" y="1948603"/>
          <a:ext cx="362336" cy="42386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883959" y="2033376"/>
        <a:ext cx="253635" cy="254319"/>
      </dsp:txXfrm>
    </dsp:sp>
    <dsp:sp modelId="{235A2C38-09E2-4716-9DAF-C56E1AD46B01}">
      <dsp:nvSpPr>
        <dsp:cNvPr id="0" name=""/>
        <dsp:cNvSpPr/>
      </dsp:nvSpPr>
      <dsp:spPr>
        <a:xfrm>
          <a:off x="2396700" y="1647794"/>
          <a:ext cx="1709136" cy="1025482"/>
        </a:xfrm>
        <a:prstGeom prst="roundRect">
          <a:avLst>
            <a:gd name="adj" fmla="val 10000"/>
          </a:avLst>
        </a:prstGeom>
        <a:solidFill>
          <a:schemeClr val="accent1">
            <a:shade val="80000"/>
            <a:hueOff val="37459"/>
            <a:satOff val="-20200"/>
            <a:lumOff val="137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Structures and routines</a:t>
          </a:r>
        </a:p>
      </dsp:txBody>
      <dsp:txXfrm>
        <a:off x="2426735" y="1677829"/>
        <a:ext cx="1649066" cy="965412"/>
      </dsp:txXfrm>
    </dsp:sp>
    <dsp:sp modelId="{49668289-5A06-407C-98BB-D4951E1EA7A8}">
      <dsp:nvSpPr>
        <dsp:cNvPr id="0" name=""/>
        <dsp:cNvSpPr/>
      </dsp:nvSpPr>
      <dsp:spPr>
        <a:xfrm>
          <a:off x="4276750" y="1948603"/>
          <a:ext cx="362336" cy="423865"/>
        </a:xfrm>
        <a:prstGeom prst="rightArrow">
          <a:avLst>
            <a:gd name="adj1" fmla="val 60000"/>
            <a:gd name="adj2" fmla="val 50000"/>
          </a:avLst>
        </a:prstGeom>
        <a:solidFill>
          <a:schemeClr val="accent1">
            <a:shade val="90000"/>
            <a:hueOff val="56312"/>
            <a:satOff val="-29870"/>
            <a:lumOff val="199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76750" y="2033376"/>
        <a:ext cx="253635" cy="254319"/>
      </dsp:txXfrm>
    </dsp:sp>
    <dsp:sp modelId="{30955BC9-B24E-4B13-8E94-56C0590DC67F}">
      <dsp:nvSpPr>
        <dsp:cNvPr id="0" name=""/>
        <dsp:cNvSpPr/>
      </dsp:nvSpPr>
      <dsp:spPr>
        <a:xfrm>
          <a:off x="4789491" y="1647794"/>
          <a:ext cx="1709136" cy="1025482"/>
        </a:xfrm>
        <a:prstGeom prst="roundRect">
          <a:avLst>
            <a:gd name="adj" fmla="val 10000"/>
          </a:avLst>
        </a:prstGeom>
        <a:solidFill>
          <a:schemeClr val="accent1">
            <a:shade val="80000"/>
            <a:hueOff val="74918"/>
            <a:satOff val="-40401"/>
            <a:lumOff val="275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Motivation</a:t>
          </a:r>
        </a:p>
      </dsp:txBody>
      <dsp:txXfrm>
        <a:off x="4819526" y="1677829"/>
        <a:ext cx="1649066" cy="965412"/>
      </dsp:txXfrm>
    </dsp:sp>
    <dsp:sp modelId="{1B50ADDE-016E-4E0F-AD6B-EBA0B3106A75}">
      <dsp:nvSpPr>
        <dsp:cNvPr id="0" name=""/>
        <dsp:cNvSpPr/>
      </dsp:nvSpPr>
      <dsp:spPr>
        <a:xfrm>
          <a:off x="6669542" y="1948603"/>
          <a:ext cx="362336" cy="423865"/>
        </a:xfrm>
        <a:prstGeom prst="rightArrow">
          <a:avLst>
            <a:gd name="adj1" fmla="val 60000"/>
            <a:gd name="adj2" fmla="val 50000"/>
          </a:avLst>
        </a:prstGeom>
        <a:solidFill>
          <a:schemeClr val="accent1">
            <a:shade val="90000"/>
            <a:hueOff val="112625"/>
            <a:satOff val="-59740"/>
            <a:lumOff val="399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669542" y="2033376"/>
        <a:ext cx="253635" cy="254319"/>
      </dsp:txXfrm>
    </dsp:sp>
    <dsp:sp modelId="{652DD758-BB97-42CE-923F-7F107DD1E4C8}">
      <dsp:nvSpPr>
        <dsp:cNvPr id="0" name=""/>
        <dsp:cNvSpPr/>
      </dsp:nvSpPr>
      <dsp:spPr>
        <a:xfrm>
          <a:off x="7182283" y="1647794"/>
          <a:ext cx="1709136" cy="1025482"/>
        </a:xfrm>
        <a:prstGeom prst="roundRect">
          <a:avLst>
            <a:gd name="adj" fmla="val 10000"/>
          </a:avLst>
        </a:prstGeom>
        <a:solidFill>
          <a:schemeClr val="accent1">
            <a:shade val="80000"/>
            <a:hueOff val="112377"/>
            <a:satOff val="-60601"/>
            <a:lumOff val="412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Skills</a:t>
          </a:r>
        </a:p>
      </dsp:txBody>
      <dsp:txXfrm>
        <a:off x="7212318" y="1677829"/>
        <a:ext cx="1649066" cy="965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9D773-43DA-4BB8-B448-6A1B2EB45D77}">
      <dsp:nvSpPr>
        <dsp:cNvPr id="0" name=""/>
        <dsp:cNvSpPr/>
      </dsp:nvSpPr>
      <dsp:spPr>
        <a:xfrm>
          <a:off x="1458833" y="0"/>
          <a:ext cx="4022725" cy="402272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B721B-0AB6-42A8-BA4F-37FA39A6023C}">
      <dsp:nvSpPr>
        <dsp:cNvPr id="0" name=""/>
        <dsp:cNvSpPr/>
      </dsp:nvSpPr>
      <dsp:spPr>
        <a:xfrm>
          <a:off x="3470195" y="404433"/>
          <a:ext cx="2614771" cy="9522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specialist support</a:t>
          </a:r>
        </a:p>
      </dsp:txBody>
      <dsp:txXfrm>
        <a:off x="3516680" y="450918"/>
        <a:ext cx="2521801" cy="859284"/>
      </dsp:txXfrm>
    </dsp:sp>
    <dsp:sp modelId="{D62A3448-9ED2-40E0-954D-F57D55F2A519}">
      <dsp:nvSpPr>
        <dsp:cNvPr id="0" name=""/>
        <dsp:cNvSpPr/>
      </dsp:nvSpPr>
      <dsp:spPr>
        <a:xfrm>
          <a:off x="3470195" y="1475719"/>
          <a:ext cx="2614771" cy="952254"/>
        </a:xfrm>
        <a:prstGeom prst="roundRect">
          <a:avLst/>
        </a:prstGeom>
        <a:solidFill>
          <a:schemeClr val="accent1">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individualised</a:t>
          </a:r>
          <a:r>
            <a:rPr lang="en-US" sz="2400" kern="1200" dirty="0"/>
            <a:t> support</a:t>
          </a:r>
        </a:p>
      </dsp:txBody>
      <dsp:txXfrm>
        <a:off x="3516680" y="1522204"/>
        <a:ext cx="2521801" cy="859284"/>
      </dsp:txXfrm>
    </dsp:sp>
    <dsp:sp modelId="{DDC540BF-DB82-4811-90C5-8FE470AD17F5}">
      <dsp:nvSpPr>
        <dsp:cNvPr id="0" name=""/>
        <dsp:cNvSpPr/>
      </dsp:nvSpPr>
      <dsp:spPr>
        <a:xfrm>
          <a:off x="3470195" y="2547005"/>
          <a:ext cx="2614771" cy="9522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inclusive practice</a:t>
          </a:r>
        </a:p>
      </dsp:txBody>
      <dsp:txXfrm>
        <a:off x="3516680" y="2593490"/>
        <a:ext cx="2521801" cy="85928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2801608-AD76-453D-934C-36F7F11D1F7A}" type="datetimeFigureOut">
              <a:rPr lang="en-GB" smtClean="0"/>
              <a:t>20/04/2022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F269B4-139E-40F3-8B03-40CA698B450E}" type="slidenum">
              <a:rPr lang="en-GB" smtClean="0"/>
              <a:t>‹#›</a:t>
            </a:fld>
            <a:endParaRPr lang="en-GB"/>
          </a:p>
        </p:txBody>
      </p:sp>
    </p:spTree>
    <p:extLst>
      <p:ext uri="{BB962C8B-B14F-4D97-AF65-F5344CB8AC3E}">
        <p14:creationId xmlns:p14="http://schemas.microsoft.com/office/powerpoint/2010/main" val="387190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AA1111-9E1D-4D18-B4F8-4EAD73100A9F}" type="datetimeFigureOut">
              <a:rPr lang="en-GB" smtClean="0"/>
              <a:t>20/04/2022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05698FB-582D-471C-B8E0-367FC5E3D7DB}" type="slidenum">
              <a:rPr lang="en-GB" smtClean="0"/>
              <a:t>‹#›</a:t>
            </a:fld>
            <a:endParaRPr lang="en-GB"/>
          </a:p>
        </p:txBody>
      </p:sp>
    </p:spTree>
    <p:extLst>
      <p:ext uri="{BB962C8B-B14F-4D97-AF65-F5344CB8AC3E}">
        <p14:creationId xmlns:p14="http://schemas.microsoft.com/office/powerpoint/2010/main" val="32935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4g6spWla9h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a:t>
            </a:r>
            <a:r>
              <a:rPr lang="en-GB" b="1" baseline="0" dirty="0"/>
              <a:t> Scottish Autism Pre-recorded lecture that accompanies this Unit can be found here: </a:t>
            </a:r>
            <a:r>
              <a:rPr lang="en-GB" sz="1200" u="sng" kern="1200" dirty="0">
                <a:solidFill>
                  <a:schemeClr val="tx1"/>
                </a:solidFill>
                <a:effectLst/>
                <a:latin typeface="+mn-lt"/>
                <a:ea typeface="+mn-ea"/>
                <a:cs typeface="+mn-cs"/>
                <a:hlinkClick r:id="rId3"/>
              </a:rPr>
              <a:t>https://youtu.be/4g6spWla9hE</a:t>
            </a:r>
            <a:endParaRPr lang="en-GB" sz="1200" kern="1200" dirty="0">
              <a:solidFill>
                <a:schemeClr val="tx1"/>
              </a:solidFill>
              <a:effectLst/>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E05698FB-582D-471C-B8E0-367FC5E3D7DB}" type="slidenum">
              <a:rPr lang="en-GB" smtClean="0"/>
              <a:t>1</a:t>
            </a:fld>
            <a:endParaRPr lang="en-GB"/>
          </a:p>
        </p:txBody>
      </p:sp>
    </p:spTree>
    <p:extLst>
      <p:ext uri="{BB962C8B-B14F-4D97-AF65-F5344CB8AC3E}">
        <p14:creationId xmlns:p14="http://schemas.microsoft.com/office/powerpoint/2010/main" val="298638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Children with identified</a:t>
            </a:r>
            <a:r>
              <a:rPr lang="en-GB" baseline="0" dirty="0"/>
              <a:t> </a:t>
            </a:r>
            <a:r>
              <a:rPr lang="en-GB" dirty="0"/>
              <a:t>Additional Support Needs have wide and varied needs.</a:t>
            </a:r>
          </a:p>
          <a:p>
            <a:endParaRPr lang="en-GB" dirty="0"/>
          </a:p>
          <a:p>
            <a:r>
              <a:rPr lang="en-GB" dirty="0"/>
              <a:t>Here</a:t>
            </a:r>
            <a:r>
              <a:rPr lang="en-GB" baseline="0" dirty="0"/>
              <a:t> are the number of autistic children recorded in mainstream schools in Scotland, from 2018.</a:t>
            </a:r>
          </a:p>
          <a:p>
            <a:endParaRPr lang="en-GB" dirty="0"/>
          </a:p>
          <a:p>
            <a:r>
              <a:rPr lang="en-GB" dirty="0"/>
              <a:t>There is no expectation that staff will be experts in how to deal with every Additional Support Need, however….. </a:t>
            </a:r>
            <a:r>
              <a:rPr lang="en-GB" b="1" dirty="0"/>
              <a:t>(click for next slide)</a:t>
            </a:r>
          </a:p>
          <a:p>
            <a:endParaRPr lang="en-GB" dirty="0"/>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10</a:t>
            </a:fld>
            <a:endParaRPr lang="en-GB"/>
          </a:p>
        </p:txBody>
      </p:sp>
    </p:spTree>
    <p:extLst>
      <p:ext uri="{BB962C8B-B14F-4D97-AF65-F5344CB8AC3E}">
        <p14:creationId xmlns:p14="http://schemas.microsoft.com/office/powerpoint/2010/main" val="2096655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…’We were expecting you’ is a really important Key Message. </a:t>
            </a:r>
          </a:p>
          <a:p>
            <a:endParaRPr lang="en-GB" dirty="0"/>
          </a:p>
          <a:p>
            <a:r>
              <a:rPr lang="en-GB" dirty="0"/>
              <a:t>In Scotland the policy and legislation strongly</a:t>
            </a:r>
            <a:r>
              <a:rPr lang="en-GB" baseline="0" dirty="0"/>
              <a:t> support inclusion and it is our shared responsibility to implement this through an inclusive culture.</a:t>
            </a:r>
            <a:endParaRPr lang="en-GB" dirty="0"/>
          </a:p>
          <a:p>
            <a:endParaRPr lang="en-GB" dirty="0"/>
          </a:p>
          <a:p>
            <a:r>
              <a:rPr lang="en-GB" dirty="0"/>
              <a:t>We’ve not got it right for everyone yet.</a:t>
            </a:r>
          </a:p>
          <a:p>
            <a:endParaRPr lang="en-GB" dirty="0"/>
          </a:p>
          <a:p>
            <a:r>
              <a:rPr lang="en-GB" dirty="0"/>
              <a:t>We won’t always know what to do but we can come at a challenge with an open mind, willing to do things differently</a:t>
            </a:r>
            <a:r>
              <a:rPr lang="en-GB" baseline="0" dirty="0"/>
              <a:t> and genuinely listening to children and their families.</a:t>
            </a:r>
            <a:endParaRPr lang="en-GB" dirty="0"/>
          </a:p>
          <a:p>
            <a:endParaRPr lang="en-GB" dirty="0"/>
          </a:p>
          <a:p>
            <a:r>
              <a:rPr lang="en-GB" dirty="0"/>
              <a:t>30.9% of the mainstream</a:t>
            </a:r>
            <a:r>
              <a:rPr lang="en-GB" baseline="0" dirty="0"/>
              <a:t> </a:t>
            </a:r>
            <a:r>
              <a:rPr lang="en-GB" dirty="0"/>
              <a:t>school population across Scotland have an additional support need of some kind.</a:t>
            </a:r>
            <a:r>
              <a:rPr lang="en-GB" baseline="30000" dirty="0"/>
              <a:t>(5)</a:t>
            </a:r>
            <a:r>
              <a:rPr lang="en-GB" baseline="0" dirty="0"/>
              <a:t>  </a:t>
            </a:r>
            <a:r>
              <a:rPr lang="en-GB" dirty="0"/>
              <a:t>We can all expect to see children with a range of needs in every class we teach.</a:t>
            </a:r>
          </a:p>
          <a:p>
            <a:endParaRPr lang="en-GB" baseline="0" dirty="0"/>
          </a:p>
          <a:p>
            <a:r>
              <a:rPr lang="en-GB" baseline="0" dirty="0"/>
              <a:t>We need to know that everybody from Probationer Teachers through to Authority Leads expects that children with autism will be in a mainstream class and we all need to take the position that, “We were expecting you!”</a:t>
            </a:r>
          </a:p>
        </p:txBody>
      </p:sp>
      <p:sp>
        <p:nvSpPr>
          <p:cNvPr id="4" name="Slide Number Placeholder 3"/>
          <p:cNvSpPr>
            <a:spLocks noGrp="1"/>
          </p:cNvSpPr>
          <p:nvPr>
            <p:ph type="sldNum" sz="quarter" idx="10"/>
          </p:nvPr>
        </p:nvSpPr>
        <p:spPr/>
        <p:txBody>
          <a:bodyPr/>
          <a:lstStyle/>
          <a:p>
            <a:fld id="{E05698FB-582D-471C-B8E0-367FC5E3D7DB}" type="slidenum">
              <a:rPr lang="en-GB" smtClean="0"/>
              <a:t>11</a:t>
            </a:fld>
            <a:endParaRPr lang="en-GB"/>
          </a:p>
        </p:txBody>
      </p:sp>
    </p:spTree>
    <p:extLst>
      <p:ext uri="{BB962C8B-B14F-4D97-AF65-F5344CB8AC3E}">
        <p14:creationId xmlns:p14="http://schemas.microsoft.com/office/powerpoint/2010/main" val="337170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inclusive practice sits within a staged</a:t>
            </a:r>
            <a:r>
              <a:rPr lang="en-GB" baseline="0" dirty="0"/>
              <a:t> intervention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Staged intervention is the national approach to creating an inclusive school environment that seeks to meet the needs of everyone. </a:t>
            </a:r>
            <a:r>
              <a:rPr lang="en-GB" dirty="0"/>
              <a:t>For many autistic</a:t>
            </a:r>
            <a:r>
              <a:rPr lang="en-GB" baseline="0" dirty="0"/>
              <a:t> children, their needs will be well met in an inclusive mainstream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For some learners who require a more tailored approach, the Getting it right Child Planning Process will support individualised planning via the ‘team around the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And for a smaller number of learners, specialists from Education and Health may be required to support planning  (e.g. Outreach Teachers, Speech and Language Therapists and Occupational Therapists).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highest level of support is often provided in special schools and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all children, staged intervention provides a foundation for good inclusive practice in supporting all children with additional support needs, including autistic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Scotland support is led by need, not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Understanding of support needs can be enhanced</a:t>
            </a:r>
            <a:r>
              <a:rPr lang="en-GB" baseline="0" dirty="0"/>
              <a:t> by diagnosis but should not wait for diagnosis.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12</a:t>
            </a:fld>
            <a:endParaRPr lang="en-GB"/>
          </a:p>
        </p:txBody>
      </p:sp>
    </p:spTree>
    <p:extLst>
      <p:ext uri="{BB962C8B-B14F-4D97-AF65-F5344CB8AC3E}">
        <p14:creationId xmlns:p14="http://schemas.microsoft.com/office/powerpoint/2010/main" val="76552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One way of approaching Inclusive</a:t>
            </a:r>
            <a:r>
              <a:rPr lang="en-GB" baseline="0" dirty="0"/>
              <a:t> Practice is provided by </a:t>
            </a:r>
            <a:r>
              <a:rPr lang="en-GB" dirty="0"/>
              <a:t>The</a:t>
            </a:r>
            <a:r>
              <a:rPr lang="en-GB" baseline="0" dirty="0"/>
              <a:t> CIRCLE Framework.</a:t>
            </a:r>
          </a:p>
          <a:p>
            <a:endParaRPr lang="en-GB" baseline="0" dirty="0"/>
          </a:p>
          <a:p>
            <a:r>
              <a:rPr lang="en-GB" b="0" dirty="0"/>
              <a:t>CIRCLE provides evidence based resources, developed through extensive qualitative research with teachers to define best universal practice for inclusion in schools and nurseries.</a:t>
            </a:r>
          </a:p>
          <a:p>
            <a:endParaRPr lang="en-GB" dirty="0"/>
          </a:p>
          <a:p>
            <a:r>
              <a:rPr lang="en-GB" dirty="0"/>
              <a:t>These</a:t>
            </a:r>
            <a:r>
              <a:rPr lang="en-GB" baseline="0" dirty="0"/>
              <a:t> free to download resources are available on the Autism Toolbox Website and on the National Autism Implementation Team website:</a:t>
            </a:r>
          </a:p>
          <a:p>
            <a:r>
              <a:rPr lang="en-GB" baseline="0" dirty="0"/>
              <a:t>www.thirdpace.scot/NAIT</a:t>
            </a:r>
          </a:p>
          <a:p>
            <a:endParaRPr lang="en-GB" baseline="0" dirty="0"/>
          </a:p>
          <a:p>
            <a:r>
              <a:rPr lang="en-GB" baseline="0" dirty="0"/>
              <a:t>Education Scotland have created a badged online module of the Secondary Module and a module for the Primary resource is planned.</a:t>
            </a:r>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13</a:t>
            </a:fld>
            <a:endParaRPr lang="en-GB"/>
          </a:p>
        </p:txBody>
      </p:sp>
    </p:spTree>
    <p:extLst>
      <p:ext uri="{BB962C8B-B14F-4D97-AF65-F5344CB8AC3E}">
        <p14:creationId xmlns:p14="http://schemas.microsoft.com/office/powerpoint/2010/main" val="256524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CIRCLE tells us that, when we recognise a need and are looking for ways to support, we should first consider:</a:t>
            </a:r>
          </a:p>
          <a:p>
            <a:endParaRPr lang="en-US" baseline="0" dirty="0"/>
          </a:p>
          <a:p>
            <a:pPr marL="171450" indent="-171450">
              <a:buFont typeface="Arial"/>
              <a:buChar char="•"/>
            </a:pPr>
            <a:r>
              <a:rPr lang="en-US" baseline="0" dirty="0"/>
              <a:t>Adaptations to the </a:t>
            </a:r>
            <a:r>
              <a:rPr lang="en-US" b="1" baseline="0" dirty="0"/>
              <a:t>physical and social environment</a:t>
            </a:r>
          </a:p>
          <a:p>
            <a:pPr marL="171450" indent="-171450">
              <a:buFont typeface="Arial"/>
              <a:buChar char="•"/>
            </a:pPr>
            <a:r>
              <a:rPr lang="en-US" baseline="0" dirty="0"/>
              <a:t>Creating clear and predictable </a:t>
            </a:r>
            <a:r>
              <a:rPr lang="en-US" b="1" baseline="0" dirty="0"/>
              <a:t>structures and routines</a:t>
            </a:r>
          </a:p>
          <a:p>
            <a:pPr marL="171450" indent="-171450">
              <a:buFont typeface="Arial"/>
              <a:buChar char="•"/>
            </a:pPr>
            <a:r>
              <a:rPr lang="en-US" baseline="0" dirty="0"/>
              <a:t>Ensuring that </a:t>
            </a:r>
            <a:r>
              <a:rPr lang="en-US" b="1" baseline="0" dirty="0"/>
              <a:t>motivation</a:t>
            </a:r>
            <a:r>
              <a:rPr lang="en-US" baseline="0" dirty="0"/>
              <a:t> is intrinsic to the task or activity – that a child knows why they are expected to do something and that it is meaningful to them</a:t>
            </a:r>
          </a:p>
          <a:p>
            <a:pPr marL="0" indent="0">
              <a:buFont typeface="Arial"/>
              <a:buNone/>
            </a:pPr>
            <a:r>
              <a:rPr lang="en-US" baseline="0" dirty="0"/>
              <a:t>Only when all of these things are in place should we look to develop the child’s </a:t>
            </a:r>
            <a:r>
              <a:rPr lang="en-US" b="1" baseline="0" dirty="0"/>
              <a:t>skills</a:t>
            </a:r>
          </a:p>
          <a:p>
            <a:pPr marL="171450" indent="-171450">
              <a:buFont typeface="Arial"/>
              <a:buChar char="•"/>
            </a:pPr>
            <a:endParaRPr lang="en-US" baseline="0" dirty="0"/>
          </a:p>
          <a:p>
            <a:pPr marL="0" indent="0">
              <a:buFont typeface="Arial"/>
              <a:buNone/>
            </a:pPr>
            <a:r>
              <a:rPr lang="en-US" baseline="0" dirty="0"/>
              <a:t>E.g. If a child isn’t regularly initiating or asking for help, just telling them the words to say and teaching them to say, “I need help” won’t change this</a:t>
            </a:r>
            <a:r>
              <a:rPr lang="is-IS" baseline="0" dirty="0"/>
              <a:t>…</a:t>
            </a:r>
            <a:r>
              <a:rPr lang="en-US" baseline="0" dirty="0"/>
              <a:t> unless:</a:t>
            </a:r>
          </a:p>
          <a:p>
            <a:pPr marL="0" indent="0">
              <a:buFont typeface="Arial"/>
              <a:buNone/>
            </a:pPr>
            <a:r>
              <a:rPr lang="en-US" baseline="0" dirty="0"/>
              <a:t>The child’s day is set up to provide opportunities (routine and structure), the child has a reason to ask (motivation) and the people around them are supportive of and responsive to request attempts (adapted social environment).</a:t>
            </a:r>
          </a:p>
          <a:p>
            <a:pPr marL="0" indent="0">
              <a:buFont typeface="Arial"/>
              <a:buNone/>
            </a:pPr>
            <a:endParaRPr lang="en-US" baseline="0" dirty="0"/>
          </a:p>
          <a:p>
            <a:pPr marL="0" indent="0">
              <a:buFont typeface="Arial"/>
              <a:buNone/>
            </a:pPr>
            <a:r>
              <a:rPr lang="en-US" baseline="0" dirty="0"/>
              <a:t>CIRCLE is a good first point of information and support for anyone in schools seeking to meet the needs of autistic learners.</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14</a:t>
            </a:fld>
            <a:endParaRPr lang="en-GB"/>
          </a:p>
        </p:txBody>
      </p:sp>
    </p:spTree>
    <p:extLst>
      <p:ext uri="{BB962C8B-B14F-4D97-AF65-F5344CB8AC3E}">
        <p14:creationId xmlns:p14="http://schemas.microsoft.com/office/powerpoint/2010/main" val="312989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aseline="0" dirty="0"/>
              <a:t>Early stages of support happen in the classroom and wider school and the CIRCLE resources are designed to support inclusive practice at these stages.</a:t>
            </a:r>
          </a:p>
          <a:p>
            <a:endParaRPr lang="en-GB" baseline="0" dirty="0"/>
          </a:p>
          <a:p>
            <a:r>
              <a:rPr lang="en-GB" baseline="0" dirty="0"/>
              <a:t>As a child’s support needs move through the stages, CIRCLE is still relevant. Big problems don’t always require big solutions.  It’s important to keep checking that the basics are in place.</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15</a:t>
            </a:fld>
            <a:endParaRPr lang="en-GB"/>
          </a:p>
        </p:txBody>
      </p:sp>
    </p:spTree>
    <p:extLst>
      <p:ext uri="{BB962C8B-B14F-4D97-AF65-F5344CB8AC3E}">
        <p14:creationId xmlns:p14="http://schemas.microsoft.com/office/powerpoint/2010/main" val="267138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aseline="0" dirty="0"/>
              <a:t>Throughout the rest of this course we ask everyone to keep these Key Messages in mind. We’ve looked closely at 3 of them today. We will build on this in the next 3 Autism Units.</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16</a:t>
            </a:fld>
            <a:endParaRPr lang="en-GB"/>
          </a:p>
        </p:txBody>
      </p:sp>
    </p:spTree>
    <p:extLst>
      <p:ext uri="{BB962C8B-B14F-4D97-AF65-F5344CB8AC3E}">
        <p14:creationId xmlns:p14="http://schemas.microsoft.com/office/powerpoint/2010/main" val="3007064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17</a:t>
            </a:fld>
            <a:endParaRPr lang="en-GB"/>
          </a:p>
        </p:txBody>
      </p:sp>
    </p:spTree>
    <p:extLst>
      <p:ext uri="{BB962C8B-B14F-4D97-AF65-F5344CB8AC3E}">
        <p14:creationId xmlns:p14="http://schemas.microsoft.com/office/powerpoint/2010/main" val="45580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i="1" dirty="0"/>
              <a:t>(Presenter</a:t>
            </a:r>
            <a:r>
              <a:rPr lang="en-GB" i="1" baseline="0" dirty="0"/>
              <a:t> note: </a:t>
            </a:r>
            <a:r>
              <a:rPr lang="en-GB" i="1" dirty="0"/>
              <a:t>No need to read out. Will be included as part</a:t>
            </a:r>
            <a:r>
              <a:rPr lang="en-GB" i="1" baseline="0" dirty="0"/>
              <a:t> of PPT if shared electronically.)</a:t>
            </a:r>
            <a:endParaRPr lang="en-GB" i="1" dirty="0"/>
          </a:p>
        </p:txBody>
      </p:sp>
      <p:sp>
        <p:nvSpPr>
          <p:cNvPr id="4" name="Slide Number Placeholder 3"/>
          <p:cNvSpPr>
            <a:spLocks noGrp="1"/>
          </p:cNvSpPr>
          <p:nvPr>
            <p:ph type="sldNum" sz="quarter" idx="10"/>
          </p:nvPr>
        </p:nvSpPr>
        <p:spPr/>
        <p:txBody>
          <a:bodyPr/>
          <a:lstStyle/>
          <a:p>
            <a:fld id="{E05698FB-582D-471C-B8E0-367FC5E3D7DB}" type="slidenum">
              <a:rPr lang="en-GB" smtClean="0"/>
              <a:t>2</a:t>
            </a:fld>
            <a:endParaRPr lang="en-GB"/>
          </a:p>
        </p:txBody>
      </p:sp>
    </p:spTree>
    <p:extLst>
      <p:ext uri="{BB962C8B-B14F-4D97-AF65-F5344CB8AC3E}">
        <p14:creationId xmlns:p14="http://schemas.microsoft.com/office/powerpoint/2010/main" val="313117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i="1" dirty="0"/>
              <a:t>(Presenter</a:t>
            </a:r>
            <a:r>
              <a:rPr lang="en-GB" i="1" baseline="0" dirty="0"/>
              <a:t> note: </a:t>
            </a:r>
            <a:r>
              <a:rPr lang="en-GB" i="1" dirty="0"/>
              <a:t>Read only – do not expand at this point)</a:t>
            </a:r>
          </a:p>
          <a:p>
            <a:endParaRPr lang="en-GB" dirty="0"/>
          </a:p>
          <a:p>
            <a:r>
              <a:rPr lang="en-GB" dirty="0"/>
              <a:t>The plan</a:t>
            </a:r>
            <a:r>
              <a:rPr lang="en-GB" baseline="0" dirty="0"/>
              <a:t> for today is:</a:t>
            </a:r>
          </a:p>
          <a:p>
            <a:pPr indent="-450000">
              <a:buFont typeface="Arial" panose="020B0604020202020204" pitchFamily="34" charset="0"/>
              <a:buChar char="•"/>
            </a:pPr>
            <a:r>
              <a:rPr lang="en-GB" sz="1200" dirty="0"/>
              <a:t>Key Messages</a:t>
            </a:r>
          </a:p>
          <a:p>
            <a:pPr indent="-450000">
              <a:buFont typeface="Arial" panose="020B0604020202020204" pitchFamily="34" charset="0"/>
              <a:buChar char="•"/>
            </a:pPr>
            <a:r>
              <a:rPr lang="en-GB" sz="1200" dirty="0"/>
              <a:t>Legislative context</a:t>
            </a:r>
          </a:p>
          <a:p>
            <a:pPr indent="-450000">
              <a:buFont typeface="Arial" panose="020B0604020202020204" pitchFamily="34" charset="0"/>
              <a:buChar char="•"/>
            </a:pPr>
            <a:r>
              <a:rPr lang="en-GB" sz="1200" dirty="0"/>
              <a:t>Why autism?</a:t>
            </a:r>
          </a:p>
          <a:p>
            <a:pPr indent="-450000">
              <a:buFont typeface="Arial" panose="020B0604020202020204" pitchFamily="34" charset="0"/>
              <a:buChar char="•"/>
            </a:pPr>
            <a:r>
              <a:rPr lang="en-GB" sz="1200" dirty="0"/>
              <a:t>Anticipatory support</a:t>
            </a:r>
          </a:p>
          <a:p>
            <a:pPr indent="-450000">
              <a:buFont typeface="Arial" panose="020B0604020202020204" pitchFamily="34" charset="0"/>
              <a:buChar char="•"/>
            </a:pPr>
            <a:r>
              <a:rPr lang="en-GB" sz="1200" dirty="0"/>
              <a:t>Inclusive practice</a:t>
            </a:r>
          </a:p>
          <a:p>
            <a:pPr indent="-450000">
              <a:buFont typeface="Arial" panose="020B0604020202020204" pitchFamily="34" charset="0"/>
              <a:buChar char="•"/>
            </a:pPr>
            <a:r>
              <a:rPr lang="en-GB" sz="1200" dirty="0"/>
              <a:t>Environment first</a:t>
            </a:r>
          </a:p>
          <a:p>
            <a:pPr indent="-450000">
              <a:buFont typeface="Arial" panose="020B0604020202020204" pitchFamily="34" charset="0"/>
              <a:buChar char="•"/>
            </a:pPr>
            <a:r>
              <a:rPr lang="en-GB" sz="1200" dirty="0"/>
              <a:t>Staged intervention</a:t>
            </a:r>
          </a:p>
          <a:p>
            <a:pPr indent="-450000">
              <a:buFont typeface="Arial" panose="020B0604020202020204" pitchFamily="34" charset="0"/>
              <a:buChar char="•"/>
            </a:pPr>
            <a:r>
              <a:rPr lang="en-GB" sz="1200" dirty="0"/>
              <a:t>Key Messages</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3</a:t>
            </a:fld>
            <a:endParaRPr lang="en-GB"/>
          </a:p>
        </p:txBody>
      </p:sp>
    </p:spTree>
    <p:extLst>
      <p:ext uri="{BB962C8B-B14F-4D97-AF65-F5344CB8AC3E}">
        <p14:creationId xmlns:p14="http://schemas.microsoft.com/office/powerpoint/2010/main" val="191405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All four units of the autism</a:t>
            </a:r>
            <a:r>
              <a:rPr lang="en-GB" baseline="0" dirty="0"/>
              <a:t> course content </a:t>
            </a:r>
            <a:r>
              <a:rPr lang="en-GB" dirty="0"/>
              <a:t>will be focussing on these seven </a:t>
            </a:r>
            <a:r>
              <a:rPr lang="en-GB" b="1" dirty="0"/>
              <a:t>Key Messages.</a:t>
            </a:r>
          </a:p>
          <a:p>
            <a:endParaRPr lang="en-GB" dirty="0"/>
          </a:p>
          <a:p>
            <a:r>
              <a:rPr lang="en-GB" dirty="0"/>
              <a:t>We</a:t>
            </a:r>
            <a:r>
              <a:rPr lang="en-GB" baseline="0" dirty="0"/>
              <a:t> introduce them today as we set the scene with </a:t>
            </a:r>
            <a:r>
              <a:rPr lang="en-GB" b="1" baseline="0" dirty="0"/>
              <a:t>Autism Unit 1 </a:t>
            </a:r>
            <a:r>
              <a:rPr lang="en-GB" baseline="0" dirty="0"/>
              <a:t>and will explore them in greater detail as the course progresses.</a:t>
            </a:r>
          </a:p>
          <a:p>
            <a:endParaRPr lang="en-GB" baseline="0" dirty="0"/>
          </a:p>
          <a:p>
            <a:r>
              <a:rPr lang="en-GB" baseline="0" dirty="0"/>
              <a:t>This presentation will highlight each Key Message as we go through, with the symbol in the top right corner.</a:t>
            </a:r>
          </a:p>
          <a:p>
            <a:endParaRPr lang="en-GB" baseline="0" dirty="0"/>
          </a:p>
          <a:p>
            <a:r>
              <a:rPr lang="en-GB" baseline="0" dirty="0"/>
              <a:t>This Unit will place a particular focus on:</a:t>
            </a:r>
          </a:p>
          <a:p>
            <a:pPr indent="-360000">
              <a:buFont typeface="Arial" panose="020B0604020202020204" pitchFamily="34" charset="0"/>
              <a:buChar char="•"/>
            </a:pPr>
            <a:r>
              <a:rPr lang="en-GB" b="0" dirty="0"/>
              <a:t>Ensure adjustments are anticipatory</a:t>
            </a:r>
          </a:p>
          <a:p>
            <a:pPr indent="-360000">
              <a:buFont typeface="Arial" panose="020B0604020202020204" pitchFamily="34" charset="0"/>
              <a:buChar char="•"/>
            </a:pPr>
            <a:r>
              <a:rPr lang="en-GB" b="0" dirty="0"/>
              <a:t>Difference, not deficit</a:t>
            </a:r>
          </a:p>
          <a:p>
            <a:pPr marL="0" indent="0">
              <a:buFont typeface="Arial" panose="020B0604020202020204" pitchFamily="34" charset="0"/>
              <a:buNone/>
            </a:pPr>
            <a:r>
              <a:rPr lang="en-GB" b="0" dirty="0"/>
              <a:t>and</a:t>
            </a:r>
          </a:p>
          <a:p>
            <a:pPr indent="-360000">
              <a:buFont typeface="Arial" panose="020B0604020202020204" pitchFamily="34" charset="0"/>
              <a:buChar char="•"/>
            </a:pPr>
            <a:r>
              <a:rPr lang="en-GB" b="0" dirty="0"/>
              <a:t>‘We were expecting you!’</a:t>
            </a:r>
          </a:p>
          <a:p>
            <a:endParaRPr lang="en-GB" baseline="0" dirty="0"/>
          </a:p>
          <a:p>
            <a:r>
              <a:rPr lang="en-GB" baseline="0" dirty="0"/>
              <a:t>We hope that this is just the start of your autism learning - that you will become enthused to keep reading and learning.</a:t>
            </a:r>
          </a:p>
          <a:p>
            <a:endParaRPr lang="en-GB" baseline="0" dirty="0"/>
          </a:p>
          <a:p>
            <a:r>
              <a:rPr lang="en-GB" baseline="0" dirty="0"/>
              <a:t>Throughout this course we ask that everyone keep these 7 Key Messages in mind. If you only take seven messages from the autism course content, let it be these…</a:t>
            </a:r>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4</a:t>
            </a:fld>
            <a:endParaRPr lang="en-GB"/>
          </a:p>
        </p:txBody>
      </p:sp>
    </p:spTree>
    <p:extLst>
      <p:ext uri="{BB962C8B-B14F-4D97-AF65-F5344CB8AC3E}">
        <p14:creationId xmlns:p14="http://schemas.microsoft.com/office/powerpoint/2010/main" val="419102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Scotland has a wide range of legislation to support inclusion and equality in education.</a:t>
            </a:r>
            <a:r>
              <a:rPr lang="en-GB" baseline="0" dirty="0"/>
              <a:t> This is not an exhaustive list.</a:t>
            </a:r>
            <a:endParaRPr lang="en-GB" dirty="0"/>
          </a:p>
          <a:p>
            <a:endParaRPr lang="en-GB" dirty="0"/>
          </a:p>
          <a:p>
            <a:r>
              <a:rPr lang="en-GB" dirty="0"/>
              <a:t>These promote a child centred approach to encourage every child to reach their ‘fullest potential’. The</a:t>
            </a:r>
            <a:r>
              <a:rPr lang="en-GB" baseline="0" dirty="0"/>
              <a:t> l</a:t>
            </a:r>
            <a:r>
              <a:rPr lang="en-GB" dirty="0"/>
              <a:t>egislation ensures rights and entitlements for children and young people to education, support and wellbeing. </a:t>
            </a:r>
          </a:p>
          <a:p>
            <a:endParaRPr lang="en-GB" dirty="0"/>
          </a:p>
          <a:p>
            <a:r>
              <a:rPr lang="en-GB" dirty="0"/>
              <a:t>Together with educational policies, they place duties and expectations on schools and local authorities to ensure that they:</a:t>
            </a:r>
          </a:p>
          <a:p>
            <a:pPr marL="171450" indent="-171450">
              <a:buFont typeface="Arial" panose="020B0604020202020204" pitchFamily="34" charset="0"/>
              <a:buChar char="•"/>
            </a:pPr>
            <a:r>
              <a:rPr lang="en-GB" dirty="0"/>
              <a:t>Deliver an inclusive education</a:t>
            </a:r>
          </a:p>
          <a:p>
            <a:pPr marL="171450" indent="-171450">
              <a:buFont typeface="Arial" panose="020B0604020202020204" pitchFamily="34" charset="0"/>
              <a:buChar char="•"/>
            </a:pPr>
            <a:r>
              <a:rPr lang="en-GB" dirty="0"/>
              <a:t>Support learners to achieve to the best of their ability </a:t>
            </a:r>
          </a:p>
          <a:p>
            <a:pPr marL="171450" indent="-171450">
              <a:buFont typeface="Arial" panose="020B0604020202020204" pitchFamily="34" charset="0"/>
              <a:buChar char="•"/>
            </a:pPr>
            <a:r>
              <a:rPr lang="en-GB" dirty="0"/>
              <a:t>Do not discriminate against those with protected characteristics</a:t>
            </a:r>
          </a:p>
          <a:p>
            <a:pPr marL="171450" indent="-171450">
              <a:buFont typeface="Arial" panose="020B0604020202020204" pitchFamily="34" charset="0"/>
              <a:buChar char="•"/>
            </a:pPr>
            <a:r>
              <a:rPr lang="en-GB" dirty="0"/>
              <a:t>Provide assessments when requested</a:t>
            </a:r>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5</a:t>
            </a:fld>
            <a:endParaRPr lang="en-GB"/>
          </a:p>
        </p:txBody>
      </p:sp>
    </p:spTree>
    <p:extLst>
      <p:ext uri="{BB962C8B-B14F-4D97-AF65-F5344CB8AC3E}">
        <p14:creationId xmlns:p14="http://schemas.microsoft.com/office/powerpoint/2010/main" val="348351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Children’s rights and entitlements are fundamental to Scotland’s approach to inclusive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are supported by policy drivers including, </a:t>
            </a:r>
            <a:r>
              <a:rPr lang="en-GB" b="1" dirty="0"/>
              <a:t>Curriculum for Excellence, the Getting it right for every child approach and the Framework for Professional Standards </a:t>
            </a:r>
            <a:r>
              <a:rPr lang="en-GB" dirty="0"/>
              <a:t>for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underpinned by a set of values aligned to social justice and commitment to inclusive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a:t>
            </a:r>
            <a:r>
              <a:rPr lang="en-GB" baseline="0" dirty="0"/>
              <a:t> are sure you will already be familiar with these.</a:t>
            </a:r>
            <a:endParaRPr lang="en-GB" dirty="0"/>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6</a:t>
            </a:fld>
            <a:endParaRPr lang="en-GB"/>
          </a:p>
        </p:txBody>
      </p:sp>
    </p:spTree>
    <p:extLst>
      <p:ext uri="{BB962C8B-B14F-4D97-AF65-F5344CB8AC3E}">
        <p14:creationId xmlns:p14="http://schemas.microsoft.com/office/powerpoint/2010/main" val="101638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dirty="0"/>
              <a:t>The National Autism Implementation Team have created an </a:t>
            </a:r>
            <a:r>
              <a:rPr lang="en-US" baseline="0" dirty="0"/>
              <a:t>autism specific guide to the Equality Act (2010). This can be found on the NAIT website.</a:t>
            </a:r>
          </a:p>
          <a:p>
            <a:r>
              <a:rPr lang="en-US" baseline="0" dirty="0"/>
              <a:t>Please take time to read this following the training and, ideally, to discuss with peers.</a:t>
            </a:r>
          </a:p>
          <a:p>
            <a:endParaRPr lang="en-US" baseline="0" dirty="0"/>
          </a:p>
          <a:p>
            <a:r>
              <a:rPr lang="en-US" baseline="0" dirty="0"/>
              <a:t>For now we would like to draw your attention to 4 elements:</a:t>
            </a:r>
          </a:p>
          <a:p>
            <a:r>
              <a:rPr lang="en-US" b="1" baseline="0" dirty="0"/>
              <a:t>Direct Discrimination </a:t>
            </a:r>
            <a:r>
              <a:rPr lang="en-US" baseline="0" dirty="0"/>
              <a:t>– This refers to treating someone differently because of one of the 9 protected characteristics; in this case disability. (In most cases, autism would be considered to be a disability). We all tend to be conscious of Direct Discrimination and of the importance of not discriminating.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Indirect Discrimination </a:t>
            </a:r>
            <a:r>
              <a:rPr lang="en-US" baseline="0" dirty="0"/>
              <a:t>– </a:t>
            </a:r>
            <a:r>
              <a:rPr lang="en-US" i="1" baseline="0" dirty="0"/>
              <a:t>(Trainer note: read quote from the handout)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a policy or procedure that treats all children the same and as a result actually put a child with a disability at a disadvantage compared with others who do not have a disability, and it cannot be justified, it is called </a:t>
            </a:r>
            <a:r>
              <a:rPr lang="en-GB" sz="1200" i="1" kern="1200" dirty="0">
                <a:solidFill>
                  <a:schemeClr val="tx1"/>
                </a:solidFill>
                <a:effectLst/>
                <a:latin typeface="+mn-lt"/>
                <a:ea typeface="+mn-ea"/>
                <a:cs typeface="+mn-cs"/>
              </a:rPr>
              <a:t>indirect discrimination</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Sometimes,</a:t>
            </a:r>
            <a:r>
              <a:rPr lang="en-GB" sz="1200" kern="1200" baseline="0" dirty="0">
                <a:solidFill>
                  <a:schemeClr val="tx1"/>
                </a:solidFill>
                <a:effectLst/>
                <a:latin typeface="+mn-lt"/>
                <a:ea typeface="+mn-ea"/>
                <a:cs typeface="+mn-cs"/>
              </a:rPr>
              <a:t> with best intentions, we might try to treat everyone the same and to insist that everyone in the class is expected to take part in something that, for reason of their disability, autistic children might not be able to do without significant adjustment.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Elements of Restorative Practice require children to have well developed Theory of Mind and social imagination, both of which are recognised areas of difference in autism.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Collaborative Group work, Sports Day and School Camp/ Residential Visits may all need to have reasonable adjustments made to them in order for autistic children and young people to be able to participate meaningfully.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Discrimination by Association </a:t>
            </a:r>
            <a:r>
              <a:rPr lang="en-GB" sz="1200" kern="1200" baseline="0" dirty="0">
                <a:solidFill>
                  <a:schemeClr val="tx1"/>
                </a:solidFill>
                <a:effectLst/>
                <a:latin typeface="+mn-lt"/>
                <a:ea typeface="+mn-ea"/>
                <a:cs typeface="+mn-cs"/>
              </a:rPr>
              <a:t>– This refers to the people around the child or young person, e.g. their parents and siblings.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We need to ensure that we do not have different expectations of parents of children with a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Do we expect parents of autistic children to come on trips with their child when we do not expect this of other parents?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Do we expect parents of autistic children to come to the school and collect them in the middle of the school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Do we expect them to have their child at home for part of the week when we do not expect this of parents of a child without a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Do we expect siblings to support their brother or sister in a more regular or intense way than we might expect of other siblings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dirty="0"/>
              <a:t>Finally, the</a:t>
            </a:r>
            <a:r>
              <a:rPr lang="en-US" baseline="0" dirty="0"/>
              <a:t> Act is clear that we need to make ‘Reasonable Adjustments’ to meet the needs of children with a disability. It also states that these adjustments must be anticipatory – we can</a:t>
            </a:r>
            <a:r>
              <a:rPr lang="uk-UA" baseline="0" dirty="0"/>
              <a:t>’</a:t>
            </a:r>
            <a:r>
              <a:rPr lang="en-US" baseline="0" dirty="0"/>
              <a:t>t just wait to see how things go!</a:t>
            </a:r>
            <a:endParaRPr lang="en-US" dirty="0"/>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7</a:t>
            </a:fld>
            <a:endParaRPr lang="en-GB"/>
          </a:p>
        </p:txBody>
      </p:sp>
    </p:spTree>
    <p:extLst>
      <p:ext uri="{BB962C8B-B14F-4D97-AF65-F5344CB8AC3E}">
        <p14:creationId xmlns:p14="http://schemas.microsoft.com/office/powerpoint/2010/main" val="231094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(Presenter note: Link to Education</a:t>
            </a:r>
            <a:r>
              <a:rPr lang="en-GB" i="1" baseline="0" dirty="0"/>
              <a:t> Scotland YouTube site to a 6 minute film about Autism and the Equality Act in Scotland’s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https://youtu.be/5hR1KEYIbzc</a:t>
            </a:r>
            <a:r>
              <a:rPr lang="en-GB" baseline="0" dirty="0"/>
              <a:t> </a:t>
            </a:r>
            <a:r>
              <a:rPr lang="en-GB" i="1" baseline="0" dirty="0"/>
              <a:t>)</a:t>
            </a:r>
            <a:endParaRPr lang="en-GB" i="1" dirty="0"/>
          </a:p>
        </p:txBody>
      </p:sp>
      <p:sp>
        <p:nvSpPr>
          <p:cNvPr id="4" name="Slide Number Placeholder 3"/>
          <p:cNvSpPr>
            <a:spLocks noGrp="1"/>
          </p:cNvSpPr>
          <p:nvPr>
            <p:ph type="sldNum" sz="quarter" idx="10"/>
          </p:nvPr>
        </p:nvSpPr>
        <p:spPr/>
        <p:txBody>
          <a:bodyPr/>
          <a:lstStyle/>
          <a:p>
            <a:fld id="{E05698FB-582D-471C-B8E0-367FC5E3D7DB}" type="slidenum">
              <a:rPr lang="en-GB" smtClean="0"/>
              <a:t>8</a:t>
            </a:fld>
            <a:endParaRPr lang="en-GB"/>
          </a:p>
        </p:txBody>
      </p:sp>
    </p:spTree>
    <p:extLst>
      <p:ext uri="{BB962C8B-B14F-4D97-AF65-F5344CB8AC3E}">
        <p14:creationId xmlns:p14="http://schemas.microsoft.com/office/powerpoint/2010/main" val="98362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in case anyone here is still wondering….why is there a focus on autism?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teachers will come across children with autism in their class and they account</a:t>
            </a:r>
            <a:r>
              <a:rPr lang="en-GB" baseline="0" dirty="0"/>
              <a:t> for more of the challenges reported than other ASNs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10485C"/>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10485C"/>
                </a:solidFill>
                <a:latin typeface="Calibri" panose="020F0502020204030204" pitchFamily="34" charset="0"/>
              </a:rPr>
              <a:t>We know that …</a:t>
            </a:r>
          </a:p>
          <a:p>
            <a:pPr>
              <a:buFont typeface="Arial" panose="020B0604020202020204" pitchFamily="34" charset="0"/>
              <a:buChar char="•"/>
            </a:pPr>
            <a:r>
              <a:rPr lang="en-GB" sz="1200" dirty="0">
                <a:solidFill>
                  <a:srgbClr val="10485C"/>
                </a:solidFill>
                <a:latin typeface="Calibri" panose="020F0502020204030204" pitchFamily="34" charset="0"/>
              </a:rPr>
              <a:t>1 – 1.5% of children have autism</a:t>
            </a:r>
          </a:p>
          <a:p>
            <a:pPr>
              <a:buFont typeface="Arial" panose="020B0604020202020204" pitchFamily="34" charset="0"/>
              <a:buChar char="•"/>
            </a:pPr>
            <a:r>
              <a:rPr lang="en-GB" sz="1200" dirty="0">
                <a:solidFill>
                  <a:srgbClr val="10485C"/>
                </a:solidFill>
                <a:latin typeface="Calibri" panose="020F0502020204030204" pitchFamily="34" charset="0"/>
              </a:rPr>
              <a:t>86% of autistic children attend mainstream schools</a:t>
            </a:r>
          </a:p>
          <a:p>
            <a:pPr>
              <a:buFont typeface="Arial" panose="020B0604020202020204" pitchFamily="34" charset="0"/>
              <a:buChar char="•"/>
            </a:pPr>
            <a:r>
              <a:rPr lang="en-GB" sz="1200" dirty="0">
                <a:solidFill>
                  <a:srgbClr val="10485C"/>
                </a:solidFill>
                <a:latin typeface="Calibri" panose="020F0502020204030204" pitchFamily="34" charset="0"/>
              </a:rPr>
              <a:t>4.6% of exclusions in Scotland are of autistic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C00000"/>
                </a:solidFill>
                <a:latin typeface="Calibri" panose="020F0502020204030204" pitchFamily="34" charset="0"/>
              </a:rPr>
              <a:t>68% of tribunals (2017-18) relate to autistic learners</a:t>
            </a:r>
            <a:endParaRPr lang="en-GB" sz="1200" dirty="0">
              <a:solidFill>
                <a:srgbClr val="10485C"/>
              </a:solidFill>
              <a:latin typeface="Calibri" panose="020F0502020204030204" pitchFamily="34" charset="0"/>
            </a:endParaRPr>
          </a:p>
          <a:p>
            <a:pPr>
              <a:buFont typeface="Arial" panose="020B0604020202020204" pitchFamily="34" charset="0"/>
              <a:buChar char="•"/>
            </a:pPr>
            <a:r>
              <a:rPr lang="en-GB" sz="1200" dirty="0">
                <a:solidFill>
                  <a:srgbClr val="10485C"/>
                </a:solidFill>
                <a:latin typeface="Calibri" panose="020F0502020204030204" pitchFamily="34" charset="0"/>
              </a:rPr>
              <a:t>30.9% of children have an additional support need – so we  need to know that everybody from probationer teachers through to regional experts and authority lead expects that</a:t>
            </a:r>
            <a:r>
              <a:rPr lang="en-GB" sz="1200" baseline="0" dirty="0">
                <a:solidFill>
                  <a:srgbClr val="10485C"/>
                </a:solidFill>
                <a:latin typeface="Calibri" panose="020F0502020204030204" pitchFamily="34" charset="0"/>
              </a:rPr>
              <a:t> children with autism will be in a mainstream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10485C"/>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10485C"/>
                </a:solidFill>
                <a:latin typeface="Calibri" panose="020F0502020204030204" pitchFamily="34" charset="0"/>
              </a:rPr>
              <a:t>We also know that:</a:t>
            </a:r>
          </a:p>
          <a:p>
            <a:pPr>
              <a:buFont typeface="Arial" panose="020B0604020202020204" pitchFamily="34" charset="0"/>
              <a:buNone/>
            </a:pPr>
            <a:r>
              <a:rPr lang="en-GB" sz="1200" dirty="0">
                <a:solidFill>
                  <a:srgbClr val="10485C"/>
                </a:solidFill>
                <a:latin typeface="Calibri" panose="020F0502020204030204" pitchFamily="34" charset="0"/>
              </a:rPr>
              <a:t>Good autism practice benefits all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0485C"/>
              </a:solidFill>
              <a:latin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E05698FB-582D-471C-B8E0-367FC5E3D7DB}" type="slidenum">
              <a:rPr lang="en-GB" smtClean="0"/>
              <a:t>9</a:t>
            </a:fld>
            <a:endParaRPr lang="en-GB"/>
          </a:p>
        </p:txBody>
      </p:sp>
    </p:spTree>
    <p:extLst>
      <p:ext uri="{BB962C8B-B14F-4D97-AF65-F5344CB8AC3E}">
        <p14:creationId xmlns:p14="http://schemas.microsoft.com/office/powerpoint/2010/main" val="288753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470396-E7FA-4763-9A04-7EC4C5726817}" type="datetime1">
              <a:rPr lang="en-GB" smtClean="0"/>
              <a:t>20/04/2022</a:t>
            </a:fld>
            <a:endParaRPr lang="en-GB"/>
          </a:p>
        </p:txBody>
      </p:sp>
      <p:sp>
        <p:nvSpPr>
          <p:cNvPr id="5" name="Footer Placeholder 4"/>
          <p:cNvSpPr>
            <a:spLocks noGrp="1"/>
          </p:cNvSpPr>
          <p:nvPr>
            <p:ph type="ftr" sz="quarter" idx="11"/>
          </p:nvPr>
        </p:nvSpPr>
        <p:spPr/>
        <p:txBody>
          <a:bodyPr/>
          <a:lstStyle/>
          <a:p>
            <a:r>
              <a:rPr lang="en-GB"/>
              <a:t>© National Autism Implementation Team 2020</a:t>
            </a:r>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42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DBBE-B7C0-4C79-BF88-F70D4633C4BF}" type="datetime1">
              <a:rPr lang="en-GB" smtClean="0"/>
              <a:t>20/04/2022</a:t>
            </a:fld>
            <a:endParaRPr lang="en-GB"/>
          </a:p>
        </p:txBody>
      </p:sp>
      <p:sp>
        <p:nvSpPr>
          <p:cNvPr id="5" name="Footer Placeholder 4"/>
          <p:cNvSpPr>
            <a:spLocks noGrp="1"/>
          </p:cNvSpPr>
          <p:nvPr>
            <p:ph type="ftr" sz="quarter" idx="11"/>
          </p:nvPr>
        </p:nvSpPr>
        <p:spPr/>
        <p:txBody>
          <a:bodyPr/>
          <a:lstStyle/>
          <a:p>
            <a:r>
              <a:rPr lang="en-GB"/>
              <a:t>© National Autism Implementation Team 2020</a:t>
            </a:r>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65483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B19E6-5CB6-4E5E-BF61-2647F35B16C7}" type="datetime1">
              <a:rPr lang="en-GB" smtClean="0"/>
              <a:t>20/04/2022</a:t>
            </a:fld>
            <a:endParaRPr lang="en-GB"/>
          </a:p>
        </p:txBody>
      </p:sp>
      <p:sp>
        <p:nvSpPr>
          <p:cNvPr id="5" name="Footer Placeholder 4"/>
          <p:cNvSpPr>
            <a:spLocks noGrp="1"/>
          </p:cNvSpPr>
          <p:nvPr>
            <p:ph type="ftr" sz="quarter" idx="11"/>
          </p:nvPr>
        </p:nvSpPr>
        <p:spPr/>
        <p:txBody>
          <a:bodyPr/>
          <a:lstStyle/>
          <a:p>
            <a:r>
              <a:rPr lang="en-GB"/>
              <a:t>© National Autism Implementation Team 2020</a:t>
            </a:r>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72867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4850FE-BD63-49B3-8B55-6726FBFC6485}" type="datetime1">
              <a:rPr lang="en-GB" smtClean="0"/>
              <a:t>20/04/2022</a:t>
            </a:fld>
            <a:endParaRPr lang="en-GB"/>
          </a:p>
        </p:txBody>
      </p:sp>
      <p:sp>
        <p:nvSpPr>
          <p:cNvPr id="5" name="Footer Placeholder 4"/>
          <p:cNvSpPr>
            <a:spLocks noGrp="1"/>
          </p:cNvSpPr>
          <p:nvPr>
            <p:ph type="ftr" sz="quarter" idx="11"/>
          </p:nvPr>
        </p:nvSpPr>
        <p:spPr/>
        <p:txBody>
          <a:bodyPr/>
          <a:lstStyle/>
          <a:p>
            <a:r>
              <a:rPr lang="en-GB"/>
              <a:t>© National Autism Implementation Team 2020</a:t>
            </a:r>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133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3E0A7-6C7D-484D-BFA9-8BF0E3F4C9C4}" type="datetime1">
              <a:rPr lang="en-GB" smtClean="0"/>
              <a:t>20/04/2022</a:t>
            </a:fld>
            <a:endParaRPr lang="en-GB"/>
          </a:p>
        </p:txBody>
      </p:sp>
      <p:sp>
        <p:nvSpPr>
          <p:cNvPr id="5" name="Footer Placeholder 4"/>
          <p:cNvSpPr>
            <a:spLocks noGrp="1"/>
          </p:cNvSpPr>
          <p:nvPr>
            <p:ph type="ftr" sz="quarter" idx="11"/>
          </p:nvPr>
        </p:nvSpPr>
        <p:spPr/>
        <p:txBody>
          <a:bodyPr/>
          <a:lstStyle/>
          <a:p>
            <a:r>
              <a:rPr lang="en-GB"/>
              <a:t>© National Autism Implementation Team 2020</a:t>
            </a:r>
          </a:p>
        </p:txBody>
      </p:sp>
      <p:sp>
        <p:nvSpPr>
          <p:cNvPr id="6" name="Slide Number Placeholder 5"/>
          <p:cNvSpPr>
            <a:spLocks noGrp="1"/>
          </p:cNvSpPr>
          <p:nvPr>
            <p:ph type="sldNum" sz="quarter" idx="12"/>
          </p:nvPr>
        </p:nvSpPr>
        <p:spPr/>
        <p:txBody>
          <a:bodyPr/>
          <a:lstStyle/>
          <a:p>
            <a:fld id="{A23D892D-CAB5-44CE-869E-3ED92FFECCD6}" type="slidenum">
              <a:rPr lang="en-GB" smtClean="0"/>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3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normAutofit/>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79937-82C6-4DC0-94E9-53DB9BC1BD5D}" type="datetime1">
              <a:rPr lang="en-GB" smtClean="0"/>
              <a:t>20/04/2022</a:t>
            </a:fld>
            <a:endParaRPr lang="en-GB"/>
          </a:p>
        </p:txBody>
      </p:sp>
      <p:sp>
        <p:nvSpPr>
          <p:cNvPr id="6" name="Footer Placeholder 5"/>
          <p:cNvSpPr>
            <a:spLocks noGrp="1"/>
          </p:cNvSpPr>
          <p:nvPr>
            <p:ph type="ftr" sz="quarter" idx="11"/>
          </p:nvPr>
        </p:nvSpPr>
        <p:spPr/>
        <p:txBody>
          <a:bodyPr/>
          <a:lstStyle/>
          <a:p>
            <a:r>
              <a:rPr lang="en-GB"/>
              <a:t>© National Autism Implementation Team 2020</a:t>
            </a:r>
          </a:p>
        </p:txBody>
      </p:sp>
      <p:sp>
        <p:nvSpPr>
          <p:cNvPr id="7" name="Slide Number Placeholder 6"/>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312161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6ECC93-D34C-460B-ABEC-2C2BABBC8F5F}" type="datetime1">
              <a:rPr lang="en-GB" smtClean="0"/>
              <a:t>20/04/2022</a:t>
            </a:fld>
            <a:endParaRPr lang="en-GB"/>
          </a:p>
        </p:txBody>
      </p:sp>
      <p:sp>
        <p:nvSpPr>
          <p:cNvPr id="8" name="Footer Placeholder 7"/>
          <p:cNvSpPr>
            <a:spLocks noGrp="1"/>
          </p:cNvSpPr>
          <p:nvPr>
            <p:ph type="ftr" sz="quarter" idx="11"/>
          </p:nvPr>
        </p:nvSpPr>
        <p:spPr/>
        <p:txBody>
          <a:bodyPr/>
          <a:lstStyle/>
          <a:p>
            <a:r>
              <a:rPr lang="en-GB"/>
              <a:t>© National Autism Implementation Team 2020</a:t>
            </a:r>
          </a:p>
        </p:txBody>
      </p:sp>
      <p:sp>
        <p:nvSpPr>
          <p:cNvPr id="9" name="Slide Number Placeholder 8"/>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243816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B93EA-F0A7-4F71-A4CE-64134084D8AD}" type="datetime1">
              <a:rPr lang="en-GB" smtClean="0"/>
              <a:t>20/04/2022</a:t>
            </a:fld>
            <a:endParaRPr lang="en-GB"/>
          </a:p>
        </p:txBody>
      </p:sp>
      <p:sp>
        <p:nvSpPr>
          <p:cNvPr id="4" name="Footer Placeholder 3"/>
          <p:cNvSpPr>
            <a:spLocks noGrp="1"/>
          </p:cNvSpPr>
          <p:nvPr>
            <p:ph type="ftr" sz="quarter" idx="11"/>
          </p:nvPr>
        </p:nvSpPr>
        <p:spPr/>
        <p:txBody>
          <a:bodyPr/>
          <a:lstStyle/>
          <a:p>
            <a:r>
              <a:rPr lang="en-GB"/>
              <a:t>© National Autism Implementation Team 2020</a:t>
            </a:r>
          </a:p>
        </p:txBody>
      </p:sp>
      <p:sp>
        <p:nvSpPr>
          <p:cNvPr id="5" name="Slide Number Placeholder 4"/>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63910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73B7FC-4EDD-4B2A-831E-9E6E27E6912C}" type="datetime1">
              <a:rPr lang="en-GB" smtClean="0"/>
              <a:t>20/04/2022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 National Autism Implementation Team 2020</a:t>
            </a:r>
          </a:p>
        </p:txBody>
      </p:sp>
      <p:sp>
        <p:nvSpPr>
          <p:cNvPr id="9" name="Slide Number Placeholder 8"/>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117543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Autofit/>
          </a:bodyPr>
          <a:lstStyle>
            <a:lvl1pPr>
              <a:defRPr sz="4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lvl1pPr>
              <a:defRPr sz="240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68DA019B-68DB-4479-BB4E-A3ABA6A1A791}" type="datetime1">
              <a:rPr lang="en-GB" smtClean="0"/>
              <a:t>20/04/2022</a:t>
            </a:fld>
            <a:endParaRPr lang="en-GB"/>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GB"/>
              <a:t>© National Autism Implementation Team 2020</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3D892D-CAB5-44CE-869E-3ED92FFECCD6}" type="slidenum">
              <a:rPr lang="en-GB" smtClean="0"/>
              <a:t>‹#›</a:t>
            </a:fld>
            <a:endParaRPr lang="en-GB"/>
          </a:p>
        </p:txBody>
      </p:sp>
    </p:spTree>
    <p:extLst>
      <p:ext uri="{BB962C8B-B14F-4D97-AF65-F5344CB8AC3E}">
        <p14:creationId xmlns:p14="http://schemas.microsoft.com/office/powerpoint/2010/main" val="410043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430294-2021-40AE-BF2D-973C89F7D508}" type="datetime1">
              <a:rPr lang="en-GB" smtClean="0"/>
              <a:t>20/04/2022</a:t>
            </a:fld>
            <a:endParaRPr lang="en-GB"/>
          </a:p>
        </p:txBody>
      </p:sp>
      <p:sp>
        <p:nvSpPr>
          <p:cNvPr id="6" name="Footer Placeholder 5"/>
          <p:cNvSpPr>
            <a:spLocks noGrp="1"/>
          </p:cNvSpPr>
          <p:nvPr>
            <p:ph type="ftr" sz="quarter" idx="11"/>
          </p:nvPr>
        </p:nvSpPr>
        <p:spPr/>
        <p:txBody>
          <a:bodyPr/>
          <a:lstStyle/>
          <a:p>
            <a:r>
              <a:rPr lang="en-GB"/>
              <a:t>© National Autism Implementation Team 2020</a:t>
            </a:r>
          </a:p>
        </p:txBody>
      </p:sp>
      <p:sp>
        <p:nvSpPr>
          <p:cNvPr id="7" name="Slide Number Placeholder 6"/>
          <p:cNvSpPr>
            <a:spLocks noGrp="1"/>
          </p:cNvSpPr>
          <p:nvPr>
            <p:ph type="sldNum" sz="quarter" idx="12"/>
          </p:nvPr>
        </p:nvSpPr>
        <p:spPr/>
        <p:txBody>
          <a:bodyPr/>
          <a:lstStyle/>
          <a:p>
            <a:fld id="{A23D892D-CAB5-44CE-869E-3ED92FFECCD6}" type="slidenum">
              <a:rPr lang="en-GB" smtClean="0"/>
              <a:t>‹#›</a:t>
            </a:fld>
            <a:endParaRPr lang="en-GB"/>
          </a:p>
        </p:txBody>
      </p:sp>
    </p:spTree>
    <p:extLst>
      <p:ext uri="{BB962C8B-B14F-4D97-AF65-F5344CB8AC3E}">
        <p14:creationId xmlns:p14="http://schemas.microsoft.com/office/powerpoint/2010/main" val="357149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0ABA1554-A62E-487C-A2E3-2B75E1CC529B}" type="datetime1">
              <a:rPr lang="en-GB" smtClean="0"/>
              <a:t>20/04/2022</a:t>
            </a:fld>
            <a:endParaRPr lang="en-GB"/>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 National Autism Implementation Team 2020</a:t>
            </a: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A23D892D-CAB5-44CE-869E-3ED92FFECCD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543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thirdpace.scot/NAIT"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ign.ac.uk/assets/sign145.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ov.scot/publications/review-additional-support-learning-implementation/" TargetMode="External"/><Relationship Id="rId5" Type="http://schemas.openxmlformats.org/officeDocument/2006/relationships/hyperlink" Target="https://www.gov.scot/publications/school-exclusion-statistics/" TargetMode="External"/><Relationship Id="rId4" Type="http://schemas.openxmlformats.org/officeDocument/2006/relationships/hyperlink" Target="https://www.notengaged.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t"/>
            <a:br>
              <a:rPr lang="en-US" b="1" dirty="0">
                <a:solidFill>
                  <a:schemeClr val="tx1"/>
                </a:solidFill>
              </a:rPr>
            </a:br>
            <a:br>
              <a:rPr lang="en-US" b="1" dirty="0">
                <a:solidFill>
                  <a:schemeClr val="tx1"/>
                </a:solidFill>
              </a:rPr>
            </a:br>
            <a:br>
              <a:rPr lang="en-US" b="1" dirty="0">
                <a:solidFill>
                  <a:schemeClr val="tx1"/>
                </a:solidFill>
              </a:rPr>
            </a:br>
            <a:br>
              <a:rPr lang="en-US" b="1" dirty="0">
                <a:solidFill>
                  <a:schemeClr val="tx1"/>
                </a:solidFill>
              </a:rPr>
            </a:br>
            <a:br>
              <a:rPr lang="en-US" b="1" dirty="0">
                <a:solidFill>
                  <a:schemeClr val="tx1"/>
                </a:solidFill>
              </a:rPr>
            </a:br>
            <a:r>
              <a:rPr lang="en-US" sz="6700" b="1" dirty="0">
                <a:solidFill>
                  <a:schemeClr val="tx1">
                    <a:lumMod val="75000"/>
                    <a:lumOff val="25000"/>
                  </a:schemeClr>
                </a:solidFill>
              </a:rPr>
              <a:t>Autism Unit 1:</a:t>
            </a:r>
            <a:br>
              <a:rPr lang="en-US" sz="6700" b="1" dirty="0">
                <a:solidFill>
                  <a:schemeClr val="tx1">
                    <a:lumMod val="75000"/>
                    <a:lumOff val="25000"/>
                  </a:schemeClr>
                </a:solidFill>
              </a:rPr>
            </a:br>
            <a:r>
              <a:rPr lang="en-US" sz="6700" b="1" dirty="0">
                <a:solidFill>
                  <a:schemeClr val="tx1">
                    <a:lumMod val="75000"/>
                    <a:lumOff val="25000"/>
                  </a:schemeClr>
                </a:solidFill>
              </a:rPr>
              <a:t>We were expecting you!</a:t>
            </a:r>
            <a:br>
              <a:rPr lang="en-US" sz="6700" b="1" dirty="0">
                <a:solidFill>
                  <a:schemeClr val="tx1">
                    <a:lumMod val="75000"/>
                    <a:lumOff val="25000"/>
                  </a:schemeClr>
                </a:solidFill>
              </a:rPr>
            </a:br>
            <a:endParaRPr lang="en-GB" sz="6700" dirty="0">
              <a:solidFill>
                <a:schemeClr val="tx1">
                  <a:lumMod val="75000"/>
                  <a:lumOff val="25000"/>
                </a:schemeClr>
              </a:solidFill>
            </a:endParaRPr>
          </a:p>
        </p:txBody>
      </p:sp>
      <p:sp>
        <p:nvSpPr>
          <p:cNvPr id="3" name="Subtitle 2"/>
          <p:cNvSpPr>
            <a:spLocks noGrp="1"/>
          </p:cNvSpPr>
          <p:nvPr>
            <p:ph type="subTitle" idx="1"/>
          </p:nvPr>
        </p:nvSpPr>
        <p:spPr/>
        <p:txBody>
          <a:bodyPr/>
          <a:lstStyle/>
          <a:p>
            <a:r>
              <a:rPr lang="en-GB" dirty="0"/>
              <a:t>Initial Teacher Education Autism Course Content</a:t>
            </a:r>
          </a:p>
        </p:txBody>
      </p:sp>
      <p:pic>
        <p:nvPicPr>
          <p:cNvPr id="4" name="Picture 3"/>
          <p:cNvPicPr>
            <a:picLocks noChangeAspect="1"/>
          </p:cNvPicPr>
          <p:nvPr/>
        </p:nvPicPr>
        <p:blipFill>
          <a:blip r:embed="rId3"/>
          <a:stretch>
            <a:fillRect/>
          </a:stretch>
        </p:blipFill>
        <p:spPr>
          <a:xfrm>
            <a:off x="9168212" y="5729130"/>
            <a:ext cx="1987468" cy="371888"/>
          </a:xfrm>
          <a:prstGeom prst="rect">
            <a:avLst/>
          </a:prstGeom>
        </p:spPr>
      </p:pic>
    </p:spTree>
    <p:extLst>
      <p:ext uri="{BB962C8B-B14F-4D97-AF65-F5344CB8AC3E}">
        <p14:creationId xmlns:p14="http://schemas.microsoft.com/office/powerpoint/2010/main" val="208380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support needs</a:t>
            </a:r>
          </a:p>
        </p:txBody>
      </p:sp>
      <p:sp>
        <p:nvSpPr>
          <p:cNvPr id="3" name="Content Placeholder 2"/>
          <p:cNvSpPr>
            <a:spLocks noGrp="1"/>
          </p:cNvSpPr>
          <p:nvPr>
            <p:ph idx="1"/>
          </p:nvPr>
        </p:nvSpPr>
        <p:spPr>
          <a:xfrm>
            <a:off x="1097280" y="2028614"/>
            <a:ext cx="7795747" cy="4023360"/>
          </a:xfrm>
        </p:spPr>
        <p:txBody>
          <a:bodyPr/>
          <a:lstStyle/>
          <a:p>
            <a:pPr marL="449263" indent="-449263">
              <a:buFont typeface="Arial" panose="020B0604020202020204" pitchFamily="34" charset="0"/>
              <a:buChar char="•"/>
            </a:pPr>
            <a:r>
              <a:rPr lang="en-GB" dirty="0"/>
              <a:t>192 115 mainstream primary and secondary pupils with reason for support recorded (2018)</a:t>
            </a:r>
          </a:p>
          <a:p>
            <a:pPr marL="449263" indent="-449263">
              <a:buFont typeface="Arial" panose="020B0604020202020204" pitchFamily="34" charset="0"/>
              <a:buChar char="•"/>
            </a:pPr>
            <a:r>
              <a:rPr lang="en-GB" dirty="0"/>
              <a:t>14 810 mainstream primary and secondary pupils with autism recorded (2018)</a:t>
            </a:r>
          </a:p>
        </p:txBody>
      </p:sp>
    </p:spTree>
    <p:extLst>
      <p:ext uri="{BB962C8B-B14F-4D97-AF65-F5344CB8AC3E}">
        <p14:creationId xmlns:p14="http://schemas.microsoft.com/office/powerpoint/2010/main" val="74676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were expecting you</a:t>
            </a:r>
          </a:p>
        </p:txBody>
      </p:sp>
      <p:pic>
        <p:nvPicPr>
          <p:cNvPr id="5" name="Content Placeholder 4"/>
          <p:cNvPicPr>
            <a:picLocks noGrp="1" noChangeAspect="1"/>
          </p:cNvPicPr>
          <p:nvPr>
            <p:ph idx="1"/>
          </p:nvPr>
        </p:nvPicPr>
        <p:blipFill>
          <a:blip r:embed="rId3"/>
          <a:stretch>
            <a:fillRect/>
          </a:stretch>
        </p:blipFill>
        <p:spPr>
          <a:xfrm>
            <a:off x="2348445" y="2079725"/>
            <a:ext cx="7539561" cy="4022725"/>
          </a:xfrm>
          <a:prstGeom prst="rect">
            <a:avLst/>
          </a:prstGeom>
        </p:spPr>
      </p:pic>
      <p:pic>
        <p:nvPicPr>
          <p:cNvPr id="6" name="Picture 5"/>
          <p:cNvPicPr>
            <a:picLocks noChangeAspect="1"/>
          </p:cNvPicPr>
          <p:nvPr/>
        </p:nvPicPr>
        <p:blipFill>
          <a:blip r:embed="rId4"/>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295984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Inclusive practice: staged intervention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5031212"/>
              </p:ext>
            </p:extLst>
          </p:nvPr>
        </p:nvGraphicFramePr>
        <p:xfrm>
          <a:off x="2346325" y="2079728"/>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3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CIRCLE Framework</a:t>
            </a:r>
          </a:p>
        </p:txBody>
      </p:sp>
      <p:pic>
        <p:nvPicPr>
          <p:cNvPr id="10" name="Content Placeholder 3" descr="Screen Shot Up Up and Away2018-04-17 at 14.23.14.png">
            <a:extLst>
              <a:ext uri="{FF2B5EF4-FFF2-40B4-BE49-F238E27FC236}">
                <a16:creationId xmlns:a16="http://schemas.microsoft.com/office/drawing/2014/main" id="{C0377A3C-71BB-4806-BB1C-C805A48C0174}"/>
              </a:ext>
            </a:extLst>
          </p:cNvPr>
          <p:cNvPicPr>
            <a:picLocks noChangeAspect="1"/>
          </p:cNvPicPr>
          <p:nvPr/>
        </p:nvPicPr>
        <p:blipFill rotWithShape="1">
          <a:blip r:embed="rId3">
            <a:extLst>
              <a:ext uri="{28A0092B-C50C-407E-A947-70E740481C1C}">
                <a14:useLocalDpi xmlns:a14="http://schemas.microsoft.com/office/drawing/2010/main" val="0"/>
              </a:ext>
            </a:extLst>
          </a:blip>
          <a:srcRect l="720" r="121"/>
          <a:stretch/>
        </p:blipFill>
        <p:spPr>
          <a:xfrm>
            <a:off x="6974844" y="2006848"/>
            <a:ext cx="2453000" cy="1638424"/>
          </a:xfrm>
          <a:prstGeom prst="rect">
            <a:avLst/>
          </a:prstGeom>
          <a:ln w="9525">
            <a:solidFill>
              <a:schemeClr val="tx1"/>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804" y="3053943"/>
            <a:ext cx="2476149" cy="1721632"/>
          </a:xfrm>
          <a:prstGeom prst="rect">
            <a:avLst/>
          </a:prstGeom>
          <a:ln>
            <a:solidFill>
              <a:schemeClr val="tx1"/>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3911" y="4158621"/>
            <a:ext cx="2507052" cy="1787816"/>
          </a:xfrm>
          <a:prstGeom prst="rect">
            <a:avLst/>
          </a:prstGeom>
          <a:ln>
            <a:solidFill>
              <a:schemeClr val="tx1"/>
            </a:solidFill>
          </a:ln>
        </p:spPr>
      </p:pic>
      <p:sp>
        <p:nvSpPr>
          <p:cNvPr id="3" name="TextBox 2"/>
          <p:cNvSpPr txBox="1"/>
          <p:nvPr/>
        </p:nvSpPr>
        <p:spPr>
          <a:xfrm>
            <a:off x="7467600" y="5524500"/>
            <a:ext cx="2857500" cy="369332"/>
          </a:xfrm>
          <a:prstGeom prst="rect">
            <a:avLst/>
          </a:prstGeom>
          <a:noFill/>
        </p:spPr>
        <p:txBody>
          <a:bodyPr wrap="square" rtlCol="0">
            <a:spAutoFit/>
          </a:bodyPr>
          <a:lstStyle/>
          <a:p>
            <a:r>
              <a:rPr lang="en-GB" dirty="0">
                <a:hlinkClick r:id="rId6"/>
              </a:rPr>
              <a:t>www.thirdpace.scot/NAIT</a:t>
            </a:r>
            <a:r>
              <a:rPr lang="en-GB" dirty="0"/>
              <a:t> </a:t>
            </a:r>
          </a:p>
        </p:txBody>
      </p:sp>
    </p:spTree>
    <p:extLst>
      <p:ext uri="{BB962C8B-B14F-4D97-AF65-F5344CB8AC3E}">
        <p14:creationId xmlns:p14="http://schemas.microsoft.com/office/powerpoint/2010/main" val="224531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 first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07630236"/>
              </p:ext>
            </p:extLst>
          </p:nvPr>
        </p:nvGraphicFramePr>
        <p:xfrm>
          <a:off x="1552177" y="1846264"/>
          <a:ext cx="8895329" cy="4321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214903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Staged intervention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8720714"/>
              </p:ext>
            </p:extLst>
          </p:nvPr>
        </p:nvGraphicFramePr>
        <p:xfrm>
          <a:off x="2346325" y="2001908"/>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02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messages</a:t>
            </a:r>
          </a:p>
        </p:txBody>
      </p:sp>
      <p:sp>
        <p:nvSpPr>
          <p:cNvPr id="3" name="Content Placeholder 2"/>
          <p:cNvSpPr>
            <a:spLocks noGrp="1"/>
          </p:cNvSpPr>
          <p:nvPr>
            <p:ph idx="1"/>
          </p:nvPr>
        </p:nvSpPr>
        <p:spPr/>
        <p:txBody>
          <a:bodyPr/>
          <a:lstStyle/>
          <a:p>
            <a:pPr indent="-360000">
              <a:buFont typeface="Arial" panose="020B0604020202020204" pitchFamily="34" charset="0"/>
              <a:buChar char="•"/>
            </a:pPr>
            <a:r>
              <a:rPr lang="en-GB" dirty="0"/>
              <a:t>Environment first</a:t>
            </a:r>
          </a:p>
          <a:p>
            <a:pPr indent="-360000">
              <a:buFont typeface="Arial" panose="020B0604020202020204" pitchFamily="34" charset="0"/>
              <a:buChar char="•"/>
            </a:pPr>
            <a:r>
              <a:rPr lang="en-GB" dirty="0"/>
              <a:t>Provide predictability</a:t>
            </a:r>
          </a:p>
          <a:p>
            <a:pPr indent="-360000">
              <a:buFont typeface="Arial" panose="020B0604020202020204" pitchFamily="34" charset="0"/>
              <a:buChar char="•"/>
            </a:pPr>
            <a:r>
              <a:rPr lang="en-GB" dirty="0"/>
              <a:t>Make learning meaningful</a:t>
            </a:r>
          </a:p>
          <a:p>
            <a:pPr indent="-360000">
              <a:buFont typeface="Arial" panose="020B0604020202020204" pitchFamily="34" charset="0"/>
              <a:buChar char="•"/>
            </a:pPr>
            <a:r>
              <a:rPr lang="en-GB" dirty="0"/>
              <a:t>Seek to understand distressed behaviour</a:t>
            </a:r>
          </a:p>
          <a:p>
            <a:pPr indent="-360000">
              <a:buFont typeface="Arial" panose="020B0604020202020204" pitchFamily="34" charset="0"/>
              <a:buChar char="•"/>
            </a:pPr>
            <a:r>
              <a:rPr lang="en-GB" b="1" dirty="0"/>
              <a:t>Ensure adjustments are anticipatory</a:t>
            </a:r>
          </a:p>
          <a:p>
            <a:pPr indent="-360000">
              <a:buFont typeface="Arial" panose="020B0604020202020204" pitchFamily="34" charset="0"/>
              <a:buChar char="•"/>
            </a:pPr>
            <a:r>
              <a:rPr lang="en-GB" b="1" dirty="0"/>
              <a:t>Difference, not deficit</a:t>
            </a:r>
          </a:p>
          <a:p>
            <a:pPr indent="-360000">
              <a:buFont typeface="Arial" panose="020B0604020202020204" pitchFamily="34" charset="0"/>
              <a:buChar char="•"/>
            </a:pPr>
            <a:r>
              <a:rPr lang="en-GB" b="1" dirty="0"/>
              <a:t>‘We were expecting you!’</a:t>
            </a:r>
          </a:p>
        </p:txBody>
      </p:sp>
      <p:pic>
        <p:nvPicPr>
          <p:cNvPr id="6" name="Picture 5"/>
          <p:cNvPicPr>
            <a:picLocks noChangeAspect="1"/>
          </p:cNvPicPr>
          <p:nvPr/>
        </p:nvPicPr>
        <p:blipFill>
          <a:blip r:embed="rId3"/>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66017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1097279" y="1845733"/>
            <a:ext cx="10058401" cy="4418879"/>
          </a:xfrm>
        </p:spPr>
        <p:txBody>
          <a:bodyPr>
            <a:normAutofit lnSpcReduction="10000"/>
          </a:bodyPr>
          <a:lstStyle/>
          <a:p>
            <a:r>
              <a:rPr lang="en-GB" baseline="30000" dirty="0">
                <a:solidFill>
                  <a:schemeClr val="tx1"/>
                </a:solidFill>
              </a:rPr>
              <a:t>(1) </a:t>
            </a:r>
            <a:r>
              <a:rPr lang="en-GB" dirty="0">
                <a:solidFill>
                  <a:schemeClr val="tx1"/>
                </a:solidFill>
              </a:rPr>
              <a:t>SIGN 145 Assessment, diagnosis and interventions for autism spectrum disorders, 2016 </a:t>
            </a:r>
            <a:r>
              <a:rPr lang="en-GB" u="sng" dirty="0">
                <a:solidFill>
                  <a:schemeClr val="tx1"/>
                </a:solidFill>
                <a:hlinkClick r:id="rId3"/>
              </a:rPr>
              <a:t>https://www.sign.ac.uk/assets/sign145.pdf</a:t>
            </a:r>
            <a:endParaRPr lang="en-GB" dirty="0">
              <a:solidFill>
                <a:schemeClr val="tx1"/>
              </a:solidFill>
            </a:endParaRPr>
          </a:p>
          <a:p>
            <a:r>
              <a:rPr lang="en-GB" baseline="30000" dirty="0">
                <a:solidFill>
                  <a:schemeClr val="tx1"/>
                </a:solidFill>
              </a:rPr>
              <a:t>(2) </a:t>
            </a:r>
            <a:r>
              <a:rPr lang="en-GB" dirty="0">
                <a:solidFill>
                  <a:schemeClr val="tx1"/>
                </a:solidFill>
              </a:rPr>
              <a:t>Not Included, Not Engaged, Not Involved, published online, 2018 </a:t>
            </a:r>
            <a:r>
              <a:rPr lang="en-GB" u="sng" dirty="0">
                <a:solidFill>
                  <a:schemeClr val="tx1"/>
                </a:solidFill>
                <a:hlinkClick r:id="rId4"/>
              </a:rPr>
              <a:t>https://www.notengaged.com/</a:t>
            </a:r>
            <a:r>
              <a:rPr lang="en-GB" dirty="0">
                <a:solidFill>
                  <a:schemeClr val="tx1"/>
                </a:solidFill>
              </a:rPr>
              <a:t> </a:t>
            </a:r>
          </a:p>
          <a:p>
            <a:r>
              <a:rPr lang="en-GB" baseline="30000" dirty="0">
                <a:solidFill>
                  <a:schemeClr val="tx1"/>
                </a:solidFill>
              </a:rPr>
              <a:t>(3) </a:t>
            </a:r>
            <a:r>
              <a:rPr lang="en-GB" dirty="0">
                <a:solidFill>
                  <a:schemeClr val="tx1"/>
                </a:solidFill>
              </a:rPr>
              <a:t>Scottish Government School Exclusions Statistics, published online, 2018-19 </a:t>
            </a:r>
            <a:r>
              <a:rPr lang="en-GB" u="sng" dirty="0">
                <a:solidFill>
                  <a:schemeClr val="tx1"/>
                </a:solidFill>
                <a:hlinkClick r:id="rId5"/>
              </a:rPr>
              <a:t>https://www.gov.scot/publications/school-exclusion-statistics/</a:t>
            </a:r>
            <a:r>
              <a:rPr lang="en-GB" dirty="0">
                <a:solidFill>
                  <a:schemeClr val="tx1"/>
                </a:solidFill>
              </a:rPr>
              <a:t> </a:t>
            </a:r>
          </a:p>
          <a:p>
            <a:r>
              <a:rPr lang="en-GB" baseline="30000" dirty="0">
                <a:solidFill>
                  <a:schemeClr val="tx1"/>
                </a:solidFill>
              </a:rPr>
              <a:t>(4) </a:t>
            </a:r>
            <a:r>
              <a:rPr lang="en-GB" dirty="0">
                <a:solidFill>
                  <a:schemeClr val="tx1"/>
                </a:solidFill>
              </a:rPr>
              <a:t>M Dunsmuir (Chamber President of the Additional Support Needs Tribunal for Scotland) Additional Support for Learning Summit, oral presentation, 2019</a:t>
            </a:r>
          </a:p>
          <a:p>
            <a:r>
              <a:rPr lang="en-GB" baseline="30000" dirty="0">
                <a:solidFill>
                  <a:schemeClr val="tx1"/>
                </a:solidFill>
              </a:rPr>
              <a:t>(5) </a:t>
            </a:r>
            <a:r>
              <a:rPr lang="en-GB" dirty="0">
                <a:solidFill>
                  <a:schemeClr val="tx1"/>
                </a:solidFill>
              </a:rPr>
              <a:t>Review of Additional Support for Learning Implementation, Crown Copyright, 2020 </a:t>
            </a:r>
            <a:r>
              <a:rPr lang="en-GB" dirty="0">
                <a:solidFill>
                  <a:schemeClr val="tx1"/>
                </a:solidFill>
                <a:hlinkClick r:id="rId6"/>
              </a:rPr>
              <a:t>https://www.gov.scot/publications/review-additional-support-learning-implementation/</a:t>
            </a:r>
            <a:r>
              <a:rPr lang="en-GB" dirty="0">
                <a:solidFill>
                  <a:schemeClr val="tx1"/>
                </a:solidFill>
              </a:rPr>
              <a:t> </a:t>
            </a:r>
          </a:p>
        </p:txBody>
      </p:sp>
    </p:spTree>
    <p:extLst>
      <p:ext uri="{BB962C8B-B14F-4D97-AF65-F5344CB8AC3E}">
        <p14:creationId xmlns:p14="http://schemas.microsoft.com/office/powerpoint/2010/main" val="97214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Authorship</a:t>
            </a:r>
          </a:p>
        </p:txBody>
      </p:sp>
      <p:sp>
        <p:nvSpPr>
          <p:cNvPr id="7" name="Content Placeholder 2"/>
          <p:cNvSpPr txBox="1">
            <a:spLocks/>
          </p:cNvSpPr>
          <p:nvPr/>
        </p:nvSpPr>
        <p:spPr>
          <a:xfrm>
            <a:off x="1097280" y="1873550"/>
            <a:ext cx="10058400" cy="4702349"/>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dirty="0"/>
              <a:t>This unit belongs to a suite of resources developed by a Scottish Government working group including representation from:</a:t>
            </a:r>
          </a:p>
          <a:p>
            <a:pPr indent="-450000">
              <a:buFont typeface="Arial" panose="020B0604020202020204" pitchFamily="34" charset="0"/>
              <a:buChar char="•"/>
            </a:pPr>
            <a:r>
              <a:rPr lang="en-GB" dirty="0"/>
              <a:t>Learning Directorate, Scottish Government</a:t>
            </a:r>
          </a:p>
          <a:p>
            <a:pPr indent="-450000">
              <a:buFont typeface="Arial" panose="020B0604020202020204" pitchFamily="34" charset="0"/>
              <a:buChar char="•"/>
            </a:pPr>
            <a:r>
              <a:rPr lang="en-GB" dirty="0"/>
              <a:t>National Autism Implementation Team</a:t>
            </a:r>
          </a:p>
          <a:p>
            <a:pPr indent="-450000">
              <a:buFont typeface="Arial" panose="020B0604020202020204" pitchFamily="34" charset="0"/>
              <a:buChar char="•"/>
            </a:pPr>
            <a:r>
              <a:rPr lang="en-GB" dirty="0"/>
              <a:t>Education Scotland</a:t>
            </a:r>
          </a:p>
          <a:p>
            <a:pPr indent="-450000">
              <a:buFont typeface="Arial" panose="020B0604020202020204" pitchFamily="34" charset="0"/>
              <a:buChar char="•"/>
            </a:pPr>
            <a:r>
              <a:rPr lang="en-GB" dirty="0"/>
              <a:t>University of Strathclyde</a:t>
            </a:r>
          </a:p>
          <a:p>
            <a:pPr indent="-450000">
              <a:buFont typeface="Arial" panose="020B0604020202020204" pitchFamily="34" charset="0"/>
              <a:buChar char="•"/>
            </a:pPr>
            <a:r>
              <a:rPr lang="en-GB" dirty="0"/>
              <a:t>General Teaching Council for Scotland</a:t>
            </a:r>
          </a:p>
          <a:p>
            <a:pPr indent="-450000">
              <a:buFont typeface="Arial" panose="020B0604020202020204" pitchFamily="34" charset="0"/>
              <a:buChar char="•"/>
            </a:pPr>
            <a:r>
              <a:rPr lang="en-GB" dirty="0"/>
              <a:t>COSLA</a:t>
            </a:r>
          </a:p>
          <a:p>
            <a:pPr indent="-450000">
              <a:buFont typeface="Arial" panose="020B0604020202020204" pitchFamily="34" charset="0"/>
              <a:buChar char="•"/>
            </a:pPr>
            <a:r>
              <a:rPr lang="en-GB" dirty="0"/>
              <a:t>ADES</a:t>
            </a:r>
          </a:p>
          <a:p>
            <a:pPr indent="-450000">
              <a:buFont typeface="Arial" panose="020B0604020202020204" pitchFamily="34" charset="0"/>
              <a:buChar char="•"/>
            </a:pPr>
            <a:r>
              <a:rPr lang="en-GB" dirty="0"/>
              <a:t>Autistic individuals</a:t>
            </a:r>
          </a:p>
          <a:p>
            <a:pPr indent="-450000">
              <a:buFont typeface="Arial" panose="020B0604020202020204" pitchFamily="34" charset="0"/>
              <a:buChar char="•"/>
            </a:pPr>
            <a:r>
              <a:rPr lang="en-GB" dirty="0"/>
              <a:t>Scottish Autism</a:t>
            </a:r>
          </a:p>
          <a:p>
            <a:pPr indent="-450000">
              <a:buFont typeface="Arial" panose="020B0604020202020204" pitchFamily="34" charset="0"/>
              <a:buChar char="•"/>
            </a:pPr>
            <a:r>
              <a:rPr lang="en-GB" dirty="0"/>
              <a:t>National Autistic Society</a:t>
            </a:r>
          </a:p>
          <a:p>
            <a:pPr indent="-450000">
              <a:buFont typeface="Arial" panose="020B0604020202020204" pitchFamily="34" charset="0"/>
              <a:buChar char="•"/>
            </a:pPr>
            <a:r>
              <a:rPr lang="en-GB" dirty="0"/>
              <a:t>Scottish Council of University Deans</a:t>
            </a:r>
          </a:p>
          <a:p>
            <a:pPr marL="0" indent="0">
              <a:buNone/>
            </a:pPr>
            <a:r>
              <a:rPr lang="en-GB" dirty="0"/>
              <a:t>These slides should not be reproduced or used without permission.</a:t>
            </a:r>
          </a:p>
        </p:txBody>
      </p:sp>
    </p:spTree>
    <p:extLst>
      <p:ext uri="{BB962C8B-B14F-4D97-AF65-F5344CB8AC3E}">
        <p14:creationId xmlns:p14="http://schemas.microsoft.com/office/powerpoint/2010/main" val="200999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a:t>
            </a:r>
          </a:p>
        </p:txBody>
      </p:sp>
      <p:sp>
        <p:nvSpPr>
          <p:cNvPr id="3" name="Content Placeholder 2"/>
          <p:cNvSpPr>
            <a:spLocks noGrp="1"/>
          </p:cNvSpPr>
          <p:nvPr>
            <p:ph idx="1"/>
          </p:nvPr>
        </p:nvSpPr>
        <p:spPr/>
        <p:txBody>
          <a:bodyPr>
            <a:normAutofit lnSpcReduction="10000"/>
          </a:bodyPr>
          <a:lstStyle/>
          <a:p>
            <a:pPr indent="-450000">
              <a:buFont typeface="Arial" panose="020B0604020202020204" pitchFamily="34" charset="0"/>
              <a:buChar char="•"/>
            </a:pPr>
            <a:r>
              <a:rPr lang="en-GB" sz="2600" dirty="0"/>
              <a:t>Key Messages</a:t>
            </a:r>
          </a:p>
          <a:p>
            <a:pPr indent="-450000">
              <a:buFont typeface="Arial" panose="020B0604020202020204" pitchFamily="34" charset="0"/>
              <a:buChar char="•"/>
            </a:pPr>
            <a:r>
              <a:rPr lang="en-GB" sz="2600" dirty="0"/>
              <a:t>Legislative context</a:t>
            </a:r>
          </a:p>
          <a:p>
            <a:pPr indent="-450000">
              <a:buFont typeface="Arial" panose="020B0604020202020204" pitchFamily="34" charset="0"/>
              <a:buChar char="•"/>
            </a:pPr>
            <a:r>
              <a:rPr lang="en-GB" sz="2600" dirty="0"/>
              <a:t>Why autism?</a:t>
            </a:r>
          </a:p>
          <a:p>
            <a:pPr indent="-450000">
              <a:buFont typeface="Arial" panose="020B0604020202020204" pitchFamily="34" charset="0"/>
              <a:buChar char="•"/>
            </a:pPr>
            <a:r>
              <a:rPr lang="en-GB" sz="2600" dirty="0"/>
              <a:t>Anticipatory support</a:t>
            </a:r>
          </a:p>
          <a:p>
            <a:pPr indent="-450000">
              <a:buFont typeface="Arial" panose="020B0604020202020204" pitchFamily="34" charset="0"/>
              <a:buChar char="•"/>
            </a:pPr>
            <a:r>
              <a:rPr lang="en-GB" sz="2600" dirty="0"/>
              <a:t>Inclusive practice</a:t>
            </a:r>
          </a:p>
          <a:p>
            <a:pPr indent="-450000">
              <a:buFont typeface="Arial" panose="020B0604020202020204" pitchFamily="34" charset="0"/>
              <a:buChar char="•"/>
            </a:pPr>
            <a:r>
              <a:rPr lang="en-GB" sz="2600" dirty="0"/>
              <a:t>Environment first</a:t>
            </a:r>
          </a:p>
          <a:p>
            <a:pPr indent="-450000">
              <a:buFont typeface="Arial" panose="020B0604020202020204" pitchFamily="34" charset="0"/>
              <a:buChar char="•"/>
            </a:pPr>
            <a:r>
              <a:rPr lang="en-GB" sz="2600" dirty="0"/>
              <a:t>Staged intervention</a:t>
            </a:r>
          </a:p>
          <a:p>
            <a:pPr indent="-450000">
              <a:buFont typeface="Arial" panose="020B0604020202020204" pitchFamily="34" charset="0"/>
              <a:buChar char="•"/>
            </a:pPr>
            <a:r>
              <a:rPr lang="en-GB" sz="2600" dirty="0"/>
              <a:t>Key Messages</a:t>
            </a:r>
            <a:endParaRPr lang="en-GB" dirty="0"/>
          </a:p>
          <a:p>
            <a:endParaRPr lang="en-GB" dirty="0"/>
          </a:p>
          <a:p>
            <a:endParaRPr lang="en-GB" dirty="0"/>
          </a:p>
        </p:txBody>
      </p:sp>
    </p:spTree>
    <p:extLst>
      <p:ext uri="{BB962C8B-B14F-4D97-AF65-F5344CB8AC3E}">
        <p14:creationId xmlns:p14="http://schemas.microsoft.com/office/powerpoint/2010/main" val="330261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messages</a:t>
            </a:r>
          </a:p>
        </p:txBody>
      </p:sp>
      <p:sp>
        <p:nvSpPr>
          <p:cNvPr id="3" name="Content Placeholder 2"/>
          <p:cNvSpPr>
            <a:spLocks noGrp="1"/>
          </p:cNvSpPr>
          <p:nvPr>
            <p:ph idx="1"/>
          </p:nvPr>
        </p:nvSpPr>
        <p:spPr/>
        <p:txBody>
          <a:bodyPr/>
          <a:lstStyle/>
          <a:p>
            <a:pPr indent="-360000">
              <a:buFont typeface="Arial" panose="020B0604020202020204" pitchFamily="34" charset="0"/>
              <a:buChar char="•"/>
            </a:pPr>
            <a:r>
              <a:rPr lang="en-GB" dirty="0"/>
              <a:t>Environment first</a:t>
            </a:r>
          </a:p>
          <a:p>
            <a:pPr indent="-360000">
              <a:buFont typeface="Arial" panose="020B0604020202020204" pitchFamily="34" charset="0"/>
              <a:buChar char="•"/>
            </a:pPr>
            <a:r>
              <a:rPr lang="en-GB" dirty="0"/>
              <a:t>Provide predictability</a:t>
            </a:r>
          </a:p>
          <a:p>
            <a:pPr indent="-360000">
              <a:buFont typeface="Arial" panose="020B0604020202020204" pitchFamily="34" charset="0"/>
              <a:buChar char="•"/>
            </a:pPr>
            <a:r>
              <a:rPr lang="en-GB" dirty="0"/>
              <a:t>Make learning meaningful</a:t>
            </a:r>
          </a:p>
          <a:p>
            <a:pPr indent="-360000">
              <a:buFont typeface="Arial" panose="020B0604020202020204" pitchFamily="34" charset="0"/>
              <a:buChar char="•"/>
            </a:pPr>
            <a:r>
              <a:rPr lang="en-GB" dirty="0"/>
              <a:t>Seek to understand distressed behaviour</a:t>
            </a:r>
          </a:p>
          <a:p>
            <a:pPr indent="-360000">
              <a:buFont typeface="Arial" panose="020B0604020202020204" pitchFamily="34" charset="0"/>
              <a:buChar char="•"/>
            </a:pPr>
            <a:r>
              <a:rPr lang="en-GB" b="1" dirty="0"/>
              <a:t>Ensure adjustments are anticipatory</a:t>
            </a:r>
          </a:p>
          <a:p>
            <a:pPr indent="-360000">
              <a:buFont typeface="Arial" panose="020B0604020202020204" pitchFamily="34" charset="0"/>
              <a:buChar char="•"/>
            </a:pPr>
            <a:r>
              <a:rPr lang="en-GB" b="1" dirty="0"/>
              <a:t>Difference, not deficit</a:t>
            </a:r>
          </a:p>
          <a:p>
            <a:pPr indent="-360000">
              <a:buFont typeface="Arial" panose="020B0604020202020204" pitchFamily="34" charset="0"/>
              <a:buChar char="•"/>
            </a:pPr>
            <a:r>
              <a:rPr lang="en-GB" b="1" dirty="0"/>
              <a:t>‘We were expecting you!’</a:t>
            </a:r>
          </a:p>
        </p:txBody>
      </p:sp>
      <p:pic>
        <p:nvPicPr>
          <p:cNvPr id="6" name="Picture 5"/>
          <p:cNvPicPr>
            <a:picLocks noChangeAspect="1"/>
          </p:cNvPicPr>
          <p:nvPr/>
        </p:nvPicPr>
        <p:blipFill>
          <a:blip r:embed="rId3"/>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314931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Legislative context </a:t>
            </a:r>
          </a:p>
        </p:txBody>
      </p:sp>
      <p:sp>
        <p:nvSpPr>
          <p:cNvPr id="3" name="Content Placeholder 2"/>
          <p:cNvSpPr>
            <a:spLocks noGrp="1"/>
          </p:cNvSpPr>
          <p:nvPr>
            <p:ph idx="1"/>
          </p:nvPr>
        </p:nvSpPr>
        <p:spPr/>
        <p:txBody>
          <a:bodyPr/>
          <a:lstStyle/>
          <a:p>
            <a:pPr indent="-450000">
              <a:buFont typeface="Arial" panose="020B0604020202020204" pitchFamily="34" charset="0"/>
              <a:buChar char="•"/>
            </a:pPr>
            <a:r>
              <a:rPr lang="en-GB" dirty="0"/>
              <a:t>Standards in Schools Act 2000</a:t>
            </a:r>
          </a:p>
          <a:p>
            <a:pPr indent="-450000">
              <a:buFont typeface="Arial" panose="020B0604020202020204" pitchFamily="34" charset="0"/>
              <a:buChar char="•"/>
            </a:pPr>
            <a:r>
              <a:rPr lang="en-GB" dirty="0"/>
              <a:t>Accessibility Strategy (Scotland) Act 2002</a:t>
            </a:r>
          </a:p>
          <a:p>
            <a:pPr indent="-450000">
              <a:buFont typeface="Arial" panose="020B0604020202020204" pitchFamily="34" charset="0"/>
              <a:buChar char="•"/>
            </a:pPr>
            <a:r>
              <a:rPr lang="en-GB" dirty="0"/>
              <a:t>Additional Support for Learning Act 2004 (as amended)</a:t>
            </a:r>
          </a:p>
          <a:p>
            <a:pPr indent="-450000">
              <a:buFont typeface="Arial" panose="020B0604020202020204" pitchFamily="34" charset="0"/>
              <a:buChar char="•"/>
            </a:pPr>
            <a:r>
              <a:rPr lang="en-GB" dirty="0"/>
              <a:t>Equality Act 2010</a:t>
            </a:r>
          </a:p>
          <a:p>
            <a:pPr indent="-450000">
              <a:buFont typeface="Arial" panose="020B0604020202020204" pitchFamily="34" charset="0"/>
              <a:buChar char="•"/>
            </a:pPr>
            <a:r>
              <a:rPr lang="en-GB" dirty="0"/>
              <a:t>Children and Young People (Scotland) Act 2014</a:t>
            </a:r>
          </a:p>
          <a:p>
            <a:pPr indent="-450000">
              <a:buFont typeface="Arial" panose="020B0604020202020204" pitchFamily="34" charset="0"/>
              <a:buChar char="•"/>
            </a:pPr>
            <a:r>
              <a:rPr lang="en-GB" dirty="0"/>
              <a:t>Education (Scotland) Act 2016</a:t>
            </a:r>
          </a:p>
          <a:p>
            <a:pPr indent="-450000">
              <a:buFont typeface="Arial" panose="020B0604020202020204" pitchFamily="34" charset="0"/>
              <a:buChar char="•"/>
            </a:pPr>
            <a:r>
              <a:rPr lang="en-GB" dirty="0"/>
              <a:t>Draft Education (Scotland) Bill 2018</a:t>
            </a:r>
          </a:p>
        </p:txBody>
      </p:sp>
    </p:spTree>
    <p:extLst>
      <p:ext uri="{BB962C8B-B14F-4D97-AF65-F5344CB8AC3E}">
        <p14:creationId xmlns:p14="http://schemas.microsoft.com/office/powerpoint/2010/main" val="178669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a:t>
            </a:r>
          </a:p>
        </p:txBody>
      </p:sp>
      <p:sp>
        <p:nvSpPr>
          <p:cNvPr id="3" name="Content Placeholder 2"/>
          <p:cNvSpPr>
            <a:spLocks noGrp="1"/>
          </p:cNvSpPr>
          <p:nvPr>
            <p:ph idx="1"/>
          </p:nvPr>
        </p:nvSpPr>
        <p:spPr>
          <a:xfrm>
            <a:off x="1097280" y="1943011"/>
            <a:ext cx="7970845" cy="4438335"/>
          </a:xfrm>
        </p:spPr>
        <p:txBody>
          <a:bodyPr>
            <a:normAutofit fontScale="92500" lnSpcReduction="20000"/>
          </a:bodyPr>
          <a:lstStyle/>
          <a:p>
            <a:pPr indent="-450000">
              <a:buFont typeface="Arial" panose="020B0604020202020204" pitchFamily="34" charset="0"/>
              <a:buChar char="•"/>
            </a:pPr>
            <a:r>
              <a:rPr lang="en-GB" dirty="0"/>
              <a:t>Curriculum for Excellence</a:t>
            </a:r>
          </a:p>
          <a:p>
            <a:pPr indent="-450000">
              <a:buFont typeface="Arial" panose="020B0604020202020204" pitchFamily="34" charset="0"/>
              <a:buChar char="•"/>
            </a:pPr>
            <a:r>
              <a:rPr lang="en-GB" dirty="0"/>
              <a:t>Getting it Right for Every Child</a:t>
            </a:r>
          </a:p>
          <a:p>
            <a:pPr indent="-450000">
              <a:buFont typeface="Arial" panose="020B0604020202020204" pitchFamily="34" charset="0"/>
              <a:buChar char="•"/>
            </a:pPr>
            <a:r>
              <a:rPr lang="en-GB" dirty="0"/>
              <a:t>Included Engaged Involved (Pt1 and Pt2)</a:t>
            </a:r>
          </a:p>
          <a:p>
            <a:pPr indent="-450000">
              <a:buFont typeface="Arial" panose="020B0604020202020204" pitchFamily="34" charset="0"/>
              <a:buChar char="•"/>
            </a:pPr>
            <a:r>
              <a:rPr lang="en-GB" dirty="0"/>
              <a:t>Scottish Attainment Challenge</a:t>
            </a:r>
          </a:p>
          <a:p>
            <a:pPr indent="-450000">
              <a:buFont typeface="Arial" panose="020B0604020202020204" pitchFamily="34" charset="0"/>
              <a:buChar char="•"/>
            </a:pPr>
            <a:r>
              <a:rPr lang="en-GB" dirty="0"/>
              <a:t>National Improvement Framework</a:t>
            </a:r>
          </a:p>
          <a:p>
            <a:pPr indent="-450000">
              <a:buFont typeface="Arial" panose="020B0604020202020204" pitchFamily="34" charset="0"/>
              <a:buChar char="•"/>
            </a:pPr>
            <a:r>
              <a:rPr lang="en-GB" dirty="0"/>
              <a:t>Delivering Excellence and Equity in Scottish Education:</a:t>
            </a:r>
          </a:p>
          <a:p>
            <a:pPr marL="116928" lvl="2" indent="0">
              <a:buNone/>
            </a:pPr>
            <a:r>
              <a:rPr lang="en-GB" sz="2400" dirty="0"/>
              <a:t>	A Delivery Plan for Scotland</a:t>
            </a:r>
          </a:p>
          <a:p>
            <a:endParaRPr lang="en-GB" dirty="0"/>
          </a:p>
          <a:p>
            <a:r>
              <a:rPr lang="en-GB" dirty="0"/>
              <a:t>Supported by:</a:t>
            </a:r>
          </a:p>
          <a:p>
            <a:pPr indent="-450000">
              <a:buFont typeface="Arial" panose="020B0604020202020204" pitchFamily="34" charset="0"/>
              <a:buChar char="•"/>
            </a:pPr>
            <a:r>
              <a:rPr lang="en-GB" dirty="0"/>
              <a:t>How Good is Our School 4</a:t>
            </a:r>
          </a:p>
          <a:p>
            <a:pPr indent="-450000">
              <a:buFont typeface="Arial" panose="020B0604020202020204" pitchFamily="34" charset="0"/>
              <a:buChar char="•"/>
            </a:pPr>
            <a:r>
              <a:rPr lang="en-GB" dirty="0"/>
              <a:t>GTCS Framework for Professional Standards</a:t>
            </a:r>
          </a:p>
        </p:txBody>
      </p:sp>
    </p:spTree>
    <p:extLst>
      <p:ext uri="{BB962C8B-B14F-4D97-AF65-F5344CB8AC3E}">
        <p14:creationId xmlns:p14="http://schemas.microsoft.com/office/powerpoint/2010/main" val="329267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Adjustments are anticipatory</a:t>
            </a:r>
          </a:p>
        </p:txBody>
      </p:sp>
      <p:sp>
        <p:nvSpPr>
          <p:cNvPr id="3" name="Content Placeholder 2"/>
          <p:cNvSpPr>
            <a:spLocks noGrp="1"/>
          </p:cNvSpPr>
          <p:nvPr>
            <p:ph idx="1"/>
          </p:nvPr>
        </p:nvSpPr>
        <p:spPr>
          <a:xfrm>
            <a:off x="1097280" y="1954107"/>
            <a:ext cx="7884846" cy="4023360"/>
          </a:xfrm>
        </p:spPr>
        <p:txBody>
          <a:bodyPr/>
          <a:lstStyle/>
          <a:p>
            <a:pPr marL="0" indent="0">
              <a:buNone/>
            </a:pPr>
            <a:r>
              <a:rPr lang="en-GB" b="1" dirty="0"/>
              <a:t>Equality Act 2010</a:t>
            </a:r>
          </a:p>
          <a:p>
            <a:pPr indent="-450000">
              <a:buFont typeface="Arial" panose="020B0604020202020204" pitchFamily="34" charset="0"/>
              <a:buChar char="•"/>
            </a:pPr>
            <a:r>
              <a:rPr lang="en-GB" dirty="0"/>
              <a:t>Direct discrimination</a:t>
            </a:r>
          </a:p>
          <a:p>
            <a:pPr indent="-450000">
              <a:buFont typeface="Arial" panose="020B0604020202020204" pitchFamily="34" charset="0"/>
              <a:buChar char="•"/>
            </a:pPr>
            <a:r>
              <a:rPr lang="en-GB" dirty="0"/>
              <a:t>Indirect discrimination</a:t>
            </a:r>
          </a:p>
          <a:p>
            <a:pPr indent="-450000">
              <a:buFont typeface="Arial" panose="020B0604020202020204" pitchFamily="34" charset="0"/>
              <a:buChar char="•"/>
            </a:pPr>
            <a:r>
              <a:rPr lang="en-GB" dirty="0"/>
              <a:t>Discrimination by association</a:t>
            </a:r>
          </a:p>
          <a:p>
            <a:endParaRPr lang="en-GB" dirty="0"/>
          </a:p>
          <a:p>
            <a:r>
              <a:rPr lang="en-GB" dirty="0"/>
              <a:t>We have a duty to make reasonable adjustments</a:t>
            </a:r>
          </a:p>
          <a:p>
            <a:endParaRPr lang="en-GB" dirty="0"/>
          </a:p>
          <a:p>
            <a:r>
              <a:rPr lang="en-GB" dirty="0"/>
              <a:t>www.thirdspace.scot/NAIT </a:t>
            </a:r>
          </a:p>
        </p:txBody>
      </p:sp>
      <p:pic>
        <p:nvPicPr>
          <p:cNvPr id="5" name="Picture 4"/>
          <p:cNvPicPr>
            <a:picLocks noChangeAspect="1"/>
          </p:cNvPicPr>
          <p:nvPr/>
        </p:nvPicPr>
        <p:blipFill>
          <a:blip r:embed="rId3"/>
          <a:stretch>
            <a:fillRect/>
          </a:stretch>
        </p:blipFill>
        <p:spPr>
          <a:xfrm>
            <a:off x="8437188" y="2475236"/>
            <a:ext cx="2114314" cy="2981102"/>
          </a:xfrm>
          <a:prstGeom prst="rect">
            <a:avLst/>
          </a:prstGeom>
          <a:ln>
            <a:solidFill>
              <a:schemeClr val="tx1">
                <a:lumMod val="90000"/>
                <a:lumOff val="10000"/>
              </a:schemeClr>
            </a:solidFill>
          </a:ln>
        </p:spPr>
      </p:pic>
      <p:pic>
        <p:nvPicPr>
          <p:cNvPr id="7" name="Picture 6"/>
          <p:cNvPicPr>
            <a:picLocks noChangeAspect="1"/>
          </p:cNvPicPr>
          <p:nvPr/>
        </p:nvPicPr>
        <p:blipFill>
          <a:blip r:embed="rId4"/>
          <a:stretch>
            <a:fillRect/>
          </a:stretch>
        </p:blipFill>
        <p:spPr>
          <a:xfrm>
            <a:off x="9025898" y="274639"/>
            <a:ext cx="1231900" cy="1057103"/>
          </a:xfrm>
          <a:prstGeom prst="rect">
            <a:avLst/>
          </a:prstGeom>
        </p:spPr>
      </p:pic>
    </p:spTree>
    <p:extLst>
      <p:ext uri="{BB962C8B-B14F-4D97-AF65-F5344CB8AC3E}">
        <p14:creationId xmlns:p14="http://schemas.microsoft.com/office/powerpoint/2010/main" val="346863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Equalities in schools</a:t>
            </a:r>
          </a:p>
        </p:txBody>
      </p:sp>
      <p:sp>
        <p:nvSpPr>
          <p:cNvPr id="3" name="Content Placeholder 2"/>
          <p:cNvSpPr>
            <a:spLocks noGrp="1"/>
          </p:cNvSpPr>
          <p:nvPr>
            <p:ph idx="1"/>
          </p:nvPr>
        </p:nvSpPr>
        <p:spPr/>
        <p:txBody>
          <a:bodyPr/>
          <a:lstStyle/>
          <a:p>
            <a:r>
              <a:rPr lang="en-GB" dirty="0"/>
              <a:t>https://youtu.be/5hR1KEYIbzc</a:t>
            </a:r>
          </a:p>
        </p:txBody>
      </p:sp>
    </p:spTree>
    <p:extLst>
      <p:ext uri="{BB962C8B-B14F-4D97-AF65-F5344CB8AC3E}">
        <p14:creationId xmlns:p14="http://schemas.microsoft.com/office/powerpoint/2010/main" val="366887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autism?</a:t>
            </a:r>
          </a:p>
        </p:txBody>
      </p:sp>
      <p:sp>
        <p:nvSpPr>
          <p:cNvPr id="3" name="Content Placeholder 2"/>
          <p:cNvSpPr>
            <a:spLocks noGrp="1"/>
          </p:cNvSpPr>
          <p:nvPr>
            <p:ph idx="1"/>
          </p:nvPr>
        </p:nvSpPr>
        <p:spPr/>
        <p:txBody>
          <a:bodyPr/>
          <a:lstStyle/>
          <a:p>
            <a:pPr indent="-450000">
              <a:buFont typeface="Arial" panose="020B0604020202020204" pitchFamily="34" charset="0"/>
              <a:buChar char="•"/>
            </a:pPr>
            <a:r>
              <a:rPr lang="en-GB" dirty="0">
                <a:latin typeface="Calibri" panose="020F0502020204030204" pitchFamily="34" charset="0"/>
              </a:rPr>
              <a:t>1 – 1.5% of children have autism </a:t>
            </a:r>
            <a:r>
              <a:rPr lang="en-GB" baseline="30000" dirty="0">
                <a:solidFill>
                  <a:schemeClr val="tx1"/>
                </a:solidFill>
              </a:rPr>
              <a:t>(1) </a:t>
            </a:r>
            <a:endParaRPr lang="en-GB" dirty="0">
              <a:latin typeface="Calibri" panose="020F0502020204030204" pitchFamily="34" charset="0"/>
            </a:endParaRPr>
          </a:p>
          <a:p>
            <a:pPr indent="-450000">
              <a:buFont typeface="Arial" panose="020B0604020202020204" pitchFamily="34" charset="0"/>
              <a:buChar char="•"/>
            </a:pPr>
            <a:r>
              <a:rPr lang="en-GB" dirty="0">
                <a:latin typeface="Calibri" panose="020F0502020204030204" pitchFamily="34" charset="0"/>
              </a:rPr>
              <a:t>86% of autistic children attend mainstream schools</a:t>
            </a:r>
            <a:r>
              <a:rPr lang="en-GB" baseline="30000" dirty="0">
                <a:solidFill>
                  <a:schemeClr val="tx1"/>
                </a:solidFill>
              </a:rPr>
              <a:t> (2) </a:t>
            </a:r>
            <a:endParaRPr lang="en-GB" dirty="0">
              <a:latin typeface="Calibri" panose="020F0502020204030204" pitchFamily="34" charset="0"/>
            </a:endParaRPr>
          </a:p>
          <a:p>
            <a:pPr indent="-450000">
              <a:buFont typeface="Arial" panose="020B0604020202020204" pitchFamily="34" charset="0"/>
              <a:buChar char="•"/>
            </a:pPr>
            <a:r>
              <a:rPr lang="en-GB" dirty="0">
                <a:latin typeface="Calibri" panose="020F0502020204030204" pitchFamily="34" charset="0"/>
              </a:rPr>
              <a:t>4.6% of exclusions in Scotland</a:t>
            </a:r>
            <a:r>
              <a:rPr lang="en-GB" baseline="30000" dirty="0">
                <a:solidFill>
                  <a:schemeClr val="tx1"/>
                </a:solidFill>
              </a:rPr>
              <a:t> (3) </a:t>
            </a:r>
            <a:endParaRPr lang="en-GB" dirty="0">
              <a:latin typeface="Calibri" panose="020F0502020204030204" pitchFamily="34" charset="0"/>
            </a:endParaRPr>
          </a:p>
          <a:p>
            <a:pPr indent="-450000">
              <a:buFont typeface="Arial" panose="020B0604020202020204" pitchFamily="34" charset="0"/>
              <a:buChar char="•"/>
            </a:pPr>
            <a:r>
              <a:rPr lang="en-GB" dirty="0">
                <a:solidFill>
                  <a:srgbClr val="C00000"/>
                </a:solidFill>
                <a:latin typeface="Calibri" panose="020F0502020204030204" pitchFamily="34" charset="0"/>
              </a:rPr>
              <a:t>68% of tribunals (2017-18)</a:t>
            </a:r>
            <a:r>
              <a:rPr lang="en-GB" baseline="30000" dirty="0">
                <a:solidFill>
                  <a:schemeClr val="tx1"/>
                </a:solidFill>
              </a:rPr>
              <a:t> (4) </a:t>
            </a:r>
            <a:endParaRPr lang="en-GB" dirty="0">
              <a:solidFill>
                <a:srgbClr val="C00000"/>
              </a:solidFill>
              <a:latin typeface="Calibri" panose="020F0502020204030204" pitchFamily="34" charset="0"/>
            </a:endParaRPr>
          </a:p>
          <a:p>
            <a:pPr indent="-450000">
              <a:buFont typeface="Arial" panose="020B0604020202020204" pitchFamily="34" charset="0"/>
              <a:buChar char="•"/>
            </a:pPr>
            <a:r>
              <a:rPr lang="en-GB" dirty="0">
                <a:latin typeface="Calibri" panose="020F0502020204030204" pitchFamily="34" charset="0"/>
              </a:rPr>
              <a:t>30.9% of children have an additional support need</a:t>
            </a:r>
            <a:r>
              <a:rPr lang="en-GB" baseline="30000" dirty="0">
                <a:solidFill>
                  <a:schemeClr val="tx1"/>
                </a:solidFill>
              </a:rPr>
              <a:t> (5) </a:t>
            </a:r>
            <a:endParaRPr lang="en-GB" dirty="0">
              <a:latin typeface="Calibri" panose="020F0502020204030204" pitchFamily="34" charset="0"/>
            </a:endParaRPr>
          </a:p>
          <a:p>
            <a:pPr indent="-450000">
              <a:buFont typeface="Arial" panose="020B0604020202020204" pitchFamily="34" charset="0"/>
              <a:buChar char="•"/>
            </a:pPr>
            <a:r>
              <a:rPr lang="en-GB" dirty="0">
                <a:latin typeface="Calibri" panose="020F0502020204030204" pitchFamily="34" charset="0"/>
              </a:rPr>
              <a:t>Good autism practice benefits all children</a:t>
            </a:r>
          </a:p>
        </p:txBody>
      </p:sp>
    </p:spTree>
    <p:extLst>
      <p:ext uri="{BB962C8B-B14F-4D97-AF65-F5344CB8AC3E}">
        <p14:creationId xmlns:p14="http://schemas.microsoft.com/office/powerpoint/2010/main" val="1097739813"/>
      </p:ext>
    </p:extLst>
  </p:cSld>
  <p:clrMapOvr>
    <a:masterClrMapping/>
  </p:clrMapOvr>
</p:sld>
</file>

<file path=ppt/theme/theme1.xml><?xml version="1.0" encoding="utf-8"?>
<a:theme xmlns:a="http://schemas.openxmlformats.org/drawingml/2006/main" name="Retrospect">
  <a:themeElements>
    <a:clrScheme name="Custom 14">
      <a:dk1>
        <a:srgbClr val="082031"/>
      </a:dk1>
      <a:lt1>
        <a:sysClr val="window" lastClr="FFFFFF"/>
      </a:lt1>
      <a:dk2>
        <a:srgbClr val="082031"/>
      </a:dk2>
      <a:lt2>
        <a:srgbClr val="D9E0E6"/>
      </a:lt2>
      <a:accent1>
        <a:srgbClr val="136266"/>
      </a:accent1>
      <a:accent2>
        <a:srgbClr val="082031"/>
      </a:accent2>
      <a:accent3>
        <a:srgbClr val="1D9399"/>
      </a:accent3>
      <a:accent4>
        <a:srgbClr val="28C4CC"/>
      </a:accent4>
      <a:accent5>
        <a:srgbClr val="1482AB"/>
      </a:accent5>
      <a:accent6>
        <a:srgbClr val="62A39F"/>
      </a:accent6>
      <a:hlink>
        <a:srgbClr val="082031"/>
      </a:hlink>
      <a:folHlink>
        <a:srgbClr val="3052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WEY ITE Presentation 130120" id="{7BEFB8A5-AA37-4745-B497-FF30AC1BFC9D}" vid="{9967360A-2FBC-44AE-A367-5791E80C76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WWEY ITE Presentation 130120</Template>
  <TotalTime>0</TotalTime>
  <Words>2327</Words>
  <Application>Microsoft Office PowerPoint</Application>
  <PresentationFormat>Widescreen</PresentationFormat>
  <Paragraphs>256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     Autism Unit 1: We were expecting you! </vt:lpstr>
      <vt:lpstr>Authorship</vt:lpstr>
      <vt:lpstr>Plan</vt:lpstr>
      <vt:lpstr>Key messages</vt:lpstr>
      <vt:lpstr>Legislative context </vt:lpstr>
      <vt:lpstr>Policy</vt:lpstr>
      <vt:lpstr>Adjustments are anticipatory</vt:lpstr>
      <vt:lpstr>Equalities in schools</vt:lpstr>
      <vt:lpstr>Why autism?</vt:lpstr>
      <vt:lpstr>Additional support needs</vt:lpstr>
      <vt:lpstr>We were expecting you</vt:lpstr>
      <vt:lpstr>Inclusive practice: staged intervention</vt:lpstr>
      <vt:lpstr>The CIRCLE Framework</vt:lpstr>
      <vt:lpstr>Environment first</vt:lpstr>
      <vt:lpstr>Staged intervention</vt:lpstr>
      <vt:lpstr>Key messages</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were expecting you!</dc:title>
  <dc:creator/>
  <cp:lastModifiedBy/>
  <cp:revision>479</cp:revision>
  <cp:lastPrinted>2020-02-07T16:26:27Z</cp:lastPrinted>
  <dcterms:created xsi:type="dcterms:W3CDTF">2020-01-13T17:48:08Z</dcterms:created>
  <dcterms:modified xsi:type="dcterms:W3CDTF">2022-04-20T08:19:58Z</dcterms:modified>
  <cp:contentStatus/>
</cp:coreProperties>
</file>