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74" r:id="rId4"/>
    <p:sldId id="271" r:id="rId5"/>
    <p:sldId id="264" r:id="rId6"/>
    <p:sldId id="259" r:id="rId7"/>
    <p:sldId id="27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72628" autoAdjust="0"/>
  </p:normalViewPr>
  <p:slideViewPr>
    <p:cSldViewPr snapToGrid="0">
      <p:cViewPr varScale="1">
        <p:scale>
          <a:sx n="53" d="100"/>
          <a:sy n="53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6768-7EBA-4D80-A82A-4DF82E29AD93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EA79-F5F8-407A-B705-7F9BCE2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8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EA79-F5F8-407A-B705-7F9BCE2666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0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EA79-F5F8-407A-B705-7F9BCE2666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8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6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2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2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1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39E4-B28E-440B-B63D-A953B5C568FD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F081-3C46-497D-8064-D92D79170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Self-Evaluation of ITE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Numeracy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of Strathclyde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7334"/>
            <a:ext cx="9144000" cy="1655762"/>
          </a:xfrm>
        </p:spPr>
        <p:txBody>
          <a:bodyPr/>
          <a:lstStyle/>
          <a:p>
            <a:r>
              <a:rPr lang="en-GB" dirty="0" smtClean="0"/>
              <a:t>June Pisaneschi</a:t>
            </a:r>
          </a:p>
          <a:p>
            <a:r>
              <a:rPr lang="en-GB" dirty="0"/>
              <a:t>Jackie </a:t>
            </a:r>
            <a:r>
              <a:rPr lang="en-GB" dirty="0" smtClean="0"/>
              <a:t>Marshall</a:t>
            </a:r>
          </a:p>
          <a:p>
            <a:r>
              <a:rPr lang="en-GB" dirty="0" smtClean="0"/>
              <a:t>08/10/19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07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4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SCDE Attainment Challenge Research Project </a:t>
            </a:r>
            <a:br>
              <a:rPr lang="en-GB" dirty="0" smtClean="0"/>
            </a:br>
            <a:r>
              <a:rPr lang="en-GB" dirty="0" err="1" smtClean="0"/>
              <a:t>EdD</a:t>
            </a:r>
            <a:r>
              <a:rPr lang="en-GB" dirty="0" smtClean="0"/>
              <a:t> study (J Pisaneschi)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r>
              <a:rPr lang="en-GB" dirty="0" smtClean="0"/>
              <a:t>Rationale </a:t>
            </a:r>
          </a:p>
          <a:p>
            <a:r>
              <a:rPr lang="en-GB" dirty="0" smtClean="0"/>
              <a:t>Background in maths</a:t>
            </a:r>
          </a:p>
          <a:p>
            <a:r>
              <a:rPr lang="en-GB" dirty="0" smtClean="0"/>
              <a:t>Contexts &amp; experiences in ITE and beyond – supporting meaningful learning?</a:t>
            </a:r>
          </a:p>
          <a:p>
            <a:r>
              <a:rPr lang="en-GB" dirty="0" smtClean="0"/>
              <a:t>Developing understanding of inclusive approaches </a:t>
            </a:r>
          </a:p>
          <a:p>
            <a:r>
              <a:rPr lang="en-GB" dirty="0" smtClean="0"/>
              <a:t>Do our teachings have a lasting impact?</a:t>
            </a:r>
          </a:p>
          <a:p>
            <a:r>
              <a:rPr lang="en-GB" dirty="0" smtClean="0"/>
              <a:t>Iterative longitudinal qualitative study over three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Attainment Challenge Research Project: B</a:t>
            </a:r>
            <a:r>
              <a:rPr lang="en-GB" dirty="0" smtClean="0"/>
              <a:t>uilding </a:t>
            </a:r>
            <a:r>
              <a:rPr lang="en-GB" dirty="0" smtClean="0"/>
              <a:t>the </a:t>
            </a:r>
            <a:r>
              <a:rPr lang="en-GB" dirty="0" smtClean="0"/>
              <a:t>profiles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school, had very low confidence as a learner. “I’m not maths minded”. </a:t>
            </a:r>
          </a:p>
          <a:p>
            <a:r>
              <a:rPr lang="en-GB" dirty="0" smtClean="0"/>
              <a:t>Always in the lowest maths group. “ </a:t>
            </a:r>
            <a:r>
              <a:rPr lang="en-GB" dirty="0"/>
              <a:t>I didn’t have the brains”. </a:t>
            </a:r>
            <a:endParaRPr lang="en-GB" dirty="0" smtClean="0"/>
          </a:p>
          <a:p>
            <a:r>
              <a:rPr lang="en-GB" dirty="0" smtClean="0"/>
              <a:t>Sat Standard Grade Maths but made no attempt to engage with the questions – left an empty page. </a:t>
            </a:r>
          </a:p>
          <a:p>
            <a:r>
              <a:rPr lang="en-GB" dirty="0" smtClean="0"/>
              <a:t>Guidance teacher said “you’ll never be a teacher” because of your grades. “You’ll never go to </a:t>
            </a:r>
            <a:r>
              <a:rPr lang="en-GB" dirty="0" err="1" smtClean="0"/>
              <a:t>uni</a:t>
            </a:r>
            <a:r>
              <a:rPr lang="en-GB" dirty="0" smtClean="0"/>
              <a:t>”. </a:t>
            </a:r>
          </a:p>
          <a:p>
            <a:r>
              <a:rPr lang="en-GB" dirty="0" smtClean="0"/>
              <a:t>“I felt like I was thick and worthless”</a:t>
            </a:r>
          </a:p>
          <a:p>
            <a:r>
              <a:rPr lang="en-GB" dirty="0" smtClean="0"/>
              <a:t>“When I’m taking a maths lesson, I’ll need to be more prepared than others. () I don’t want the children to have the fears that I had of maths”.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16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BA4 Module – Developing Understanding of Inclusive Practice in Numeracy (Numeracy Clinic)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Module Leader </a:t>
            </a:r>
            <a:r>
              <a:rPr lang="en-GB" dirty="0" smtClean="0"/>
              <a:t>– Professor Sue Ellis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How it works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work in teams of three or four.  Each team has just one pupil. Each team member provides a one-to-one, tailored, 30-minute lesson at a regular </a:t>
            </a:r>
            <a:r>
              <a:rPr lang="en-US" sz="2400" dirty="0" smtClean="0"/>
              <a:t>time </a:t>
            </a:r>
            <a:r>
              <a:rPr lang="en-US" sz="2400" dirty="0"/>
              <a:t>each week.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pupil gets 3 or 4 lessons per week, on different days of the week - one from each team member. </a:t>
            </a:r>
            <a:endParaRPr lang="en-US" sz="2400" dirty="0" smtClean="0"/>
          </a:p>
          <a:p>
            <a:r>
              <a:rPr lang="en-US" sz="2400" dirty="0" smtClean="0"/>
              <a:t>Team </a:t>
            </a:r>
            <a:r>
              <a:rPr lang="en-US" sz="2400" dirty="0"/>
              <a:t>members share their observations across the ‘3 Domains</a:t>
            </a:r>
            <a:r>
              <a:rPr lang="en-US" sz="2400" dirty="0" smtClean="0"/>
              <a:t>’, communicating to the group after each session  - identifying progress and priorities for the next session. </a:t>
            </a:r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The clinic principle is that people learn by “</a:t>
            </a:r>
            <a:r>
              <a:rPr lang="en-US" sz="2400" dirty="0" smtClean="0"/>
              <a:t>doing”. Students </a:t>
            </a:r>
            <a:r>
              <a:rPr lang="en-US" sz="2400" dirty="0"/>
              <a:t>learn to make decisions based on the best available evidence and an emerging knowledge-base.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740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58" y="737322"/>
            <a:ext cx="11100816" cy="89530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Where do we begin?</a:t>
            </a:r>
            <a:br>
              <a:rPr lang="en-GB" dirty="0" smtClean="0"/>
            </a:br>
            <a:r>
              <a:rPr lang="en-GB" dirty="0" smtClean="0"/>
              <a:t>Strathclyde 3 Domains Model </a:t>
            </a:r>
            <a:br>
              <a:rPr lang="en-GB" dirty="0" smtClean="0"/>
            </a:br>
            <a:r>
              <a:rPr lang="en-GB" dirty="0" smtClean="0"/>
              <a:t>(Professor Sue Ellis)</a:t>
            </a:r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890356" y="2230379"/>
            <a:ext cx="8380807" cy="4328581"/>
            <a:chOff x="399" y="838"/>
            <a:chExt cx="5235" cy="2592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" y="838"/>
              <a:ext cx="489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endParaRPr lang="en-US"/>
            </a:p>
          </p:txBody>
        </p:sp>
        <p:sp>
          <p:nvSpPr>
            <p:cNvPr id="6" name="_s44038"/>
            <p:cNvSpPr>
              <a:spLocks noChangeArrowheads="1" noTextEdit="1"/>
            </p:cNvSpPr>
            <p:nvPr/>
          </p:nvSpPr>
          <p:spPr bwMode="auto">
            <a:xfrm>
              <a:off x="2372" y="127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endParaRPr lang="en-US"/>
            </a:p>
          </p:txBody>
        </p:sp>
        <p:sp>
          <p:nvSpPr>
            <p:cNvPr id="7" name="_s44039"/>
            <p:cNvSpPr>
              <a:spLocks noChangeArrowheads="1"/>
            </p:cNvSpPr>
            <p:nvPr/>
          </p:nvSpPr>
          <p:spPr bwMode="auto">
            <a:xfrm>
              <a:off x="1132" y="939"/>
              <a:ext cx="2159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dirty="0"/>
                <a:t>Cognitive knowledge, skills, previous learning</a:t>
              </a:r>
            </a:p>
            <a:p>
              <a:endParaRPr lang="en-GB" dirty="0"/>
            </a:p>
          </p:txBody>
        </p:sp>
        <p:sp>
          <p:nvSpPr>
            <p:cNvPr id="8" name="_s44040"/>
            <p:cNvSpPr>
              <a:spLocks noChangeArrowheads="1" noTextEdit="1"/>
            </p:cNvSpPr>
            <p:nvPr/>
          </p:nvSpPr>
          <p:spPr bwMode="auto">
            <a:xfrm>
              <a:off x="2692" y="1833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_s44041"/>
            <p:cNvSpPr>
              <a:spLocks noChangeArrowheads="1"/>
            </p:cNvSpPr>
            <p:nvPr/>
          </p:nvSpPr>
          <p:spPr bwMode="auto">
            <a:xfrm>
              <a:off x="3683" y="2482"/>
              <a:ext cx="195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dirty="0"/>
                <a:t>Personal/social </a:t>
              </a:r>
            </a:p>
            <a:p>
              <a:r>
                <a:rPr lang="en-GB" dirty="0"/>
                <a:t>aspirations and identity</a:t>
              </a:r>
            </a:p>
          </p:txBody>
        </p:sp>
        <p:sp>
          <p:nvSpPr>
            <p:cNvPr id="10" name="_s44042"/>
            <p:cNvSpPr>
              <a:spLocks noChangeArrowheads="1" noTextEdit="1"/>
            </p:cNvSpPr>
            <p:nvPr/>
          </p:nvSpPr>
          <p:spPr bwMode="auto">
            <a:xfrm>
              <a:off x="2051" y="1832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_s44043"/>
            <p:cNvSpPr>
              <a:spLocks noChangeArrowheads="1"/>
            </p:cNvSpPr>
            <p:nvPr/>
          </p:nvSpPr>
          <p:spPr bwMode="auto">
            <a:xfrm>
              <a:off x="399" y="2610"/>
              <a:ext cx="1544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dirty="0"/>
                <a:t>Cultural capital &amp; </a:t>
              </a:r>
            </a:p>
            <a:p>
              <a:r>
                <a:rPr lang="en-GB" dirty="0"/>
                <a:t>funds of knowledge – beliefs,</a:t>
              </a:r>
            </a:p>
            <a:p>
              <a:r>
                <a:rPr lang="en-GB" dirty="0"/>
                <a:t>ideas, experiences, people, </a:t>
              </a:r>
            </a:p>
            <a:p>
              <a:r>
                <a:rPr lang="en-GB" dirty="0"/>
                <a:t>activities, home numeracy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8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BA4 </a:t>
            </a:r>
            <a:r>
              <a:rPr lang="en-GB" dirty="0" smtClean="0"/>
              <a:t>Developing Understanding of Inclusive Practice in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84408" cy="4721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Learning Opportunities &amp; Benefits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3100" dirty="0" smtClean="0"/>
              <a:t>Collaboration amongst peers; group discussion and problematizing  children’s needs</a:t>
            </a:r>
          </a:p>
          <a:p>
            <a:pPr marL="0" indent="0">
              <a:buNone/>
            </a:pPr>
            <a:endParaRPr lang="en-GB" sz="3100" dirty="0"/>
          </a:p>
          <a:p>
            <a:r>
              <a:rPr lang="en-GB" sz="3100" dirty="0" smtClean="0"/>
              <a:t>Examining </a:t>
            </a:r>
            <a:r>
              <a:rPr lang="en-GB" sz="3100" dirty="0"/>
              <a:t>inclusive approaches </a:t>
            </a:r>
            <a:r>
              <a:rPr lang="en-GB" sz="3100" dirty="0" smtClean="0"/>
              <a:t>for </a:t>
            </a:r>
            <a:r>
              <a:rPr lang="en-GB" sz="3100" dirty="0"/>
              <a:t>classroom teaching</a:t>
            </a:r>
          </a:p>
          <a:p>
            <a:pPr marL="0" indent="0">
              <a:buNone/>
            </a:pPr>
            <a:endParaRPr lang="en-GB" sz="3100" dirty="0" smtClean="0"/>
          </a:p>
          <a:p>
            <a:r>
              <a:rPr lang="en-GB" sz="3100" dirty="0" smtClean="0"/>
              <a:t>Professional noticing &amp; responsive teaching</a:t>
            </a:r>
            <a:endParaRPr lang="en-GB" sz="3100" dirty="0"/>
          </a:p>
          <a:p>
            <a:endParaRPr lang="en-GB" sz="3100" dirty="0"/>
          </a:p>
          <a:p>
            <a:r>
              <a:rPr lang="en-GB" sz="3100" dirty="0" smtClean="0"/>
              <a:t>Self-evaluation and reflection based on assessment of progress and peer feedback</a:t>
            </a:r>
          </a:p>
          <a:p>
            <a:endParaRPr lang="en-GB" sz="3100" dirty="0"/>
          </a:p>
          <a:p>
            <a:r>
              <a:rPr lang="en-GB" sz="3100" dirty="0" smtClean="0"/>
              <a:t>Using academic reading to inform practice</a:t>
            </a:r>
            <a:endParaRPr lang="en-GB" sz="3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2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37366" cy="1325563"/>
          </a:xfrm>
        </p:spPr>
        <p:txBody>
          <a:bodyPr/>
          <a:lstStyle/>
          <a:p>
            <a:r>
              <a:rPr lang="en-GB" dirty="0" smtClean="0"/>
              <a:t>Celebrating Success with the Children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188" y="568230"/>
            <a:ext cx="4323806" cy="576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0" y="2231607"/>
            <a:ext cx="6339568" cy="40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369</Words>
  <Application>Microsoft Office PowerPoint</Application>
  <PresentationFormat>Widescreen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Times</vt:lpstr>
      <vt:lpstr>Office Theme</vt:lpstr>
      <vt:lpstr>   Self-Evaluation of ITE  Numeracy   University of Strathclyde</vt:lpstr>
      <vt:lpstr>SCDE Attainment Challenge Research Project  EdD study (J Pisaneschi)</vt:lpstr>
      <vt:lpstr>Attainment Challenge Research Project: Building the profiles </vt:lpstr>
      <vt:lpstr>BA4 Module – Developing Understanding of Inclusive Practice in Numeracy (Numeracy Clinic)</vt:lpstr>
      <vt:lpstr>Where do we begin? Strathclyde 3 Domains Model  (Professor Sue Ellis)</vt:lpstr>
      <vt:lpstr>BA4 Developing Understanding of Inclusive Practice in Numeracy</vt:lpstr>
      <vt:lpstr>Celebrating Success with the Children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Self-Evaluation of ITE</dc:title>
  <dc:creator>June Pisaneschi</dc:creator>
  <cp:lastModifiedBy>June Pisaneschi</cp:lastModifiedBy>
  <cp:revision>27</cp:revision>
  <cp:lastPrinted>2019-10-07T17:47:12Z</cp:lastPrinted>
  <dcterms:created xsi:type="dcterms:W3CDTF">2019-10-02T08:17:51Z</dcterms:created>
  <dcterms:modified xsi:type="dcterms:W3CDTF">2019-12-10T11:41:35Z</dcterms:modified>
</cp:coreProperties>
</file>