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70" r:id="rId2"/>
    <p:sldId id="392" r:id="rId3"/>
    <p:sldId id="268" r:id="rId4"/>
    <p:sldId id="278" r:id="rId5"/>
    <p:sldId id="290" r:id="rId6"/>
    <p:sldId id="279" r:id="rId7"/>
    <p:sldId id="262" r:id="rId8"/>
    <p:sldId id="265" r:id="rId9"/>
    <p:sldId id="441" r:id="rId10"/>
    <p:sldId id="291" r:id="rId11"/>
    <p:sldId id="266" r:id="rId12"/>
    <p:sldId id="443" r:id="rId13"/>
    <p:sldId id="288" r:id="rId14"/>
    <p:sldId id="442" r:id="rId15"/>
    <p:sldId id="438" r:id="rId16"/>
    <p:sldId id="444" r:id="rId17"/>
    <p:sldId id="292" r:id="rId18"/>
    <p:sldId id="445" r:id="rId19"/>
    <p:sldId id="297" r:id="rId20"/>
    <p:sldId id="296" r:id="rId21"/>
    <p:sldId id="455" r:id="rId22"/>
    <p:sldId id="287" r:id="rId23"/>
    <p:sldId id="280" r:id="rId24"/>
    <p:sldId id="267" r:id="rId25"/>
    <p:sldId id="274" r:id="rId26"/>
    <p:sldId id="299" r:id="rId27"/>
    <p:sldId id="275" r:id="rId28"/>
    <p:sldId id="298" r:id="rId29"/>
    <p:sldId id="453" r:id="rId30"/>
    <p:sldId id="451" r:id="rId31"/>
    <p:sldId id="450" r:id="rId32"/>
    <p:sldId id="452" r:id="rId33"/>
    <p:sldId id="260" r:id="rId34"/>
    <p:sldId id="44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AD8E17-7D72-9F8B-F3FD-3024F0D2169A}" v="95" dt="2019-10-04T16:16:08.198"/>
    <p1510:client id="{67A34C58-8FA9-FBA1-1968-3E99EB3381F8}" v="18" dt="2019-10-07T10:32:26.464"/>
    <p1510:client id="{7EA16E9F-EA62-A107-C57F-95CD03386326}" v="3" dt="2019-10-07T12:09:39.932"/>
    <p1510:client id="{9560F26C-9BFF-A83F-5E8A-FCDB58D0F28A}" v="5" dt="2019-10-07T14:18:46.237"/>
    <p1510:client id="{C893DEBC-511A-43D1-12C4-682F3B10587A}" v="29" dt="2019-10-07T13:54:00.826"/>
    <p1510:client id="{D8E97AD3-946A-48A3-E94B-EB434128896C}" v="7" dt="2019-10-04T16:43:30.828"/>
    <p1510:client id="{E876C0FA-0CE8-BA16-B27D-F576BB747BA4}" v="12" dt="2019-10-07T10:02:09.9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46"/>
    <p:restoredTop sz="66803" autoAdjust="0"/>
  </p:normalViewPr>
  <p:slideViewPr>
    <p:cSldViewPr snapToGrid="0" snapToObjects="1">
      <p:cViewPr varScale="1">
        <p:scale>
          <a:sx n="79" d="100"/>
          <a:sy n="7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il Zembat" userId="S::ismail.zembat@glasgow.ac.uk::26cb1d73-ebfe-45c1-986b-7fa0d337b4bc" providerId="AD" clId="Web-{7EA16E9F-EA62-A107-C57F-95CD03386326}"/>
    <pc:docChg chg="modSld">
      <pc:chgData name="Ismail Zembat" userId="S::ismail.zembat@glasgow.ac.uk::26cb1d73-ebfe-45c1-986b-7fa0d337b4bc" providerId="AD" clId="Web-{7EA16E9F-EA62-A107-C57F-95CD03386326}" dt="2019-10-07T12:09:39.931" v="2"/>
      <pc:docMkLst>
        <pc:docMk/>
      </pc:docMkLst>
      <pc:sldChg chg="delSp modSp">
        <pc:chgData name="Ismail Zembat" userId="S::ismail.zembat@glasgow.ac.uk::26cb1d73-ebfe-45c1-986b-7fa0d337b4bc" providerId="AD" clId="Web-{7EA16E9F-EA62-A107-C57F-95CD03386326}" dt="2019-10-07T12:09:33.362" v="1"/>
        <pc:sldMkLst>
          <pc:docMk/>
          <pc:sldMk cId="1648962471" sldId="266"/>
        </pc:sldMkLst>
        <pc:spChg chg="ord">
          <ac:chgData name="Ismail Zembat" userId="S::ismail.zembat@glasgow.ac.uk::26cb1d73-ebfe-45c1-986b-7fa0d337b4bc" providerId="AD" clId="Web-{7EA16E9F-EA62-A107-C57F-95CD03386326}" dt="2019-10-07T12:09:28.023" v="0"/>
          <ac:spMkLst>
            <pc:docMk/>
            <pc:sldMk cId="1648962471" sldId="266"/>
            <ac:spMk id="97" creationId="{60064CF6-6B22-6B46-8AC2-072C05E690F1}"/>
          </ac:spMkLst>
        </pc:spChg>
        <pc:cxnChg chg="del">
          <ac:chgData name="Ismail Zembat" userId="S::ismail.zembat@glasgow.ac.uk::26cb1d73-ebfe-45c1-986b-7fa0d337b4bc" providerId="AD" clId="Web-{7EA16E9F-EA62-A107-C57F-95CD03386326}" dt="2019-10-07T12:09:33.362" v="1"/>
          <ac:cxnSpMkLst>
            <pc:docMk/>
            <pc:sldMk cId="1648962471" sldId="266"/>
            <ac:cxnSpMk id="76" creationId="{584DBC7B-9768-BB4A-8470-A949F478AD0F}"/>
          </ac:cxnSpMkLst>
        </pc:cxnChg>
      </pc:sldChg>
      <pc:sldChg chg="delSp">
        <pc:chgData name="Ismail Zembat" userId="S::ismail.zembat@glasgow.ac.uk::26cb1d73-ebfe-45c1-986b-7fa0d337b4bc" providerId="AD" clId="Web-{7EA16E9F-EA62-A107-C57F-95CD03386326}" dt="2019-10-07T12:09:39.931" v="2"/>
        <pc:sldMkLst>
          <pc:docMk/>
          <pc:sldMk cId="161561711" sldId="443"/>
        </pc:sldMkLst>
        <pc:cxnChg chg="del">
          <ac:chgData name="Ismail Zembat" userId="S::ismail.zembat@glasgow.ac.uk::26cb1d73-ebfe-45c1-986b-7fa0d337b4bc" providerId="AD" clId="Web-{7EA16E9F-EA62-A107-C57F-95CD03386326}" dt="2019-10-07T12:09:39.931" v="2"/>
          <ac:cxnSpMkLst>
            <pc:docMk/>
            <pc:sldMk cId="161561711" sldId="443"/>
            <ac:cxnSpMk id="76" creationId="{584DBC7B-9768-BB4A-8470-A949F478AD0F}"/>
          </ac:cxnSpMkLst>
        </pc:cxnChg>
      </pc:sldChg>
    </pc:docChg>
  </pc:docChgLst>
  <pc:docChgLst>
    <pc:chgData name="Kevin Proudfoot" userId="S::kevin.proudfoot@glasgow.ac.uk::e82b6ae8-5561-4fd8-be3e-877b6d37f4c6" providerId="AD" clId="Web-{E876C0FA-0CE8-BA16-B27D-F576BB747BA4}"/>
    <pc:docChg chg="modSld">
      <pc:chgData name="Kevin Proudfoot" userId="S::kevin.proudfoot@glasgow.ac.uk::e82b6ae8-5561-4fd8-be3e-877b6d37f4c6" providerId="AD" clId="Web-{E876C0FA-0CE8-BA16-B27D-F576BB747BA4}" dt="2019-10-07T10:02:09.942" v="11" actId="1076"/>
      <pc:docMkLst>
        <pc:docMk/>
      </pc:docMkLst>
      <pc:sldChg chg="modSp">
        <pc:chgData name="Kevin Proudfoot" userId="S::kevin.proudfoot@glasgow.ac.uk::e82b6ae8-5561-4fd8-be3e-877b6d37f4c6" providerId="AD" clId="Web-{E876C0FA-0CE8-BA16-B27D-F576BB747BA4}" dt="2019-10-07T10:02:09.942" v="11" actId="1076"/>
        <pc:sldMkLst>
          <pc:docMk/>
          <pc:sldMk cId="1648962471" sldId="266"/>
        </pc:sldMkLst>
        <pc:cxnChg chg="mod">
          <ac:chgData name="Kevin Proudfoot" userId="S::kevin.proudfoot@glasgow.ac.uk::e82b6ae8-5561-4fd8-be3e-877b6d37f4c6" providerId="AD" clId="Web-{E876C0FA-0CE8-BA16-B27D-F576BB747BA4}" dt="2019-10-07T10:02:09.942" v="11" actId="1076"/>
          <ac:cxnSpMkLst>
            <pc:docMk/>
            <pc:sldMk cId="1648962471" sldId="266"/>
            <ac:cxnSpMk id="76" creationId="{584DBC7B-9768-BB4A-8470-A949F478AD0F}"/>
          </ac:cxnSpMkLst>
        </pc:cxnChg>
      </pc:sldChg>
      <pc:sldChg chg="modSp">
        <pc:chgData name="Kevin Proudfoot" userId="S::kevin.proudfoot@glasgow.ac.uk::e82b6ae8-5561-4fd8-be3e-877b6d37f4c6" providerId="AD" clId="Web-{E876C0FA-0CE8-BA16-B27D-F576BB747BA4}" dt="2019-10-07T10:00:58.707" v="5" actId="20577"/>
        <pc:sldMkLst>
          <pc:docMk/>
          <pc:sldMk cId="1707155510" sldId="278"/>
        </pc:sldMkLst>
        <pc:spChg chg="mod">
          <ac:chgData name="Kevin Proudfoot" userId="S::kevin.proudfoot@glasgow.ac.uk::e82b6ae8-5561-4fd8-be3e-877b6d37f4c6" providerId="AD" clId="Web-{E876C0FA-0CE8-BA16-B27D-F576BB747BA4}" dt="2019-10-07T10:00:58.707" v="5" actId="20577"/>
          <ac:spMkLst>
            <pc:docMk/>
            <pc:sldMk cId="1707155510" sldId="278"/>
            <ac:spMk id="2" creationId="{40BBBBD3-6BBD-4591-A669-6EB460C8B20C}"/>
          </ac:spMkLst>
        </pc:spChg>
      </pc:sldChg>
      <pc:sldChg chg="modSp">
        <pc:chgData name="Kevin Proudfoot" userId="S::kevin.proudfoot@glasgow.ac.uk::e82b6ae8-5561-4fd8-be3e-877b6d37f4c6" providerId="AD" clId="Web-{E876C0FA-0CE8-BA16-B27D-F576BB747BA4}" dt="2019-10-07T10:01:29.598" v="9" actId="20577"/>
        <pc:sldMkLst>
          <pc:docMk/>
          <pc:sldMk cId="536936960" sldId="290"/>
        </pc:sldMkLst>
        <pc:spChg chg="mod">
          <ac:chgData name="Kevin Proudfoot" userId="S::kevin.proudfoot@glasgow.ac.uk::e82b6ae8-5561-4fd8-be3e-877b6d37f4c6" providerId="AD" clId="Web-{E876C0FA-0CE8-BA16-B27D-F576BB747BA4}" dt="2019-10-07T10:01:29.598" v="9" actId="20577"/>
          <ac:spMkLst>
            <pc:docMk/>
            <pc:sldMk cId="536936960" sldId="290"/>
            <ac:spMk id="2" creationId="{C04AE82C-0BD4-D340-BE90-BB723E3E6777}"/>
          </ac:spMkLst>
        </pc:spChg>
      </pc:sldChg>
      <pc:sldChg chg="modSp">
        <pc:chgData name="Kevin Proudfoot" userId="S::kevin.proudfoot@glasgow.ac.uk::e82b6ae8-5561-4fd8-be3e-877b6d37f4c6" providerId="AD" clId="Web-{E876C0FA-0CE8-BA16-B27D-F576BB747BA4}" dt="2019-10-07T10:00:26.972" v="0" actId="14100"/>
        <pc:sldMkLst>
          <pc:docMk/>
          <pc:sldMk cId="64457269" sldId="392"/>
        </pc:sldMkLst>
        <pc:spChg chg="mod">
          <ac:chgData name="Kevin Proudfoot" userId="S::kevin.proudfoot@glasgow.ac.uk::e82b6ae8-5561-4fd8-be3e-877b6d37f4c6" providerId="AD" clId="Web-{E876C0FA-0CE8-BA16-B27D-F576BB747BA4}" dt="2019-10-07T10:00:26.972" v="0" actId="14100"/>
          <ac:spMkLst>
            <pc:docMk/>
            <pc:sldMk cId="64457269" sldId="392"/>
            <ac:spMk id="5" creationId="{00000000-0000-0000-0000-000000000000}"/>
          </ac:spMkLst>
        </pc:spChg>
      </pc:sldChg>
    </pc:docChg>
  </pc:docChgLst>
  <pc:docChgLst>
    <pc:chgData name="Ismail Zembat" userId="S::ismail.zembat@glasgow.ac.uk::26cb1d73-ebfe-45c1-986b-7fa0d337b4bc" providerId="AD" clId="Web-{9560F26C-9BFF-A83F-5E8A-FCDB58D0F28A}"/>
    <pc:docChg chg="modSld">
      <pc:chgData name="Ismail Zembat" userId="S::ismail.zembat@glasgow.ac.uk::26cb1d73-ebfe-45c1-986b-7fa0d337b4bc" providerId="AD" clId="Web-{9560F26C-9BFF-A83F-5E8A-FCDB58D0F28A}" dt="2019-10-07T14:18:46.237" v="4" actId="20577"/>
      <pc:docMkLst>
        <pc:docMk/>
      </pc:docMkLst>
      <pc:sldChg chg="modSp">
        <pc:chgData name="Ismail Zembat" userId="S::ismail.zembat@glasgow.ac.uk::26cb1d73-ebfe-45c1-986b-7fa0d337b4bc" providerId="AD" clId="Web-{9560F26C-9BFF-A83F-5E8A-FCDB58D0F28A}" dt="2019-10-07T14:18:43.956" v="2" actId="20577"/>
        <pc:sldMkLst>
          <pc:docMk/>
          <pc:sldMk cId="1449929604" sldId="444"/>
        </pc:sldMkLst>
        <pc:spChg chg="mod">
          <ac:chgData name="Ismail Zembat" userId="S::ismail.zembat@glasgow.ac.uk::26cb1d73-ebfe-45c1-986b-7fa0d337b4bc" providerId="AD" clId="Web-{9560F26C-9BFF-A83F-5E8A-FCDB58D0F28A}" dt="2019-10-07T14:18:43.956" v="2" actId="20577"/>
          <ac:spMkLst>
            <pc:docMk/>
            <pc:sldMk cId="1449929604" sldId="444"/>
            <ac:spMk id="7" creationId="{EEF6D23E-C6E9-A94E-B213-C4B94271D918}"/>
          </ac:spMkLst>
        </pc:spChg>
      </pc:sldChg>
    </pc:docChg>
  </pc:docChgLst>
  <pc:docChgLst>
    <pc:chgData name="Ismail Zembat" userId="S::ismail.zembat@glasgow.ac.uk::26cb1d73-ebfe-45c1-986b-7fa0d337b4bc" providerId="AD" clId="Web-{C893DEBC-511A-43D1-12C4-682F3B10587A}"/>
    <pc:docChg chg="modSld">
      <pc:chgData name="Ismail Zembat" userId="S::ismail.zembat@glasgow.ac.uk::26cb1d73-ebfe-45c1-986b-7fa0d337b4bc" providerId="AD" clId="Web-{C893DEBC-511A-43D1-12C4-682F3B10587A}" dt="2019-10-07T13:54:00.826" v="28" actId="1076"/>
      <pc:docMkLst>
        <pc:docMk/>
      </pc:docMkLst>
      <pc:sldChg chg="modSp">
        <pc:chgData name="Ismail Zembat" userId="S::ismail.zembat@glasgow.ac.uk::26cb1d73-ebfe-45c1-986b-7fa0d337b4bc" providerId="AD" clId="Web-{C893DEBC-511A-43D1-12C4-682F3B10587A}" dt="2019-10-07T13:53:33.873" v="27" actId="1076"/>
        <pc:sldMkLst>
          <pc:docMk/>
          <pc:sldMk cId="2623289211" sldId="268"/>
        </pc:sldMkLst>
        <pc:spChg chg="mod">
          <ac:chgData name="Ismail Zembat" userId="S::ismail.zembat@glasgow.ac.uk::26cb1d73-ebfe-45c1-986b-7fa0d337b4bc" providerId="AD" clId="Web-{C893DEBC-511A-43D1-12C4-682F3B10587A}" dt="2019-10-07T13:53:33.873" v="27" actId="1076"/>
          <ac:spMkLst>
            <pc:docMk/>
            <pc:sldMk cId="2623289211" sldId="268"/>
            <ac:spMk id="2" creationId="{40BBBBD3-6BBD-4591-A669-6EB460C8B20C}"/>
          </ac:spMkLst>
        </pc:spChg>
      </pc:sldChg>
      <pc:sldChg chg="modSp">
        <pc:chgData name="Ismail Zembat" userId="S::ismail.zembat@glasgow.ac.uk::26cb1d73-ebfe-45c1-986b-7fa0d337b4bc" providerId="AD" clId="Web-{C893DEBC-511A-43D1-12C4-682F3B10587A}" dt="2019-10-07T13:53:14.483" v="25" actId="1076"/>
        <pc:sldMkLst>
          <pc:docMk/>
          <pc:sldMk cId="1707155510" sldId="278"/>
        </pc:sldMkLst>
        <pc:spChg chg="mod">
          <ac:chgData name="Ismail Zembat" userId="S::ismail.zembat@glasgow.ac.uk::26cb1d73-ebfe-45c1-986b-7fa0d337b4bc" providerId="AD" clId="Web-{C893DEBC-511A-43D1-12C4-682F3B10587A}" dt="2019-10-07T13:53:14.483" v="25" actId="1076"/>
          <ac:spMkLst>
            <pc:docMk/>
            <pc:sldMk cId="1707155510" sldId="278"/>
            <ac:spMk id="2" creationId="{40BBBBD3-6BBD-4591-A669-6EB460C8B20C}"/>
          </ac:spMkLst>
        </pc:spChg>
      </pc:sldChg>
      <pc:sldChg chg="modSp">
        <pc:chgData name="Ismail Zembat" userId="S::ismail.zembat@glasgow.ac.uk::26cb1d73-ebfe-45c1-986b-7fa0d337b4bc" providerId="AD" clId="Web-{C893DEBC-511A-43D1-12C4-682F3B10587A}" dt="2019-10-07T13:53:19.764" v="26" actId="1076"/>
        <pc:sldMkLst>
          <pc:docMk/>
          <pc:sldMk cId="3757565248" sldId="279"/>
        </pc:sldMkLst>
        <pc:spChg chg="mod ord">
          <ac:chgData name="Ismail Zembat" userId="S::ismail.zembat@glasgow.ac.uk::26cb1d73-ebfe-45c1-986b-7fa0d337b4bc" providerId="AD" clId="Web-{C893DEBC-511A-43D1-12C4-682F3B10587A}" dt="2019-10-07T13:53:19.764" v="26" actId="1076"/>
          <ac:spMkLst>
            <pc:docMk/>
            <pc:sldMk cId="3757565248" sldId="279"/>
            <ac:spMk id="2" creationId="{40BBBBD3-6BBD-4591-A669-6EB460C8B20C}"/>
          </ac:spMkLst>
        </pc:spChg>
      </pc:sldChg>
      <pc:sldChg chg="modSp">
        <pc:chgData name="Ismail Zembat" userId="S::ismail.zembat@glasgow.ac.uk::26cb1d73-ebfe-45c1-986b-7fa0d337b4bc" providerId="AD" clId="Web-{C893DEBC-511A-43D1-12C4-682F3B10587A}" dt="2019-10-07T13:54:00.826" v="28" actId="1076"/>
        <pc:sldMkLst>
          <pc:docMk/>
          <pc:sldMk cId="1263515775" sldId="280"/>
        </pc:sldMkLst>
        <pc:spChg chg="mod ord">
          <ac:chgData name="Ismail Zembat" userId="S::ismail.zembat@glasgow.ac.uk::26cb1d73-ebfe-45c1-986b-7fa0d337b4bc" providerId="AD" clId="Web-{C893DEBC-511A-43D1-12C4-682F3B10587A}" dt="2019-10-07T13:54:00.826" v="28" actId="1076"/>
          <ac:spMkLst>
            <pc:docMk/>
            <pc:sldMk cId="1263515775" sldId="280"/>
            <ac:spMk id="2" creationId="{40BBBBD3-6BBD-4591-A669-6EB460C8B20C}"/>
          </ac:spMkLst>
        </pc:spChg>
      </pc:sldChg>
      <pc:sldChg chg="modSp">
        <pc:chgData name="Ismail Zembat" userId="S::ismail.zembat@glasgow.ac.uk::26cb1d73-ebfe-45c1-986b-7fa0d337b4bc" providerId="AD" clId="Web-{C893DEBC-511A-43D1-12C4-682F3B10587A}" dt="2019-10-07T13:21:23.893" v="2" actId="20577"/>
        <pc:sldMkLst>
          <pc:docMk/>
          <pc:sldMk cId="2147079175" sldId="287"/>
        </pc:sldMkLst>
        <pc:spChg chg="mod">
          <ac:chgData name="Ismail Zembat" userId="S::ismail.zembat@glasgow.ac.uk::26cb1d73-ebfe-45c1-986b-7fa0d337b4bc" providerId="AD" clId="Web-{C893DEBC-511A-43D1-12C4-682F3B10587A}" dt="2019-10-07T13:21:23.893" v="2" actId="20577"/>
          <ac:spMkLst>
            <pc:docMk/>
            <pc:sldMk cId="2147079175" sldId="287"/>
            <ac:spMk id="3" creationId="{0141C00E-9AC1-4D5D-AF7B-225BF22DAFAE}"/>
          </ac:spMkLst>
        </pc:spChg>
      </pc:sldChg>
      <pc:sldChg chg="modSp">
        <pc:chgData name="Ismail Zembat" userId="S::ismail.zembat@glasgow.ac.uk::26cb1d73-ebfe-45c1-986b-7fa0d337b4bc" providerId="AD" clId="Web-{C893DEBC-511A-43D1-12C4-682F3B10587A}" dt="2019-10-07T13:49:34.063" v="12" actId="20577"/>
        <pc:sldMkLst>
          <pc:docMk/>
          <pc:sldMk cId="64457269" sldId="392"/>
        </pc:sldMkLst>
        <pc:spChg chg="mod">
          <ac:chgData name="Ismail Zembat" userId="S::ismail.zembat@glasgow.ac.uk::26cb1d73-ebfe-45c1-986b-7fa0d337b4bc" providerId="AD" clId="Web-{C893DEBC-511A-43D1-12C4-682F3B10587A}" dt="2019-10-07T13:49:34.063" v="12" actId="20577"/>
          <ac:spMkLst>
            <pc:docMk/>
            <pc:sldMk cId="64457269" sldId="392"/>
            <ac:spMk id="5" creationId="{00000000-0000-0000-0000-000000000000}"/>
          </ac:spMkLst>
        </pc:spChg>
      </pc:sldChg>
    </pc:docChg>
  </pc:docChgLst>
  <pc:docChgLst>
    <pc:chgData name="Cristina Mio" userId="S::cristina.mio@glasgow.ac.uk::53ba9df2-4d34-4b85-b660-405b4ba2026d" providerId="AD" clId="Web-{67A34C58-8FA9-FBA1-1968-3E99EB3381F8}"/>
    <pc:docChg chg="modSld">
      <pc:chgData name="Cristina Mio" userId="S::cristina.mio@glasgow.ac.uk::53ba9df2-4d34-4b85-b660-405b4ba2026d" providerId="AD" clId="Web-{67A34C58-8FA9-FBA1-1968-3E99EB3381F8}" dt="2019-10-07T10:32:25.370" v="15"/>
      <pc:docMkLst>
        <pc:docMk/>
      </pc:docMkLst>
      <pc:sldChg chg="modSp modNotes">
        <pc:chgData name="Cristina Mio" userId="S::cristina.mio@glasgow.ac.uk::53ba9df2-4d34-4b85-b660-405b4ba2026d" providerId="AD" clId="Web-{67A34C58-8FA9-FBA1-1968-3E99EB3381F8}" dt="2019-10-07T10:32:25.370" v="15"/>
        <pc:sldMkLst>
          <pc:docMk/>
          <pc:sldMk cId="576803153" sldId="275"/>
        </pc:sldMkLst>
        <pc:spChg chg="mod">
          <ac:chgData name="Cristina Mio" userId="S::cristina.mio@glasgow.ac.uk::53ba9df2-4d34-4b85-b660-405b4ba2026d" providerId="AD" clId="Web-{67A34C58-8FA9-FBA1-1968-3E99EB3381F8}" dt="2019-10-07T10:31:25.886" v="4" actId="20577"/>
          <ac:spMkLst>
            <pc:docMk/>
            <pc:sldMk cId="576803153" sldId="275"/>
            <ac:spMk id="11" creationId="{B0ACE652-B777-A543-ABC5-8E14F87B411F}"/>
          </ac:spMkLst>
        </pc:spChg>
      </pc:sldChg>
      <pc:sldChg chg="modNotes">
        <pc:chgData name="Cristina Mio" userId="S::cristina.mio@glasgow.ac.uk::53ba9df2-4d34-4b85-b660-405b4ba2026d" providerId="AD" clId="Web-{67A34C58-8FA9-FBA1-1968-3E99EB3381F8}" dt="2019-10-07T10:30:41.870" v="3"/>
        <pc:sldMkLst>
          <pc:docMk/>
          <pc:sldMk cId="2728294522" sldId="451"/>
        </pc:sldMkLst>
      </pc:sldChg>
    </pc:docChg>
  </pc:docChgLst>
  <pc:docChgLst>
    <pc:chgData name="Ismail Zembat" userId="S::ismail.zembat@glasgow.ac.uk::26cb1d73-ebfe-45c1-986b-7fa0d337b4bc" providerId="AD" clId="Web-{2CAD8E17-7D72-9F8B-F3FD-3024F0D2169A}"/>
    <pc:docChg chg="delSld modSld">
      <pc:chgData name="Ismail Zembat" userId="S::ismail.zembat@glasgow.ac.uk::26cb1d73-ebfe-45c1-986b-7fa0d337b4bc" providerId="AD" clId="Web-{2CAD8E17-7D72-9F8B-F3FD-3024F0D2169A}" dt="2019-10-04T16:16:08.198" v="90"/>
      <pc:docMkLst>
        <pc:docMk/>
      </pc:docMkLst>
      <pc:sldChg chg="modSp modNotes">
        <pc:chgData name="Ismail Zembat" userId="S::ismail.zembat@glasgow.ac.uk::26cb1d73-ebfe-45c1-986b-7fa0d337b4bc" providerId="AD" clId="Web-{2CAD8E17-7D72-9F8B-F3FD-3024F0D2169A}" dt="2019-10-04T16:13:01.463" v="48"/>
        <pc:sldMkLst>
          <pc:docMk/>
          <pc:sldMk cId="576803153" sldId="275"/>
        </pc:sldMkLst>
        <pc:spChg chg="mod">
          <ac:chgData name="Ismail Zembat" userId="S::ismail.zembat@glasgow.ac.uk::26cb1d73-ebfe-45c1-986b-7fa0d337b4bc" providerId="AD" clId="Web-{2CAD8E17-7D72-9F8B-F3FD-3024F0D2169A}" dt="2019-10-04T16:12:37.588" v="27" actId="20577"/>
          <ac:spMkLst>
            <pc:docMk/>
            <pc:sldMk cId="576803153" sldId="275"/>
            <ac:spMk id="11" creationId="{B0ACE652-B777-A543-ABC5-8E14F87B411F}"/>
          </ac:spMkLst>
        </pc:spChg>
      </pc:sldChg>
      <pc:sldChg chg="modSp">
        <pc:chgData name="Ismail Zembat" userId="S::ismail.zembat@glasgow.ac.uk::26cb1d73-ebfe-45c1-986b-7fa0d337b4bc" providerId="AD" clId="Web-{2CAD8E17-7D72-9F8B-F3FD-3024F0D2169A}" dt="2019-10-04T16:12:01.916" v="7" actId="20577"/>
        <pc:sldMkLst>
          <pc:docMk/>
          <pc:sldMk cId="2147079175" sldId="287"/>
        </pc:sldMkLst>
        <pc:spChg chg="mod">
          <ac:chgData name="Ismail Zembat" userId="S::ismail.zembat@glasgow.ac.uk::26cb1d73-ebfe-45c1-986b-7fa0d337b4bc" providerId="AD" clId="Web-{2CAD8E17-7D72-9F8B-F3FD-3024F0D2169A}" dt="2019-10-04T16:12:01.916" v="7" actId="20577"/>
          <ac:spMkLst>
            <pc:docMk/>
            <pc:sldMk cId="2147079175" sldId="287"/>
            <ac:spMk id="3" creationId="{0141C00E-9AC1-4D5D-AF7B-225BF22DAFAE}"/>
          </ac:spMkLst>
        </pc:spChg>
      </pc:sldChg>
      <pc:sldChg chg="modSp">
        <pc:chgData name="Ismail Zembat" userId="S::ismail.zembat@glasgow.ac.uk::26cb1d73-ebfe-45c1-986b-7fa0d337b4bc" providerId="AD" clId="Web-{2CAD8E17-7D72-9F8B-F3FD-3024F0D2169A}" dt="2019-10-04T16:11:00.275" v="2" actId="20577"/>
        <pc:sldMkLst>
          <pc:docMk/>
          <pc:sldMk cId="1449929604" sldId="444"/>
        </pc:sldMkLst>
        <pc:spChg chg="mod">
          <ac:chgData name="Ismail Zembat" userId="S::ismail.zembat@glasgow.ac.uk::26cb1d73-ebfe-45c1-986b-7fa0d337b4bc" providerId="AD" clId="Web-{2CAD8E17-7D72-9F8B-F3FD-3024F0D2169A}" dt="2019-10-04T16:11:00.275" v="2" actId="20577"/>
          <ac:spMkLst>
            <pc:docMk/>
            <pc:sldMk cId="1449929604" sldId="444"/>
            <ac:spMk id="7" creationId="{EEF6D23E-C6E9-A94E-B213-C4B94271D918}"/>
          </ac:spMkLst>
        </pc:spChg>
      </pc:sldChg>
      <pc:sldChg chg="modSp modNotes">
        <pc:chgData name="Ismail Zembat" userId="S::ismail.zembat@glasgow.ac.uk::26cb1d73-ebfe-45c1-986b-7fa0d337b4bc" providerId="AD" clId="Web-{2CAD8E17-7D72-9F8B-F3FD-3024F0D2169A}" dt="2019-10-04T16:15:48.667" v="89"/>
        <pc:sldMkLst>
          <pc:docMk/>
          <pc:sldMk cId="4287562547" sldId="452"/>
        </pc:sldMkLst>
        <pc:spChg chg="mod">
          <ac:chgData name="Ismail Zembat" userId="S::ismail.zembat@glasgow.ac.uk::26cb1d73-ebfe-45c1-986b-7fa0d337b4bc" providerId="AD" clId="Web-{2CAD8E17-7D72-9F8B-F3FD-3024F0D2169A}" dt="2019-10-04T16:15:24.182" v="66" actId="20577"/>
          <ac:spMkLst>
            <pc:docMk/>
            <pc:sldMk cId="4287562547" sldId="452"/>
            <ac:spMk id="2" creationId="{0756FCAC-93F5-4E2D-A7A5-C63D16EE60C9}"/>
          </ac:spMkLst>
        </pc:spChg>
      </pc:sldChg>
      <pc:sldChg chg="del">
        <pc:chgData name="Ismail Zembat" userId="S::ismail.zembat@glasgow.ac.uk::26cb1d73-ebfe-45c1-986b-7fa0d337b4bc" providerId="AD" clId="Web-{2CAD8E17-7D72-9F8B-F3FD-3024F0D2169A}" dt="2019-10-04T16:16:08.198" v="90"/>
        <pc:sldMkLst>
          <pc:docMk/>
          <pc:sldMk cId="3654726634" sldId="456"/>
        </pc:sldMkLst>
      </pc:sldChg>
    </pc:docChg>
  </pc:docChgLst>
  <pc:docChgLst>
    <pc:chgData name="Ismail Zembat" userId="S::ismail.zembat@glasgow.ac.uk::26cb1d73-ebfe-45c1-986b-7fa0d337b4bc" providerId="AD" clId="Web-{D8E97AD3-946A-48A3-E94B-EB434128896C}"/>
    <pc:docChg chg="modSld">
      <pc:chgData name="Ismail Zembat" userId="S::ismail.zembat@glasgow.ac.uk::26cb1d73-ebfe-45c1-986b-7fa0d337b4bc" providerId="AD" clId="Web-{D8E97AD3-946A-48A3-E94B-EB434128896C}" dt="2019-10-04T16:43:30.828" v="6" actId="20577"/>
      <pc:docMkLst>
        <pc:docMk/>
      </pc:docMkLst>
      <pc:sldChg chg="modSp">
        <pc:chgData name="Ismail Zembat" userId="S::ismail.zembat@glasgow.ac.uk::26cb1d73-ebfe-45c1-986b-7fa0d337b4bc" providerId="AD" clId="Web-{D8E97AD3-946A-48A3-E94B-EB434128896C}" dt="2019-10-04T16:43:30.828" v="6" actId="20577"/>
        <pc:sldMkLst>
          <pc:docMk/>
          <pc:sldMk cId="2249181570" sldId="455"/>
        </pc:sldMkLst>
        <pc:spChg chg="mod">
          <ac:chgData name="Ismail Zembat" userId="S::ismail.zembat@glasgow.ac.uk::26cb1d73-ebfe-45c1-986b-7fa0d337b4bc" providerId="AD" clId="Web-{D8E97AD3-946A-48A3-E94B-EB434128896C}" dt="2019-10-04T16:43:30.828" v="6" actId="20577"/>
          <ac:spMkLst>
            <pc:docMk/>
            <pc:sldMk cId="2249181570" sldId="455"/>
            <ac:spMk id="18" creationId="{6CCFD78D-01EF-E244-BAE3-364C11E7D16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4539FB-4FEF-4DF5-8DE3-F2057D7F48D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3239B-6547-4BDD-A29E-CA3B280C40B6}">
      <dgm:prSet/>
      <dgm:spPr/>
      <dgm:t>
        <a:bodyPr/>
        <a:lstStyle/>
        <a:p>
          <a:r>
            <a:rPr lang="en-US" dirty="0"/>
            <a:t>1. What goals do we want to achieve?</a:t>
          </a:r>
        </a:p>
      </dgm:t>
    </dgm:pt>
    <dgm:pt modelId="{DFAE372F-0D10-4824-8C1A-F9366D4CAC35}" type="parTrans" cxnId="{29BA128C-0FA1-47E7-9D5C-D9103E32BEBA}">
      <dgm:prSet/>
      <dgm:spPr/>
      <dgm:t>
        <a:bodyPr/>
        <a:lstStyle/>
        <a:p>
          <a:endParaRPr lang="en-US"/>
        </a:p>
      </dgm:t>
    </dgm:pt>
    <dgm:pt modelId="{23FE84FD-C4AE-470A-90DD-7F88416B1D06}" type="sibTrans" cxnId="{29BA128C-0FA1-47E7-9D5C-D9103E32BEBA}">
      <dgm:prSet/>
      <dgm:spPr/>
      <dgm:t>
        <a:bodyPr/>
        <a:lstStyle/>
        <a:p>
          <a:endParaRPr lang="en-US"/>
        </a:p>
      </dgm:t>
    </dgm:pt>
    <dgm:pt modelId="{D3790319-E837-4CAF-8FD8-B461E446B0FF}">
      <dgm:prSet/>
      <dgm:spPr/>
      <dgm:t>
        <a:bodyPr/>
        <a:lstStyle/>
        <a:p>
          <a:r>
            <a:rPr lang="en-US" dirty="0"/>
            <a:t>2. What do we do to achieve these goals?</a:t>
          </a:r>
        </a:p>
      </dgm:t>
    </dgm:pt>
    <dgm:pt modelId="{8C2D0BDB-5F35-4D81-A06D-87996D4641BA}" type="parTrans" cxnId="{D74AC352-E419-4625-B616-E9A8DA5B8CE0}">
      <dgm:prSet/>
      <dgm:spPr/>
      <dgm:t>
        <a:bodyPr/>
        <a:lstStyle/>
        <a:p>
          <a:endParaRPr lang="en-US"/>
        </a:p>
      </dgm:t>
    </dgm:pt>
    <dgm:pt modelId="{1CFBA62A-67C5-4DD9-95B4-6701B087F769}" type="sibTrans" cxnId="{D74AC352-E419-4625-B616-E9A8DA5B8CE0}">
      <dgm:prSet/>
      <dgm:spPr/>
      <dgm:t>
        <a:bodyPr/>
        <a:lstStyle/>
        <a:p>
          <a:endParaRPr lang="en-US"/>
        </a:p>
      </dgm:t>
    </dgm:pt>
    <dgm:pt modelId="{E470E786-31A6-4779-B834-DDACB3AC2E9D}">
      <dgm:prSet/>
      <dgm:spPr/>
      <dgm:t>
        <a:bodyPr/>
        <a:lstStyle/>
        <a:p>
          <a:r>
            <a:rPr lang="en-US" dirty="0"/>
            <a:t>3. How do we monitor progress towards these goals?</a:t>
          </a:r>
        </a:p>
      </dgm:t>
    </dgm:pt>
    <dgm:pt modelId="{1E787C29-39CE-4799-8584-FCBAE99F801C}" type="parTrans" cxnId="{9F36A482-51E3-4C1E-9582-AB68B2BB5C62}">
      <dgm:prSet/>
      <dgm:spPr/>
      <dgm:t>
        <a:bodyPr/>
        <a:lstStyle/>
        <a:p>
          <a:endParaRPr lang="en-US"/>
        </a:p>
      </dgm:t>
    </dgm:pt>
    <dgm:pt modelId="{7907F9BA-0F0B-4934-A645-4FEB748B002D}" type="sibTrans" cxnId="{9F36A482-51E3-4C1E-9582-AB68B2BB5C62}">
      <dgm:prSet/>
      <dgm:spPr/>
      <dgm:t>
        <a:bodyPr/>
        <a:lstStyle/>
        <a:p>
          <a:endParaRPr lang="en-US"/>
        </a:p>
      </dgm:t>
    </dgm:pt>
    <dgm:pt modelId="{FE08B3E0-0C8F-43F6-875A-62F54FAF7344}" type="pres">
      <dgm:prSet presAssocID="{F24539FB-4FEF-4DF5-8DE3-F2057D7F48D8}" presName="vert0" presStyleCnt="0">
        <dgm:presLayoutVars>
          <dgm:dir/>
          <dgm:animOne val="branch"/>
          <dgm:animLvl val="lvl"/>
        </dgm:presLayoutVars>
      </dgm:prSet>
      <dgm:spPr/>
    </dgm:pt>
    <dgm:pt modelId="{B9862BF2-9EBE-435C-B86D-A35CB496CC31}" type="pres">
      <dgm:prSet presAssocID="{0EF3239B-6547-4BDD-A29E-CA3B280C40B6}" presName="thickLine" presStyleLbl="alignNode1" presStyleIdx="0" presStyleCnt="3"/>
      <dgm:spPr/>
    </dgm:pt>
    <dgm:pt modelId="{B4C3BD36-24D4-4794-9A4B-FBFA2320A336}" type="pres">
      <dgm:prSet presAssocID="{0EF3239B-6547-4BDD-A29E-CA3B280C40B6}" presName="horz1" presStyleCnt="0"/>
      <dgm:spPr/>
    </dgm:pt>
    <dgm:pt modelId="{4A89E313-31D7-4CB5-9E71-FFB8567F77D3}" type="pres">
      <dgm:prSet presAssocID="{0EF3239B-6547-4BDD-A29E-CA3B280C40B6}" presName="tx1" presStyleLbl="revTx" presStyleIdx="0" presStyleCnt="3"/>
      <dgm:spPr/>
    </dgm:pt>
    <dgm:pt modelId="{DFBD619C-3911-4ACA-861E-FB82177A54AE}" type="pres">
      <dgm:prSet presAssocID="{0EF3239B-6547-4BDD-A29E-CA3B280C40B6}" presName="vert1" presStyleCnt="0"/>
      <dgm:spPr/>
    </dgm:pt>
    <dgm:pt modelId="{9419B8A8-BB2E-4819-B602-98A2B04A4D59}" type="pres">
      <dgm:prSet presAssocID="{D3790319-E837-4CAF-8FD8-B461E446B0FF}" presName="thickLine" presStyleLbl="alignNode1" presStyleIdx="1" presStyleCnt="3"/>
      <dgm:spPr/>
    </dgm:pt>
    <dgm:pt modelId="{29571AA5-6C48-46AE-B05A-F8D340A024CF}" type="pres">
      <dgm:prSet presAssocID="{D3790319-E837-4CAF-8FD8-B461E446B0FF}" presName="horz1" presStyleCnt="0"/>
      <dgm:spPr/>
    </dgm:pt>
    <dgm:pt modelId="{C9A47527-1841-4303-8262-E8D13B997688}" type="pres">
      <dgm:prSet presAssocID="{D3790319-E837-4CAF-8FD8-B461E446B0FF}" presName="tx1" presStyleLbl="revTx" presStyleIdx="1" presStyleCnt="3"/>
      <dgm:spPr/>
    </dgm:pt>
    <dgm:pt modelId="{0003F601-ED0B-43EE-909B-22C1DE75985D}" type="pres">
      <dgm:prSet presAssocID="{D3790319-E837-4CAF-8FD8-B461E446B0FF}" presName="vert1" presStyleCnt="0"/>
      <dgm:spPr/>
    </dgm:pt>
    <dgm:pt modelId="{89B4BB15-73B1-4535-87F1-E7455295E42A}" type="pres">
      <dgm:prSet presAssocID="{E470E786-31A6-4779-B834-DDACB3AC2E9D}" presName="thickLine" presStyleLbl="alignNode1" presStyleIdx="2" presStyleCnt="3"/>
      <dgm:spPr/>
    </dgm:pt>
    <dgm:pt modelId="{3665C49E-B3A4-4600-B54F-13AA21DC3003}" type="pres">
      <dgm:prSet presAssocID="{E470E786-31A6-4779-B834-DDACB3AC2E9D}" presName="horz1" presStyleCnt="0"/>
      <dgm:spPr/>
    </dgm:pt>
    <dgm:pt modelId="{80572E27-D019-4E3A-8F44-B435EF1CC040}" type="pres">
      <dgm:prSet presAssocID="{E470E786-31A6-4779-B834-DDACB3AC2E9D}" presName="tx1" presStyleLbl="revTx" presStyleIdx="2" presStyleCnt="3"/>
      <dgm:spPr/>
    </dgm:pt>
    <dgm:pt modelId="{89B89B1B-601D-47BB-B71C-5E42DB18F9EA}" type="pres">
      <dgm:prSet presAssocID="{E470E786-31A6-4779-B834-DDACB3AC2E9D}" presName="vert1" presStyleCnt="0"/>
      <dgm:spPr/>
    </dgm:pt>
  </dgm:ptLst>
  <dgm:cxnLst>
    <dgm:cxn modelId="{E663AA62-1376-46B0-A5A1-8BD4EA3D8AEC}" type="presOf" srcId="{E470E786-31A6-4779-B834-DDACB3AC2E9D}" destId="{80572E27-D019-4E3A-8F44-B435EF1CC040}" srcOrd="0" destOrd="0" presId="urn:microsoft.com/office/officeart/2008/layout/LinedList"/>
    <dgm:cxn modelId="{D74AC352-E419-4625-B616-E9A8DA5B8CE0}" srcId="{F24539FB-4FEF-4DF5-8DE3-F2057D7F48D8}" destId="{D3790319-E837-4CAF-8FD8-B461E446B0FF}" srcOrd="1" destOrd="0" parTransId="{8C2D0BDB-5F35-4D81-A06D-87996D4641BA}" sibTransId="{1CFBA62A-67C5-4DD9-95B4-6701B087F769}"/>
    <dgm:cxn modelId="{9F36A482-51E3-4C1E-9582-AB68B2BB5C62}" srcId="{F24539FB-4FEF-4DF5-8DE3-F2057D7F48D8}" destId="{E470E786-31A6-4779-B834-DDACB3AC2E9D}" srcOrd="2" destOrd="0" parTransId="{1E787C29-39CE-4799-8584-FCBAE99F801C}" sibTransId="{7907F9BA-0F0B-4934-A645-4FEB748B002D}"/>
    <dgm:cxn modelId="{29BA128C-0FA1-47E7-9D5C-D9103E32BEBA}" srcId="{F24539FB-4FEF-4DF5-8DE3-F2057D7F48D8}" destId="{0EF3239B-6547-4BDD-A29E-CA3B280C40B6}" srcOrd="0" destOrd="0" parTransId="{DFAE372F-0D10-4824-8C1A-F9366D4CAC35}" sibTransId="{23FE84FD-C4AE-470A-90DD-7F88416B1D06}"/>
    <dgm:cxn modelId="{C237DFA0-39B4-466D-84A0-886230BD7C7E}" type="presOf" srcId="{F24539FB-4FEF-4DF5-8DE3-F2057D7F48D8}" destId="{FE08B3E0-0C8F-43F6-875A-62F54FAF7344}" srcOrd="0" destOrd="0" presId="urn:microsoft.com/office/officeart/2008/layout/LinedList"/>
    <dgm:cxn modelId="{D031F2BD-A9FD-4EA5-A9CD-5276ED558D4D}" type="presOf" srcId="{0EF3239B-6547-4BDD-A29E-CA3B280C40B6}" destId="{4A89E313-31D7-4CB5-9E71-FFB8567F77D3}" srcOrd="0" destOrd="0" presId="urn:microsoft.com/office/officeart/2008/layout/LinedList"/>
    <dgm:cxn modelId="{D82479C7-8EB4-4AB5-ABC2-560B3F918329}" type="presOf" srcId="{D3790319-E837-4CAF-8FD8-B461E446B0FF}" destId="{C9A47527-1841-4303-8262-E8D13B997688}" srcOrd="0" destOrd="0" presId="urn:microsoft.com/office/officeart/2008/layout/LinedList"/>
    <dgm:cxn modelId="{EE2B801E-1120-407E-A6CB-EC5463A7970B}" type="presParOf" srcId="{FE08B3E0-0C8F-43F6-875A-62F54FAF7344}" destId="{B9862BF2-9EBE-435C-B86D-A35CB496CC31}" srcOrd="0" destOrd="0" presId="urn:microsoft.com/office/officeart/2008/layout/LinedList"/>
    <dgm:cxn modelId="{8EFB5BC9-F754-424F-9D8B-4EBEAB6F7AB0}" type="presParOf" srcId="{FE08B3E0-0C8F-43F6-875A-62F54FAF7344}" destId="{B4C3BD36-24D4-4794-9A4B-FBFA2320A336}" srcOrd="1" destOrd="0" presId="urn:microsoft.com/office/officeart/2008/layout/LinedList"/>
    <dgm:cxn modelId="{DFD00B39-65FA-4C87-91E8-43D9C8B9F898}" type="presParOf" srcId="{B4C3BD36-24D4-4794-9A4B-FBFA2320A336}" destId="{4A89E313-31D7-4CB5-9E71-FFB8567F77D3}" srcOrd="0" destOrd="0" presId="urn:microsoft.com/office/officeart/2008/layout/LinedList"/>
    <dgm:cxn modelId="{32BA98AF-153B-4D61-A6E5-3D429E655EEE}" type="presParOf" srcId="{B4C3BD36-24D4-4794-9A4B-FBFA2320A336}" destId="{DFBD619C-3911-4ACA-861E-FB82177A54AE}" srcOrd="1" destOrd="0" presId="urn:microsoft.com/office/officeart/2008/layout/LinedList"/>
    <dgm:cxn modelId="{ACDBD7AA-3573-4190-AE0A-6957F5941557}" type="presParOf" srcId="{FE08B3E0-0C8F-43F6-875A-62F54FAF7344}" destId="{9419B8A8-BB2E-4819-B602-98A2B04A4D59}" srcOrd="2" destOrd="0" presId="urn:microsoft.com/office/officeart/2008/layout/LinedList"/>
    <dgm:cxn modelId="{70212E2B-41DF-4BFE-B5CD-5E9AD5DF8455}" type="presParOf" srcId="{FE08B3E0-0C8F-43F6-875A-62F54FAF7344}" destId="{29571AA5-6C48-46AE-B05A-F8D340A024CF}" srcOrd="3" destOrd="0" presId="urn:microsoft.com/office/officeart/2008/layout/LinedList"/>
    <dgm:cxn modelId="{7EF538F0-C8C3-43D3-B1B9-0D8CA2480189}" type="presParOf" srcId="{29571AA5-6C48-46AE-B05A-F8D340A024CF}" destId="{C9A47527-1841-4303-8262-E8D13B997688}" srcOrd="0" destOrd="0" presId="urn:microsoft.com/office/officeart/2008/layout/LinedList"/>
    <dgm:cxn modelId="{8F0D2BAC-54A1-4FEB-B488-DE28CFB400E1}" type="presParOf" srcId="{29571AA5-6C48-46AE-B05A-F8D340A024CF}" destId="{0003F601-ED0B-43EE-909B-22C1DE75985D}" srcOrd="1" destOrd="0" presId="urn:microsoft.com/office/officeart/2008/layout/LinedList"/>
    <dgm:cxn modelId="{CB2B10D3-58F3-4B9E-AB42-CF95CDDB4A0F}" type="presParOf" srcId="{FE08B3E0-0C8F-43F6-875A-62F54FAF7344}" destId="{89B4BB15-73B1-4535-87F1-E7455295E42A}" srcOrd="4" destOrd="0" presId="urn:microsoft.com/office/officeart/2008/layout/LinedList"/>
    <dgm:cxn modelId="{6B82864D-BD37-4FAD-8E49-DADA54794A2D}" type="presParOf" srcId="{FE08B3E0-0C8F-43F6-875A-62F54FAF7344}" destId="{3665C49E-B3A4-4600-B54F-13AA21DC3003}" srcOrd="5" destOrd="0" presId="urn:microsoft.com/office/officeart/2008/layout/LinedList"/>
    <dgm:cxn modelId="{9C2EA1F5-CEFA-4ED8-AEB7-827C475ED552}" type="presParOf" srcId="{3665C49E-B3A4-4600-B54F-13AA21DC3003}" destId="{80572E27-D019-4E3A-8F44-B435EF1CC040}" srcOrd="0" destOrd="0" presId="urn:microsoft.com/office/officeart/2008/layout/LinedList"/>
    <dgm:cxn modelId="{BBBE383B-53DB-4093-BB8D-C5760E9978BB}" type="presParOf" srcId="{3665C49E-B3A4-4600-B54F-13AA21DC3003}" destId="{89B89B1B-601D-47BB-B71C-5E42DB18F9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4539FB-4FEF-4DF5-8DE3-F2057D7F48D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3239B-6547-4BDD-A29E-CA3B280C40B6}">
      <dgm:prSet/>
      <dgm:spPr/>
      <dgm:t>
        <a:bodyPr/>
        <a:lstStyle/>
        <a:p>
          <a:r>
            <a:rPr lang="en-US" dirty="0"/>
            <a:t>1. What goals do we want to achieve?</a:t>
          </a:r>
        </a:p>
      </dgm:t>
    </dgm:pt>
    <dgm:pt modelId="{DFAE372F-0D10-4824-8C1A-F9366D4CAC35}" type="parTrans" cxnId="{29BA128C-0FA1-47E7-9D5C-D9103E32BEBA}">
      <dgm:prSet/>
      <dgm:spPr/>
      <dgm:t>
        <a:bodyPr/>
        <a:lstStyle/>
        <a:p>
          <a:endParaRPr lang="en-US"/>
        </a:p>
      </dgm:t>
    </dgm:pt>
    <dgm:pt modelId="{23FE84FD-C4AE-470A-90DD-7F88416B1D06}" type="sibTrans" cxnId="{29BA128C-0FA1-47E7-9D5C-D9103E32BEBA}">
      <dgm:prSet/>
      <dgm:spPr/>
      <dgm:t>
        <a:bodyPr/>
        <a:lstStyle/>
        <a:p>
          <a:endParaRPr lang="en-US"/>
        </a:p>
      </dgm:t>
    </dgm:pt>
    <dgm:pt modelId="{D3790319-E837-4CAF-8FD8-B461E446B0FF}">
      <dgm:prSet/>
      <dgm:spPr/>
      <dgm:t>
        <a:bodyPr/>
        <a:lstStyle/>
        <a:p>
          <a:r>
            <a:rPr lang="en-US"/>
            <a:t>What do we do to achieve this?</a:t>
          </a:r>
        </a:p>
      </dgm:t>
    </dgm:pt>
    <dgm:pt modelId="{8C2D0BDB-5F35-4D81-A06D-87996D4641BA}" type="parTrans" cxnId="{D74AC352-E419-4625-B616-E9A8DA5B8CE0}">
      <dgm:prSet/>
      <dgm:spPr/>
      <dgm:t>
        <a:bodyPr/>
        <a:lstStyle/>
        <a:p>
          <a:endParaRPr lang="en-US"/>
        </a:p>
      </dgm:t>
    </dgm:pt>
    <dgm:pt modelId="{1CFBA62A-67C5-4DD9-95B4-6701B087F769}" type="sibTrans" cxnId="{D74AC352-E419-4625-B616-E9A8DA5B8CE0}">
      <dgm:prSet/>
      <dgm:spPr/>
      <dgm:t>
        <a:bodyPr/>
        <a:lstStyle/>
        <a:p>
          <a:endParaRPr lang="en-US"/>
        </a:p>
      </dgm:t>
    </dgm:pt>
    <dgm:pt modelId="{E470E786-31A6-4779-B834-DDACB3AC2E9D}">
      <dgm:prSet/>
      <dgm:spPr/>
      <dgm:t>
        <a:bodyPr/>
        <a:lstStyle/>
        <a:p>
          <a:r>
            <a:rPr lang="en-US"/>
            <a:t>How do we monitor progress towards these goals?</a:t>
          </a:r>
        </a:p>
      </dgm:t>
    </dgm:pt>
    <dgm:pt modelId="{1E787C29-39CE-4799-8584-FCBAE99F801C}" type="parTrans" cxnId="{9F36A482-51E3-4C1E-9582-AB68B2BB5C62}">
      <dgm:prSet/>
      <dgm:spPr/>
      <dgm:t>
        <a:bodyPr/>
        <a:lstStyle/>
        <a:p>
          <a:endParaRPr lang="en-US"/>
        </a:p>
      </dgm:t>
    </dgm:pt>
    <dgm:pt modelId="{7907F9BA-0F0B-4934-A645-4FEB748B002D}" type="sibTrans" cxnId="{9F36A482-51E3-4C1E-9582-AB68B2BB5C62}">
      <dgm:prSet/>
      <dgm:spPr/>
      <dgm:t>
        <a:bodyPr/>
        <a:lstStyle/>
        <a:p>
          <a:endParaRPr lang="en-US"/>
        </a:p>
      </dgm:t>
    </dgm:pt>
    <dgm:pt modelId="{FE08B3E0-0C8F-43F6-875A-62F54FAF7344}" type="pres">
      <dgm:prSet presAssocID="{F24539FB-4FEF-4DF5-8DE3-F2057D7F48D8}" presName="vert0" presStyleCnt="0">
        <dgm:presLayoutVars>
          <dgm:dir/>
          <dgm:animOne val="branch"/>
          <dgm:animLvl val="lvl"/>
        </dgm:presLayoutVars>
      </dgm:prSet>
      <dgm:spPr/>
    </dgm:pt>
    <dgm:pt modelId="{B9862BF2-9EBE-435C-B86D-A35CB496CC31}" type="pres">
      <dgm:prSet presAssocID="{0EF3239B-6547-4BDD-A29E-CA3B280C40B6}" presName="thickLine" presStyleLbl="alignNode1" presStyleIdx="0" presStyleCnt="3"/>
      <dgm:spPr/>
    </dgm:pt>
    <dgm:pt modelId="{B4C3BD36-24D4-4794-9A4B-FBFA2320A336}" type="pres">
      <dgm:prSet presAssocID="{0EF3239B-6547-4BDD-A29E-CA3B280C40B6}" presName="horz1" presStyleCnt="0"/>
      <dgm:spPr/>
    </dgm:pt>
    <dgm:pt modelId="{4A89E313-31D7-4CB5-9E71-FFB8567F77D3}" type="pres">
      <dgm:prSet presAssocID="{0EF3239B-6547-4BDD-A29E-CA3B280C40B6}" presName="tx1" presStyleLbl="revTx" presStyleIdx="0" presStyleCnt="3"/>
      <dgm:spPr/>
    </dgm:pt>
    <dgm:pt modelId="{DFBD619C-3911-4ACA-861E-FB82177A54AE}" type="pres">
      <dgm:prSet presAssocID="{0EF3239B-6547-4BDD-A29E-CA3B280C40B6}" presName="vert1" presStyleCnt="0"/>
      <dgm:spPr/>
    </dgm:pt>
    <dgm:pt modelId="{9419B8A8-BB2E-4819-B602-98A2B04A4D59}" type="pres">
      <dgm:prSet presAssocID="{D3790319-E837-4CAF-8FD8-B461E446B0FF}" presName="thickLine" presStyleLbl="alignNode1" presStyleIdx="1" presStyleCnt="3"/>
      <dgm:spPr/>
    </dgm:pt>
    <dgm:pt modelId="{29571AA5-6C48-46AE-B05A-F8D340A024CF}" type="pres">
      <dgm:prSet presAssocID="{D3790319-E837-4CAF-8FD8-B461E446B0FF}" presName="horz1" presStyleCnt="0"/>
      <dgm:spPr/>
    </dgm:pt>
    <dgm:pt modelId="{C9A47527-1841-4303-8262-E8D13B997688}" type="pres">
      <dgm:prSet presAssocID="{D3790319-E837-4CAF-8FD8-B461E446B0FF}" presName="tx1" presStyleLbl="revTx" presStyleIdx="1" presStyleCnt="3"/>
      <dgm:spPr/>
    </dgm:pt>
    <dgm:pt modelId="{0003F601-ED0B-43EE-909B-22C1DE75985D}" type="pres">
      <dgm:prSet presAssocID="{D3790319-E837-4CAF-8FD8-B461E446B0FF}" presName="vert1" presStyleCnt="0"/>
      <dgm:spPr/>
    </dgm:pt>
    <dgm:pt modelId="{89B4BB15-73B1-4535-87F1-E7455295E42A}" type="pres">
      <dgm:prSet presAssocID="{E470E786-31A6-4779-B834-DDACB3AC2E9D}" presName="thickLine" presStyleLbl="alignNode1" presStyleIdx="2" presStyleCnt="3"/>
      <dgm:spPr/>
    </dgm:pt>
    <dgm:pt modelId="{3665C49E-B3A4-4600-B54F-13AA21DC3003}" type="pres">
      <dgm:prSet presAssocID="{E470E786-31A6-4779-B834-DDACB3AC2E9D}" presName="horz1" presStyleCnt="0"/>
      <dgm:spPr/>
    </dgm:pt>
    <dgm:pt modelId="{80572E27-D019-4E3A-8F44-B435EF1CC040}" type="pres">
      <dgm:prSet presAssocID="{E470E786-31A6-4779-B834-DDACB3AC2E9D}" presName="tx1" presStyleLbl="revTx" presStyleIdx="2" presStyleCnt="3"/>
      <dgm:spPr/>
    </dgm:pt>
    <dgm:pt modelId="{89B89B1B-601D-47BB-B71C-5E42DB18F9EA}" type="pres">
      <dgm:prSet presAssocID="{E470E786-31A6-4779-B834-DDACB3AC2E9D}" presName="vert1" presStyleCnt="0"/>
      <dgm:spPr/>
    </dgm:pt>
  </dgm:ptLst>
  <dgm:cxnLst>
    <dgm:cxn modelId="{E663AA62-1376-46B0-A5A1-8BD4EA3D8AEC}" type="presOf" srcId="{E470E786-31A6-4779-B834-DDACB3AC2E9D}" destId="{80572E27-D019-4E3A-8F44-B435EF1CC040}" srcOrd="0" destOrd="0" presId="urn:microsoft.com/office/officeart/2008/layout/LinedList"/>
    <dgm:cxn modelId="{D74AC352-E419-4625-B616-E9A8DA5B8CE0}" srcId="{F24539FB-4FEF-4DF5-8DE3-F2057D7F48D8}" destId="{D3790319-E837-4CAF-8FD8-B461E446B0FF}" srcOrd="1" destOrd="0" parTransId="{8C2D0BDB-5F35-4D81-A06D-87996D4641BA}" sibTransId="{1CFBA62A-67C5-4DD9-95B4-6701B087F769}"/>
    <dgm:cxn modelId="{9F36A482-51E3-4C1E-9582-AB68B2BB5C62}" srcId="{F24539FB-4FEF-4DF5-8DE3-F2057D7F48D8}" destId="{E470E786-31A6-4779-B834-DDACB3AC2E9D}" srcOrd="2" destOrd="0" parTransId="{1E787C29-39CE-4799-8584-FCBAE99F801C}" sibTransId="{7907F9BA-0F0B-4934-A645-4FEB748B002D}"/>
    <dgm:cxn modelId="{29BA128C-0FA1-47E7-9D5C-D9103E32BEBA}" srcId="{F24539FB-4FEF-4DF5-8DE3-F2057D7F48D8}" destId="{0EF3239B-6547-4BDD-A29E-CA3B280C40B6}" srcOrd="0" destOrd="0" parTransId="{DFAE372F-0D10-4824-8C1A-F9366D4CAC35}" sibTransId="{23FE84FD-C4AE-470A-90DD-7F88416B1D06}"/>
    <dgm:cxn modelId="{C237DFA0-39B4-466D-84A0-886230BD7C7E}" type="presOf" srcId="{F24539FB-4FEF-4DF5-8DE3-F2057D7F48D8}" destId="{FE08B3E0-0C8F-43F6-875A-62F54FAF7344}" srcOrd="0" destOrd="0" presId="urn:microsoft.com/office/officeart/2008/layout/LinedList"/>
    <dgm:cxn modelId="{D031F2BD-A9FD-4EA5-A9CD-5276ED558D4D}" type="presOf" srcId="{0EF3239B-6547-4BDD-A29E-CA3B280C40B6}" destId="{4A89E313-31D7-4CB5-9E71-FFB8567F77D3}" srcOrd="0" destOrd="0" presId="urn:microsoft.com/office/officeart/2008/layout/LinedList"/>
    <dgm:cxn modelId="{D82479C7-8EB4-4AB5-ABC2-560B3F918329}" type="presOf" srcId="{D3790319-E837-4CAF-8FD8-B461E446B0FF}" destId="{C9A47527-1841-4303-8262-E8D13B997688}" srcOrd="0" destOrd="0" presId="urn:microsoft.com/office/officeart/2008/layout/LinedList"/>
    <dgm:cxn modelId="{EE2B801E-1120-407E-A6CB-EC5463A7970B}" type="presParOf" srcId="{FE08B3E0-0C8F-43F6-875A-62F54FAF7344}" destId="{B9862BF2-9EBE-435C-B86D-A35CB496CC31}" srcOrd="0" destOrd="0" presId="urn:microsoft.com/office/officeart/2008/layout/LinedList"/>
    <dgm:cxn modelId="{8EFB5BC9-F754-424F-9D8B-4EBEAB6F7AB0}" type="presParOf" srcId="{FE08B3E0-0C8F-43F6-875A-62F54FAF7344}" destId="{B4C3BD36-24D4-4794-9A4B-FBFA2320A336}" srcOrd="1" destOrd="0" presId="urn:microsoft.com/office/officeart/2008/layout/LinedList"/>
    <dgm:cxn modelId="{DFD00B39-65FA-4C87-91E8-43D9C8B9F898}" type="presParOf" srcId="{B4C3BD36-24D4-4794-9A4B-FBFA2320A336}" destId="{4A89E313-31D7-4CB5-9E71-FFB8567F77D3}" srcOrd="0" destOrd="0" presId="urn:microsoft.com/office/officeart/2008/layout/LinedList"/>
    <dgm:cxn modelId="{32BA98AF-153B-4D61-A6E5-3D429E655EEE}" type="presParOf" srcId="{B4C3BD36-24D4-4794-9A4B-FBFA2320A336}" destId="{DFBD619C-3911-4ACA-861E-FB82177A54AE}" srcOrd="1" destOrd="0" presId="urn:microsoft.com/office/officeart/2008/layout/LinedList"/>
    <dgm:cxn modelId="{ACDBD7AA-3573-4190-AE0A-6957F5941557}" type="presParOf" srcId="{FE08B3E0-0C8F-43F6-875A-62F54FAF7344}" destId="{9419B8A8-BB2E-4819-B602-98A2B04A4D59}" srcOrd="2" destOrd="0" presId="urn:microsoft.com/office/officeart/2008/layout/LinedList"/>
    <dgm:cxn modelId="{70212E2B-41DF-4BFE-B5CD-5E9AD5DF8455}" type="presParOf" srcId="{FE08B3E0-0C8F-43F6-875A-62F54FAF7344}" destId="{29571AA5-6C48-46AE-B05A-F8D340A024CF}" srcOrd="3" destOrd="0" presId="urn:microsoft.com/office/officeart/2008/layout/LinedList"/>
    <dgm:cxn modelId="{7EF538F0-C8C3-43D3-B1B9-0D8CA2480189}" type="presParOf" srcId="{29571AA5-6C48-46AE-B05A-F8D340A024CF}" destId="{C9A47527-1841-4303-8262-E8D13B997688}" srcOrd="0" destOrd="0" presId="urn:microsoft.com/office/officeart/2008/layout/LinedList"/>
    <dgm:cxn modelId="{8F0D2BAC-54A1-4FEB-B488-DE28CFB400E1}" type="presParOf" srcId="{29571AA5-6C48-46AE-B05A-F8D340A024CF}" destId="{0003F601-ED0B-43EE-909B-22C1DE75985D}" srcOrd="1" destOrd="0" presId="urn:microsoft.com/office/officeart/2008/layout/LinedList"/>
    <dgm:cxn modelId="{CB2B10D3-58F3-4B9E-AB42-CF95CDDB4A0F}" type="presParOf" srcId="{FE08B3E0-0C8F-43F6-875A-62F54FAF7344}" destId="{89B4BB15-73B1-4535-87F1-E7455295E42A}" srcOrd="4" destOrd="0" presId="urn:microsoft.com/office/officeart/2008/layout/LinedList"/>
    <dgm:cxn modelId="{6B82864D-BD37-4FAD-8E49-DADA54794A2D}" type="presParOf" srcId="{FE08B3E0-0C8F-43F6-875A-62F54FAF7344}" destId="{3665C49E-B3A4-4600-B54F-13AA21DC3003}" srcOrd="5" destOrd="0" presId="urn:microsoft.com/office/officeart/2008/layout/LinedList"/>
    <dgm:cxn modelId="{9C2EA1F5-CEFA-4ED8-AEB7-827C475ED552}" type="presParOf" srcId="{3665C49E-B3A4-4600-B54F-13AA21DC3003}" destId="{80572E27-D019-4E3A-8F44-B435EF1CC040}" srcOrd="0" destOrd="0" presId="urn:microsoft.com/office/officeart/2008/layout/LinedList"/>
    <dgm:cxn modelId="{BBBE383B-53DB-4093-BB8D-C5760E9978BB}" type="presParOf" srcId="{3665C49E-B3A4-4600-B54F-13AA21DC3003}" destId="{89B89B1B-601D-47BB-B71C-5E42DB18F9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539FB-4FEF-4DF5-8DE3-F2057D7F48D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F3239B-6547-4BDD-A29E-CA3B280C40B6}">
      <dgm:prSet/>
      <dgm:spPr/>
      <dgm:t>
        <a:bodyPr/>
        <a:lstStyle/>
        <a:p>
          <a:r>
            <a:rPr lang="en-US"/>
            <a:t>What do we want to achieve?</a:t>
          </a:r>
        </a:p>
      </dgm:t>
    </dgm:pt>
    <dgm:pt modelId="{DFAE372F-0D10-4824-8C1A-F9366D4CAC35}" type="parTrans" cxnId="{29BA128C-0FA1-47E7-9D5C-D9103E32BEBA}">
      <dgm:prSet/>
      <dgm:spPr/>
      <dgm:t>
        <a:bodyPr/>
        <a:lstStyle/>
        <a:p>
          <a:endParaRPr lang="en-US"/>
        </a:p>
      </dgm:t>
    </dgm:pt>
    <dgm:pt modelId="{23FE84FD-C4AE-470A-90DD-7F88416B1D06}" type="sibTrans" cxnId="{29BA128C-0FA1-47E7-9D5C-D9103E32BEBA}">
      <dgm:prSet/>
      <dgm:spPr/>
      <dgm:t>
        <a:bodyPr/>
        <a:lstStyle/>
        <a:p>
          <a:endParaRPr lang="en-US"/>
        </a:p>
      </dgm:t>
    </dgm:pt>
    <dgm:pt modelId="{D3790319-E837-4CAF-8FD8-B461E446B0FF}">
      <dgm:prSet/>
      <dgm:spPr/>
      <dgm:t>
        <a:bodyPr/>
        <a:lstStyle/>
        <a:p>
          <a:r>
            <a:rPr lang="en-US"/>
            <a:t>What do we do to achieve this?</a:t>
          </a:r>
        </a:p>
      </dgm:t>
    </dgm:pt>
    <dgm:pt modelId="{8C2D0BDB-5F35-4D81-A06D-87996D4641BA}" type="parTrans" cxnId="{D74AC352-E419-4625-B616-E9A8DA5B8CE0}">
      <dgm:prSet/>
      <dgm:spPr/>
      <dgm:t>
        <a:bodyPr/>
        <a:lstStyle/>
        <a:p>
          <a:endParaRPr lang="en-US"/>
        </a:p>
      </dgm:t>
    </dgm:pt>
    <dgm:pt modelId="{1CFBA62A-67C5-4DD9-95B4-6701B087F769}" type="sibTrans" cxnId="{D74AC352-E419-4625-B616-E9A8DA5B8CE0}">
      <dgm:prSet/>
      <dgm:spPr/>
      <dgm:t>
        <a:bodyPr/>
        <a:lstStyle/>
        <a:p>
          <a:endParaRPr lang="en-US"/>
        </a:p>
      </dgm:t>
    </dgm:pt>
    <dgm:pt modelId="{E470E786-31A6-4779-B834-DDACB3AC2E9D}">
      <dgm:prSet/>
      <dgm:spPr/>
      <dgm:t>
        <a:bodyPr/>
        <a:lstStyle/>
        <a:p>
          <a:r>
            <a:rPr lang="en-US"/>
            <a:t>How do we monitor progress towards these goals?</a:t>
          </a:r>
        </a:p>
      </dgm:t>
    </dgm:pt>
    <dgm:pt modelId="{1E787C29-39CE-4799-8584-FCBAE99F801C}" type="parTrans" cxnId="{9F36A482-51E3-4C1E-9582-AB68B2BB5C62}">
      <dgm:prSet/>
      <dgm:spPr/>
      <dgm:t>
        <a:bodyPr/>
        <a:lstStyle/>
        <a:p>
          <a:endParaRPr lang="en-US"/>
        </a:p>
      </dgm:t>
    </dgm:pt>
    <dgm:pt modelId="{7907F9BA-0F0B-4934-A645-4FEB748B002D}" type="sibTrans" cxnId="{9F36A482-51E3-4C1E-9582-AB68B2BB5C62}">
      <dgm:prSet/>
      <dgm:spPr/>
      <dgm:t>
        <a:bodyPr/>
        <a:lstStyle/>
        <a:p>
          <a:endParaRPr lang="en-US"/>
        </a:p>
      </dgm:t>
    </dgm:pt>
    <dgm:pt modelId="{FE08B3E0-0C8F-43F6-875A-62F54FAF7344}" type="pres">
      <dgm:prSet presAssocID="{F24539FB-4FEF-4DF5-8DE3-F2057D7F48D8}" presName="vert0" presStyleCnt="0">
        <dgm:presLayoutVars>
          <dgm:dir/>
          <dgm:animOne val="branch"/>
          <dgm:animLvl val="lvl"/>
        </dgm:presLayoutVars>
      </dgm:prSet>
      <dgm:spPr/>
    </dgm:pt>
    <dgm:pt modelId="{B9862BF2-9EBE-435C-B86D-A35CB496CC31}" type="pres">
      <dgm:prSet presAssocID="{0EF3239B-6547-4BDD-A29E-CA3B280C40B6}" presName="thickLine" presStyleLbl="alignNode1" presStyleIdx="0" presStyleCnt="3"/>
      <dgm:spPr/>
    </dgm:pt>
    <dgm:pt modelId="{B4C3BD36-24D4-4794-9A4B-FBFA2320A336}" type="pres">
      <dgm:prSet presAssocID="{0EF3239B-6547-4BDD-A29E-CA3B280C40B6}" presName="horz1" presStyleCnt="0"/>
      <dgm:spPr/>
    </dgm:pt>
    <dgm:pt modelId="{4A89E313-31D7-4CB5-9E71-FFB8567F77D3}" type="pres">
      <dgm:prSet presAssocID="{0EF3239B-6547-4BDD-A29E-CA3B280C40B6}" presName="tx1" presStyleLbl="revTx" presStyleIdx="0" presStyleCnt="3"/>
      <dgm:spPr/>
    </dgm:pt>
    <dgm:pt modelId="{DFBD619C-3911-4ACA-861E-FB82177A54AE}" type="pres">
      <dgm:prSet presAssocID="{0EF3239B-6547-4BDD-A29E-CA3B280C40B6}" presName="vert1" presStyleCnt="0"/>
      <dgm:spPr/>
    </dgm:pt>
    <dgm:pt modelId="{9419B8A8-BB2E-4819-B602-98A2B04A4D59}" type="pres">
      <dgm:prSet presAssocID="{D3790319-E837-4CAF-8FD8-B461E446B0FF}" presName="thickLine" presStyleLbl="alignNode1" presStyleIdx="1" presStyleCnt="3"/>
      <dgm:spPr/>
    </dgm:pt>
    <dgm:pt modelId="{29571AA5-6C48-46AE-B05A-F8D340A024CF}" type="pres">
      <dgm:prSet presAssocID="{D3790319-E837-4CAF-8FD8-B461E446B0FF}" presName="horz1" presStyleCnt="0"/>
      <dgm:spPr/>
    </dgm:pt>
    <dgm:pt modelId="{C9A47527-1841-4303-8262-E8D13B997688}" type="pres">
      <dgm:prSet presAssocID="{D3790319-E837-4CAF-8FD8-B461E446B0FF}" presName="tx1" presStyleLbl="revTx" presStyleIdx="1" presStyleCnt="3"/>
      <dgm:spPr/>
    </dgm:pt>
    <dgm:pt modelId="{0003F601-ED0B-43EE-909B-22C1DE75985D}" type="pres">
      <dgm:prSet presAssocID="{D3790319-E837-4CAF-8FD8-B461E446B0FF}" presName="vert1" presStyleCnt="0"/>
      <dgm:spPr/>
    </dgm:pt>
    <dgm:pt modelId="{89B4BB15-73B1-4535-87F1-E7455295E42A}" type="pres">
      <dgm:prSet presAssocID="{E470E786-31A6-4779-B834-DDACB3AC2E9D}" presName="thickLine" presStyleLbl="alignNode1" presStyleIdx="2" presStyleCnt="3"/>
      <dgm:spPr/>
    </dgm:pt>
    <dgm:pt modelId="{3665C49E-B3A4-4600-B54F-13AA21DC3003}" type="pres">
      <dgm:prSet presAssocID="{E470E786-31A6-4779-B834-DDACB3AC2E9D}" presName="horz1" presStyleCnt="0"/>
      <dgm:spPr/>
    </dgm:pt>
    <dgm:pt modelId="{80572E27-D019-4E3A-8F44-B435EF1CC040}" type="pres">
      <dgm:prSet presAssocID="{E470E786-31A6-4779-B834-DDACB3AC2E9D}" presName="tx1" presStyleLbl="revTx" presStyleIdx="2" presStyleCnt="3"/>
      <dgm:spPr/>
    </dgm:pt>
    <dgm:pt modelId="{89B89B1B-601D-47BB-B71C-5E42DB18F9EA}" type="pres">
      <dgm:prSet presAssocID="{E470E786-31A6-4779-B834-DDACB3AC2E9D}" presName="vert1" presStyleCnt="0"/>
      <dgm:spPr/>
    </dgm:pt>
  </dgm:ptLst>
  <dgm:cxnLst>
    <dgm:cxn modelId="{E663AA62-1376-46B0-A5A1-8BD4EA3D8AEC}" type="presOf" srcId="{E470E786-31A6-4779-B834-DDACB3AC2E9D}" destId="{80572E27-D019-4E3A-8F44-B435EF1CC040}" srcOrd="0" destOrd="0" presId="urn:microsoft.com/office/officeart/2008/layout/LinedList"/>
    <dgm:cxn modelId="{D74AC352-E419-4625-B616-E9A8DA5B8CE0}" srcId="{F24539FB-4FEF-4DF5-8DE3-F2057D7F48D8}" destId="{D3790319-E837-4CAF-8FD8-B461E446B0FF}" srcOrd="1" destOrd="0" parTransId="{8C2D0BDB-5F35-4D81-A06D-87996D4641BA}" sibTransId="{1CFBA62A-67C5-4DD9-95B4-6701B087F769}"/>
    <dgm:cxn modelId="{9F36A482-51E3-4C1E-9582-AB68B2BB5C62}" srcId="{F24539FB-4FEF-4DF5-8DE3-F2057D7F48D8}" destId="{E470E786-31A6-4779-B834-DDACB3AC2E9D}" srcOrd="2" destOrd="0" parTransId="{1E787C29-39CE-4799-8584-FCBAE99F801C}" sibTransId="{7907F9BA-0F0B-4934-A645-4FEB748B002D}"/>
    <dgm:cxn modelId="{29BA128C-0FA1-47E7-9D5C-D9103E32BEBA}" srcId="{F24539FB-4FEF-4DF5-8DE3-F2057D7F48D8}" destId="{0EF3239B-6547-4BDD-A29E-CA3B280C40B6}" srcOrd="0" destOrd="0" parTransId="{DFAE372F-0D10-4824-8C1A-F9366D4CAC35}" sibTransId="{23FE84FD-C4AE-470A-90DD-7F88416B1D06}"/>
    <dgm:cxn modelId="{C237DFA0-39B4-466D-84A0-886230BD7C7E}" type="presOf" srcId="{F24539FB-4FEF-4DF5-8DE3-F2057D7F48D8}" destId="{FE08B3E0-0C8F-43F6-875A-62F54FAF7344}" srcOrd="0" destOrd="0" presId="urn:microsoft.com/office/officeart/2008/layout/LinedList"/>
    <dgm:cxn modelId="{D031F2BD-A9FD-4EA5-A9CD-5276ED558D4D}" type="presOf" srcId="{0EF3239B-6547-4BDD-A29E-CA3B280C40B6}" destId="{4A89E313-31D7-4CB5-9E71-FFB8567F77D3}" srcOrd="0" destOrd="0" presId="urn:microsoft.com/office/officeart/2008/layout/LinedList"/>
    <dgm:cxn modelId="{D82479C7-8EB4-4AB5-ABC2-560B3F918329}" type="presOf" srcId="{D3790319-E837-4CAF-8FD8-B461E446B0FF}" destId="{C9A47527-1841-4303-8262-E8D13B997688}" srcOrd="0" destOrd="0" presId="urn:microsoft.com/office/officeart/2008/layout/LinedList"/>
    <dgm:cxn modelId="{EE2B801E-1120-407E-A6CB-EC5463A7970B}" type="presParOf" srcId="{FE08B3E0-0C8F-43F6-875A-62F54FAF7344}" destId="{B9862BF2-9EBE-435C-B86D-A35CB496CC31}" srcOrd="0" destOrd="0" presId="urn:microsoft.com/office/officeart/2008/layout/LinedList"/>
    <dgm:cxn modelId="{8EFB5BC9-F754-424F-9D8B-4EBEAB6F7AB0}" type="presParOf" srcId="{FE08B3E0-0C8F-43F6-875A-62F54FAF7344}" destId="{B4C3BD36-24D4-4794-9A4B-FBFA2320A336}" srcOrd="1" destOrd="0" presId="urn:microsoft.com/office/officeart/2008/layout/LinedList"/>
    <dgm:cxn modelId="{DFD00B39-65FA-4C87-91E8-43D9C8B9F898}" type="presParOf" srcId="{B4C3BD36-24D4-4794-9A4B-FBFA2320A336}" destId="{4A89E313-31D7-4CB5-9E71-FFB8567F77D3}" srcOrd="0" destOrd="0" presId="urn:microsoft.com/office/officeart/2008/layout/LinedList"/>
    <dgm:cxn modelId="{32BA98AF-153B-4D61-A6E5-3D429E655EEE}" type="presParOf" srcId="{B4C3BD36-24D4-4794-9A4B-FBFA2320A336}" destId="{DFBD619C-3911-4ACA-861E-FB82177A54AE}" srcOrd="1" destOrd="0" presId="urn:microsoft.com/office/officeart/2008/layout/LinedList"/>
    <dgm:cxn modelId="{ACDBD7AA-3573-4190-AE0A-6957F5941557}" type="presParOf" srcId="{FE08B3E0-0C8F-43F6-875A-62F54FAF7344}" destId="{9419B8A8-BB2E-4819-B602-98A2B04A4D59}" srcOrd="2" destOrd="0" presId="urn:microsoft.com/office/officeart/2008/layout/LinedList"/>
    <dgm:cxn modelId="{70212E2B-41DF-4BFE-B5CD-5E9AD5DF8455}" type="presParOf" srcId="{FE08B3E0-0C8F-43F6-875A-62F54FAF7344}" destId="{29571AA5-6C48-46AE-B05A-F8D340A024CF}" srcOrd="3" destOrd="0" presId="urn:microsoft.com/office/officeart/2008/layout/LinedList"/>
    <dgm:cxn modelId="{7EF538F0-C8C3-43D3-B1B9-0D8CA2480189}" type="presParOf" srcId="{29571AA5-6C48-46AE-B05A-F8D340A024CF}" destId="{C9A47527-1841-4303-8262-E8D13B997688}" srcOrd="0" destOrd="0" presId="urn:microsoft.com/office/officeart/2008/layout/LinedList"/>
    <dgm:cxn modelId="{8F0D2BAC-54A1-4FEB-B488-DE28CFB400E1}" type="presParOf" srcId="{29571AA5-6C48-46AE-B05A-F8D340A024CF}" destId="{0003F601-ED0B-43EE-909B-22C1DE75985D}" srcOrd="1" destOrd="0" presId="urn:microsoft.com/office/officeart/2008/layout/LinedList"/>
    <dgm:cxn modelId="{CB2B10D3-58F3-4B9E-AB42-CF95CDDB4A0F}" type="presParOf" srcId="{FE08B3E0-0C8F-43F6-875A-62F54FAF7344}" destId="{89B4BB15-73B1-4535-87F1-E7455295E42A}" srcOrd="4" destOrd="0" presId="urn:microsoft.com/office/officeart/2008/layout/LinedList"/>
    <dgm:cxn modelId="{6B82864D-BD37-4FAD-8E49-DADA54794A2D}" type="presParOf" srcId="{FE08B3E0-0C8F-43F6-875A-62F54FAF7344}" destId="{3665C49E-B3A4-4600-B54F-13AA21DC3003}" srcOrd="5" destOrd="0" presId="urn:microsoft.com/office/officeart/2008/layout/LinedList"/>
    <dgm:cxn modelId="{9C2EA1F5-CEFA-4ED8-AEB7-827C475ED552}" type="presParOf" srcId="{3665C49E-B3A4-4600-B54F-13AA21DC3003}" destId="{80572E27-D019-4E3A-8F44-B435EF1CC040}" srcOrd="0" destOrd="0" presId="urn:microsoft.com/office/officeart/2008/layout/LinedList"/>
    <dgm:cxn modelId="{BBBE383B-53DB-4093-BB8D-C5760E9978BB}" type="presParOf" srcId="{3665C49E-B3A4-4600-B54F-13AA21DC3003}" destId="{89B89B1B-601D-47BB-B71C-5E42DB18F9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4539FB-4FEF-4DF5-8DE3-F2057D7F48D8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EF3239B-6547-4BDD-A29E-CA3B280C40B6}">
      <dgm:prSet/>
      <dgm:spPr/>
      <dgm:t>
        <a:bodyPr/>
        <a:lstStyle/>
        <a:p>
          <a:r>
            <a:rPr lang="en-US"/>
            <a:t>What do we want to achieve?</a:t>
          </a:r>
        </a:p>
      </dgm:t>
    </dgm:pt>
    <dgm:pt modelId="{DFAE372F-0D10-4824-8C1A-F9366D4CAC35}" type="parTrans" cxnId="{29BA128C-0FA1-47E7-9D5C-D9103E32BEBA}">
      <dgm:prSet/>
      <dgm:spPr/>
      <dgm:t>
        <a:bodyPr/>
        <a:lstStyle/>
        <a:p>
          <a:endParaRPr lang="en-US"/>
        </a:p>
      </dgm:t>
    </dgm:pt>
    <dgm:pt modelId="{23FE84FD-C4AE-470A-90DD-7F88416B1D06}" type="sibTrans" cxnId="{29BA128C-0FA1-47E7-9D5C-D9103E32BEBA}">
      <dgm:prSet/>
      <dgm:spPr/>
      <dgm:t>
        <a:bodyPr/>
        <a:lstStyle/>
        <a:p>
          <a:endParaRPr lang="en-US"/>
        </a:p>
      </dgm:t>
    </dgm:pt>
    <dgm:pt modelId="{D3790319-E837-4CAF-8FD8-B461E446B0FF}">
      <dgm:prSet/>
      <dgm:spPr/>
      <dgm:t>
        <a:bodyPr/>
        <a:lstStyle/>
        <a:p>
          <a:r>
            <a:rPr lang="en-US"/>
            <a:t>What do we do to achieve this?</a:t>
          </a:r>
        </a:p>
      </dgm:t>
    </dgm:pt>
    <dgm:pt modelId="{8C2D0BDB-5F35-4D81-A06D-87996D4641BA}" type="parTrans" cxnId="{D74AC352-E419-4625-B616-E9A8DA5B8CE0}">
      <dgm:prSet/>
      <dgm:spPr/>
      <dgm:t>
        <a:bodyPr/>
        <a:lstStyle/>
        <a:p>
          <a:endParaRPr lang="en-US"/>
        </a:p>
      </dgm:t>
    </dgm:pt>
    <dgm:pt modelId="{1CFBA62A-67C5-4DD9-95B4-6701B087F769}" type="sibTrans" cxnId="{D74AC352-E419-4625-B616-E9A8DA5B8CE0}">
      <dgm:prSet/>
      <dgm:spPr/>
      <dgm:t>
        <a:bodyPr/>
        <a:lstStyle/>
        <a:p>
          <a:endParaRPr lang="en-US"/>
        </a:p>
      </dgm:t>
    </dgm:pt>
    <dgm:pt modelId="{E470E786-31A6-4779-B834-DDACB3AC2E9D}">
      <dgm:prSet/>
      <dgm:spPr/>
      <dgm:t>
        <a:bodyPr/>
        <a:lstStyle/>
        <a:p>
          <a:r>
            <a:rPr lang="en-US"/>
            <a:t>How do we monitor progress towards these goals?</a:t>
          </a:r>
        </a:p>
      </dgm:t>
    </dgm:pt>
    <dgm:pt modelId="{1E787C29-39CE-4799-8584-FCBAE99F801C}" type="parTrans" cxnId="{9F36A482-51E3-4C1E-9582-AB68B2BB5C62}">
      <dgm:prSet/>
      <dgm:spPr/>
      <dgm:t>
        <a:bodyPr/>
        <a:lstStyle/>
        <a:p>
          <a:endParaRPr lang="en-US"/>
        </a:p>
      </dgm:t>
    </dgm:pt>
    <dgm:pt modelId="{7907F9BA-0F0B-4934-A645-4FEB748B002D}" type="sibTrans" cxnId="{9F36A482-51E3-4C1E-9582-AB68B2BB5C62}">
      <dgm:prSet/>
      <dgm:spPr/>
      <dgm:t>
        <a:bodyPr/>
        <a:lstStyle/>
        <a:p>
          <a:endParaRPr lang="en-US"/>
        </a:p>
      </dgm:t>
    </dgm:pt>
    <dgm:pt modelId="{FE08B3E0-0C8F-43F6-875A-62F54FAF7344}" type="pres">
      <dgm:prSet presAssocID="{F24539FB-4FEF-4DF5-8DE3-F2057D7F48D8}" presName="vert0" presStyleCnt="0">
        <dgm:presLayoutVars>
          <dgm:dir/>
          <dgm:animOne val="branch"/>
          <dgm:animLvl val="lvl"/>
        </dgm:presLayoutVars>
      </dgm:prSet>
      <dgm:spPr/>
    </dgm:pt>
    <dgm:pt modelId="{B9862BF2-9EBE-435C-B86D-A35CB496CC31}" type="pres">
      <dgm:prSet presAssocID="{0EF3239B-6547-4BDD-A29E-CA3B280C40B6}" presName="thickLine" presStyleLbl="alignNode1" presStyleIdx="0" presStyleCnt="3"/>
      <dgm:spPr/>
    </dgm:pt>
    <dgm:pt modelId="{B4C3BD36-24D4-4794-9A4B-FBFA2320A336}" type="pres">
      <dgm:prSet presAssocID="{0EF3239B-6547-4BDD-A29E-CA3B280C40B6}" presName="horz1" presStyleCnt="0"/>
      <dgm:spPr/>
    </dgm:pt>
    <dgm:pt modelId="{4A89E313-31D7-4CB5-9E71-FFB8567F77D3}" type="pres">
      <dgm:prSet presAssocID="{0EF3239B-6547-4BDD-A29E-CA3B280C40B6}" presName="tx1" presStyleLbl="revTx" presStyleIdx="0" presStyleCnt="3"/>
      <dgm:spPr/>
    </dgm:pt>
    <dgm:pt modelId="{DFBD619C-3911-4ACA-861E-FB82177A54AE}" type="pres">
      <dgm:prSet presAssocID="{0EF3239B-6547-4BDD-A29E-CA3B280C40B6}" presName="vert1" presStyleCnt="0"/>
      <dgm:spPr/>
    </dgm:pt>
    <dgm:pt modelId="{9419B8A8-BB2E-4819-B602-98A2B04A4D59}" type="pres">
      <dgm:prSet presAssocID="{D3790319-E837-4CAF-8FD8-B461E446B0FF}" presName="thickLine" presStyleLbl="alignNode1" presStyleIdx="1" presStyleCnt="3"/>
      <dgm:spPr/>
    </dgm:pt>
    <dgm:pt modelId="{29571AA5-6C48-46AE-B05A-F8D340A024CF}" type="pres">
      <dgm:prSet presAssocID="{D3790319-E837-4CAF-8FD8-B461E446B0FF}" presName="horz1" presStyleCnt="0"/>
      <dgm:spPr/>
    </dgm:pt>
    <dgm:pt modelId="{C9A47527-1841-4303-8262-E8D13B997688}" type="pres">
      <dgm:prSet presAssocID="{D3790319-E837-4CAF-8FD8-B461E446B0FF}" presName="tx1" presStyleLbl="revTx" presStyleIdx="1" presStyleCnt="3"/>
      <dgm:spPr/>
    </dgm:pt>
    <dgm:pt modelId="{0003F601-ED0B-43EE-909B-22C1DE75985D}" type="pres">
      <dgm:prSet presAssocID="{D3790319-E837-4CAF-8FD8-B461E446B0FF}" presName="vert1" presStyleCnt="0"/>
      <dgm:spPr/>
    </dgm:pt>
    <dgm:pt modelId="{89B4BB15-73B1-4535-87F1-E7455295E42A}" type="pres">
      <dgm:prSet presAssocID="{E470E786-31A6-4779-B834-DDACB3AC2E9D}" presName="thickLine" presStyleLbl="alignNode1" presStyleIdx="2" presStyleCnt="3"/>
      <dgm:spPr/>
    </dgm:pt>
    <dgm:pt modelId="{3665C49E-B3A4-4600-B54F-13AA21DC3003}" type="pres">
      <dgm:prSet presAssocID="{E470E786-31A6-4779-B834-DDACB3AC2E9D}" presName="horz1" presStyleCnt="0"/>
      <dgm:spPr/>
    </dgm:pt>
    <dgm:pt modelId="{80572E27-D019-4E3A-8F44-B435EF1CC040}" type="pres">
      <dgm:prSet presAssocID="{E470E786-31A6-4779-B834-DDACB3AC2E9D}" presName="tx1" presStyleLbl="revTx" presStyleIdx="2" presStyleCnt="3"/>
      <dgm:spPr/>
    </dgm:pt>
    <dgm:pt modelId="{89B89B1B-601D-47BB-B71C-5E42DB18F9EA}" type="pres">
      <dgm:prSet presAssocID="{E470E786-31A6-4779-B834-DDACB3AC2E9D}" presName="vert1" presStyleCnt="0"/>
      <dgm:spPr/>
    </dgm:pt>
  </dgm:ptLst>
  <dgm:cxnLst>
    <dgm:cxn modelId="{E663AA62-1376-46B0-A5A1-8BD4EA3D8AEC}" type="presOf" srcId="{E470E786-31A6-4779-B834-DDACB3AC2E9D}" destId="{80572E27-D019-4E3A-8F44-B435EF1CC040}" srcOrd="0" destOrd="0" presId="urn:microsoft.com/office/officeart/2008/layout/LinedList"/>
    <dgm:cxn modelId="{D74AC352-E419-4625-B616-E9A8DA5B8CE0}" srcId="{F24539FB-4FEF-4DF5-8DE3-F2057D7F48D8}" destId="{D3790319-E837-4CAF-8FD8-B461E446B0FF}" srcOrd="1" destOrd="0" parTransId="{8C2D0BDB-5F35-4D81-A06D-87996D4641BA}" sibTransId="{1CFBA62A-67C5-4DD9-95B4-6701B087F769}"/>
    <dgm:cxn modelId="{9F36A482-51E3-4C1E-9582-AB68B2BB5C62}" srcId="{F24539FB-4FEF-4DF5-8DE3-F2057D7F48D8}" destId="{E470E786-31A6-4779-B834-DDACB3AC2E9D}" srcOrd="2" destOrd="0" parTransId="{1E787C29-39CE-4799-8584-FCBAE99F801C}" sibTransId="{7907F9BA-0F0B-4934-A645-4FEB748B002D}"/>
    <dgm:cxn modelId="{29BA128C-0FA1-47E7-9D5C-D9103E32BEBA}" srcId="{F24539FB-4FEF-4DF5-8DE3-F2057D7F48D8}" destId="{0EF3239B-6547-4BDD-A29E-CA3B280C40B6}" srcOrd="0" destOrd="0" parTransId="{DFAE372F-0D10-4824-8C1A-F9366D4CAC35}" sibTransId="{23FE84FD-C4AE-470A-90DD-7F88416B1D06}"/>
    <dgm:cxn modelId="{C237DFA0-39B4-466D-84A0-886230BD7C7E}" type="presOf" srcId="{F24539FB-4FEF-4DF5-8DE3-F2057D7F48D8}" destId="{FE08B3E0-0C8F-43F6-875A-62F54FAF7344}" srcOrd="0" destOrd="0" presId="urn:microsoft.com/office/officeart/2008/layout/LinedList"/>
    <dgm:cxn modelId="{D031F2BD-A9FD-4EA5-A9CD-5276ED558D4D}" type="presOf" srcId="{0EF3239B-6547-4BDD-A29E-CA3B280C40B6}" destId="{4A89E313-31D7-4CB5-9E71-FFB8567F77D3}" srcOrd="0" destOrd="0" presId="urn:microsoft.com/office/officeart/2008/layout/LinedList"/>
    <dgm:cxn modelId="{D82479C7-8EB4-4AB5-ABC2-560B3F918329}" type="presOf" srcId="{D3790319-E837-4CAF-8FD8-B461E446B0FF}" destId="{C9A47527-1841-4303-8262-E8D13B997688}" srcOrd="0" destOrd="0" presId="urn:microsoft.com/office/officeart/2008/layout/LinedList"/>
    <dgm:cxn modelId="{EE2B801E-1120-407E-A6CB-EC5463A7970B}" type="presParOf" srcId="{FE08B3E0-0C8F-43F6-875A-62F54FAF7344}" destId="{B9862BF2-9EBE-435C-B86D-A35CB496CC31}" srcOrd="0" destOrd="0" presId="urn:microsoft.com/office/officeart/2008/layout/LinedList"/>
    <dgm:cxn modelId="{8EFB5BC9-F754-424F-9D8B-4EBEAB6F7AB0}" type="presParOf" srcId="{FE08B3E0-0C8F-43F6-875A-62F54FAF7344}" destId="{B4C3BD36-24D4-4794-9A4B-FBFA2320A336}" srcOrd="1" destOrd="0" presId="urn:microsoft.com/office/officeart/2008/layout/LinedList"/>
    <dgm:cxn modelId="{DFD00B39-65FA-4C87-91E8-43D9C8B9F898}" type="presParOf" srcId="{B4C3BD36-24D4-4794-9A4B-FBFA2320A336}" destId="{4A89E313-31D7-4CB5-9E71-FFB8567F77D3}" srcOrd="0" destOrd="0" presId="urn:microsoft.com/office/officeart/2008/layout/LinedList"/>
    <dgm:cxn modelId="{32BA98AF-153B-4D61-A6E5-3D429E655EEE}" type="presParOf" srcId="{B4C3BD36-24D4-4794-9A4B-FBFA2320A336}" destId="{DFBD619C-3911-4ACA-861E-FB82177A54AE}" srcOrd="1" destOrd="0" presId="urn:microsoft.com/office/officeart/2008/layout/LinedList"/>
    <dgm:cxn modelId="{ACDBD7AA-3573-4190-AE0A-6957F5941557}" type="presParOf" srcId="{FE08B3E0-0C8F-43F6-875A-62F54FAF7344}" destId="{9419B8A8-BB2E-4819-B602-98A2B04A4D59}" srcOrd="2" destOrd="0" presId="urn:microsoft.com/office/officeart/2008/layout/LinedList"/>
    <dgm:cxn modelId="{70212E2B-41DF-4BFE-B5CD-5E9AD5DF8455}" type="presParOf" srcId="{FE08B3E0-0C8F-43F6-875A-62F54FAF7344}" destId="{29571AA5-6C48-46AE-B05A-F8D340A024CF}" srcOrd="3" destOrd="0" presId="urn:microsoft.com/office/officeart/2008/layout/LinedList"/>
    <dgm:cxn modelId="{7EF538F0-C8C3-43D3-B1B9-0D8CA2480189}" type="presParOf" srcId="{29571AA5-6C48-46AE-B05A-F8D340A024CF}" destId="{C9A47527-1841-4303-8262-E8D13B997688}" srcOrd="0" destOrd="0" presId="urn:microsoft.com/office/officeart/2008/layout/LinedList"/>
    <dgm:cxn modelId="{8F0D2BAC-54A1-4FEB-B488-DE28CFB400E1}" type="presParOf" srcId="{29571AA5-6C48-46AE-B05A-F8D340A024CF}" destId="{0003F601-ED0B-43EE-909B-22C1DE75985D}" srcOrd="1" destOrd="0" presId="urn:microsoft.com/office/officeart/2008/layout/LinedList"/>
    <dgm:cxn modelId="{CB2B10D3-58F3-4B9E-AB42-CF95CDDB4A0F}" type="presParOf" srcId="{FE08B3E0-0C8F-43F6-875A-62F54FAF7344}" destId="{89B4BB15-73B1-4535-87F1-E7455295E42A}" srcOrd="4" destOrd="0" presId="urn:microsoft.com/office/officeart/2008/layout/LinedList"/>
    <dgm:cxn modelId="{6B82864D-BD37-4FAD-8E49-DADA54794A2D}" type="presParOf" srcId="{FE08B3E0-0C8F-43F6-875A-62F54FAF7344}" destId="{3665C49E-B3A4-4600-B54F-13AA21DC3003}" srcOrd="5" destOrd="0" presId="urn:microsoft.com/office/officeart/2008/layout/LinedList"/>
    <dgm:cxn modelId="{9C2EA1F5-CEFA-4ED8-AEB7-827C475ED552}" type="presParOf" srcId="{3665C49E-B3A4-4600-B54F-13AA21DC3003}" destId="{80572E27-D019-4E3A-8F44-B435EF1CC040}" srcOrd="0" destOrd="0" presId="urn:microsoft.com/office/officeart/2008/layout/LinedList"/>
    <dgm:cxn modelId="{BBBE383B-53DB-4093-BB8D-C5760E9978BB}" type="presParOf" srcId="{3665C49E-B3A4-4600-B54F-13AA21DC3003}" destId="{89B89B1B-601D-47BB-B71C-5E42DB18F9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2BF2-9EBE-435C-B86D-A35CB496CC31}">
      <dsp:nvSpPr>
        <dsp:cNvPr id="0" name=""/>
        <dsp:cNvSpPr/>
      </dsp:nvSpPr>
      <dsp:spPr>
        <a:xfrm>
          <a:off x="0" y="2720"/>
          <a:ext cx="710439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9E313-31D7-4CB5-9E71-FFB8567F77D3}">
      <dsp:nvSpPr>
        <dsp:cNvPr id="0" name=""/>
        <dsp:cNvSpPr/>
      </dsp:nvSpPr>
      <dsp:spPr>
        <a:xfrm>
          <a:off x="0" y="2720"/>
          <a:ext cx="710439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1. What goals do we want to achieve?</a:t>
          </a:r>
        </a:p>
      </dsp:txBody>
      <dsp:txXfrm>
        <a:off x="0" y="2720"/>
        <a:ext cx="7104390" cy="1855561"/>
      </dsp:txXfrm>
    </dsp:sp>
    <dsp:sp modelId="{9419B8A8-BB2E-4819-B602-98A2B04A4D59}">
      <dsp:nvSpPr>
        <dsp:cNvPr id="0" name=""/>
        <dsp:cNvSpPr/>
      </dsp:nvSpPr>
      <dsp:spPr>
        <a:xfrm>
          <a:off x="0" y="1858281"/>
          <a:ext cx="710439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47527-1841-4303-8262-E8D13B997688}">
      <dsp:nvSpPr>
        <dsp:cNvPr id="0" name=""/>
        <dsp:cNvSpPr/>
      </dsp:nvSpPr>
      <dsp:spPr>
        <a:xfrm>
          <a:off x="0" y="1858281"/>
          <a:ext cx="710439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2. What do we do to achieve these goals?</a:t>
          </a:r>
        </a:p>
      </dsp:txBody>
      <dsp:txXfrm>
        <a:off x="0" y="1858281"/>
        <a:ext cx="7104390" cy="1855561"/>
      </dsp:txXfrm>
    </dsp:sp>
    <dsp:sp modelId="{89B4BB15-73B1-4535-87F1-E7455295E42A}">
      <dsp:nvSpPr>
        <dsp:cNvPr id="0" name=""/>
        <dsp:cNvSpPr/>
      </dsp:nvSpPr>
      <dsp:spPr>
        <a:xfrm>
          <a:off x="0" y="3713843"/>
          <a:ext cx="710439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72E27-D019-4E3A-8F44-B435EF1CC040}">
      <dsp:nvSpPr>
        <dsp:cNvPr id="0" name=""/>
        <dsp:cNvSpPr/>
      </dsp:nvSpPr>
      <dsp:spPr>
        <a:xfrm>
          <a:off x="0" y="3713843"/>
          <a:ext cx="7104390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t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3. How do we monitor progress towards these goals?</a:t>
          </a:r>
        </a:p>
      </dsp:txBody>
      <dsp:txXfrm>
        <a:off x="0" y="3713843"/>
        <a:ext cx="7104390" cy="18555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2BF2-9EBE-435C-B86D-A35CB496CC31}">
      <dsp:nvSpPr>
        <dsp:cNvPr id="0" name=""/>
        <dsp:cNvSpPr/>
      </dsp:nvSpPr>
      <dsp:spPr>
        <a:xfrm>
          <a:off x="0" y="272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9E313-31D7-4CB5-9E71-FFB8567F77D3}">
      <dsp:nvSpPr>
        <dsp:cNvPr id="0" name=""/>
        <dsp:cNvSpPr/>
      </dsp:nvSpPr>
      <dsp:spPr>
        <a:xfrm>
          <a:off x="0" y="2720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1. What goals do we want to achieve?</a:t>
          </a:r>
        </a:p>
      </dsp:txBody>
      <dsp:txXfrm>
        <a:off x="0" y="2720"/>
        <a:ext cx="6269038" cy="1855561"/>
      </dsp:txXfrm>
    </dsp:sp>
    <dsp:sp modelId="{9419B8A8-BB2E-4819-B602-98A2B04A4D59}">
      <dsp:nvSpPr>
        <dsp:cNvPr id="0" name=""/>
        <dsp:cNvSpPr/>
      </dsp:nvSpPr>
      <dsp:spPr>
        <a:xfrm>
          <a:off x="0" y="1858281"/>
          <a:ext cx="62690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47527-1841-4303-8262-E8D13B997688}">
      <dsp:nvSpPr>
        <dsp:cNvPr id="0" name=""/>
        <dsp:cNvSpPr/>
      </dsp:nvSpPr>
      <dsp:spPr>
        <a:xfrm>
          <a:off x="0" y="1858281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 do we do to achieve this?</a:t>
          </a:r>
        </a:p>
      </dsp:txBody>
      <dsp:txXfrm>
        <a:off x="0" y="1858281"/>
        <a:ext cx="6269038" cy="1855561"/>
      </dsp:txXfrm>
    </dsp:sp>
    <dsp:sp modelId="{89B4BB15-73B1-4535-87F1-E7455295E42A}">
      <dsp:nvSpPr>
        <dsp:cNvPr id="0" name=""/>
        <dsp:cNvSpPr/>
      </dsp:nvSpPr>
      <dsp:spPr>
        <a:xfrm>
          <a:off x="0" y="3713843"/>
          <a:ext cx="626903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72E27-D019-4E3A-8F44-B435EF1CC040}">
      <dsp:nvSpPr>
        <dsp:cNvPr id="0" name=""/>
        <dsp:cNvSpPr/>
      </dsp:nvSpPr>
      <dsp:spPr>
        <a:xfrm>
          <a:off x="0" y="3713843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How do we monitor progress towards these goals?</a:t>
          </a:r>
        </a:p>
      </dsp:txBody>
      <dsp:txXfrm>
        <a:off x="0" y="3713843"/>
        <a:ext cx="6269038" cy="18555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2BF2-9EBE-435C-B86D-A35CB496CC31}">
      <dsp:nvSpPr>
        <dsp:cNvPr id="0" name=""/>
        <dsp:cNvSpPr/>
      </dsp:nvSpPr>
      <dsp:spPr>
        <a:xfrm>
          <a:off x="0" y="272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9E313-31D7-4CB5-9E71-FFB8567F77D3}">
      <dsp:nvSpPr>
        <dsp:cNvPr id="0" name=""/>
        <dsp:cNvSpPr/>
      </dsp:nvSpPr>
      <dsp:spPr>
        <a:xfrm>
          <a:off x="0" y="2720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 do we want to achieve?</a:t>
          </a:r>
        </a:p>
      </dsp:txBody>
      <dsp:txXfrm>
        <a:off x="0" y="2720"/>
        <a:ext cx="6269038" cy="1855561"/>
      </dsp:txXfrm>
    </dsp:sp>
    <dsp:sp modelId="{9419B8A8-BB2E-4819-B602-98A2B04A4D59}">
      <dsp:nvSpPr>
        <dsp:cNvPr id="0" name=""/>
        <dsp:cNvSpPr/>
      </dsp:nvSpPr>
      <dsp:spPr>
        <a:xfrm>
          <a:off x="0" y="1858281"/>
          <a:ext cx="62690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47527-1841-4303-8262-E8D13B997688}">
      <dsp:nvSpPr>
        <dsp:cNvPr id="0" name=""/>
        <dsp:cNvSpPr/>
      </dsp:nvSpPr>
      <dsp:spPr>
        <a:xfrm>
          <a:off x="0" y="1858281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 do we do to achieve this?</a:t>
          </a:r>
        </a:p>
      </dsp:txBody>
      <dsp:txXfrm>
        <a:off x="0" y="1858281"/>
        <a:ext cx="6269038" cy="1855561"/>
      </dsp:txXfrm>
    </dsp:sp>
    <dsp:sp modelId="{89B4BB15-73B1-4535-87F1-E7455295E42A}">
      <dsp:nvSpPr>
        <dsp:cNvPr id="0" name=""/>
        <dsp:cNvSpPr/>
      </dsp:nvSpPr>
      <dsp:spPr>
        <a:xfrm>
          <a:off x="0" y="3713843"/>
          <a:ext cx="626903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72E27-D019-4E3A-8F44-B435EF1CC040}">
      <dsp:nvSpPr>
        <dsp:cNvPr id="0" name=""/>
        <dsp:cNvSpPr/>
      </dsp:nvSpPr>
      <dsp:spPr>
        <a:xfrm>
          <a:off x="0" y="3713843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How do we monitor progress towards these goals?</a:t>
          </a:r>
        </a:p>
      </dsp:txBody>
      <dsp:txXfrm>
        <a:off x="0" y="3713843"/>
        <a:ext cx="6269038" cy="18555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62BF2-9EBE-435C-B86D-A35CB496CC31}">
      <dsp:nvSpPr>
        <dsp:cNvPr id="0" name=""/>
        <dsp:cNvSpPr/>
      </dsp:nvSpPr>
      <dsp:spPr>
        <a:xfrm>
          <a:off x="0" y="2720"/>
          <a:ext cx="626903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9E313-31D7-4CB5-9E71-FFB8567F77D3}">
      <dsp:nvSpPr>
        <dsp:cNvPr id="0" name=""/>
        <dsp:cNvSpPr/>
      </dsp:nvSpPr>
      <dsp:spPr>
        <a:xfrm>
          <a:off x="0" y="2720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 do we want to achieve?</a:t>
          </a:r>
        </a:p>
      </dsp:txBody>
      <dsp:txXfrm>
        <a:off x="0" y="2720"/>
        <a:ext cx="6269038" cy="1855561"/>
      </dsp:txXfrm>
    </dsp:sp>
    <dsp:sp modelId="{9419B8A8-BB2E-4819-B602-98A2B04A4D59}">
      <dsp:nvSpPr>
        <dsp:cNvPr id="0" name=""/>
        <dsp:cNvSpPr/>
      </dsp:nvSpPr>
      <dsp:spPr>
        <a:xfrm>
          <a:off x="0" y="1858281"/>
          <a:ext cx="6269038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47527-1841-4303-8262-E8D13B997688}">
      <dsp:nvSpPr>
        <dsp:cNvPr id="0" name=""/>
        <dsp:cNvSpPr/>
      </dsp:nvSpPr>
      <dsp:spPr>
        <a:xfrm>
          <a:off x="0" y="1858281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What do we do to achieve this?</a:t>
          </a:r>
        </a:p>
      </dsp:txBody>
      <dsp:txXfrm>
        <a:off x="0" y="1858281"/>
        <a:ext cx="6269038" cy="1855561"/>
      </dsp:txXfrm>
    </dsp:sp>
    <dsp:sp modelId="{89B4BB15-73B1-4535-87F1-E7455295E42A}">
      <dsp:nvSpPr>
        <dsp:cNvPr id="0" name=""/>
        <dsp:cNvSpPr/>
      </dsp:nvSpPr>
      <dsp:spPr>
        <a:xfrm>
          <a:off x="0" y="3713843"/>
          <a:ext cx="6269038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72E27-D019-4E3A-8F44-B435EF1CC040}">
      <dsp:nvSpPr>
        <dsp:cNvPr id="0" name=""/>
        <dsp:cNvSpPr/>
      </dsp:nvSpPr>
      <dsp:spPr>
        <a:xfrm>
          <a:off x="0" y="3713843"/>
          <a:ext cx="6269038" cy="1855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/>
            <a:t>How do we monitor progress towards these goals?</a:t>
          </a:r>
        </a:p>
      </dsp:txBody>
      <dsp:txXfrm>
        <a:off x="0" y="3713843"/>
        <a:ext cx="6269038" cy="185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B4BB3-0CF7-414A-BEF9-5140E67C4EC0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FC78B-A23A-4B58-8ECC-EB436D9001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23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focus their attention on different ways to think about assessment.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817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… inside the lesson structure/plan and is brought out with the lesson analysis</a:t>
            </a:r>
          </a:p>
          <a:p>
            <a:endParaRPr lang="en-GB" dirty="0"/>
          </a:p>
          <a:p>
            <a:r>
              <a:rPr lang="en-GB" dirty="0"/>
              <a:t>Emphasised more with norms activity seminar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520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integrate use of technology in our classes. </a:t>
            </a:r>
          </a:p>
          <a:p>
            <a:r>
              <a:rPr lang="en-GB" dirty="0"/>
              <a:t>We teach our students how to use technology as a means to support pupils’ mathematical development.</a:t>
            </a:r>
          </a:p>
          <a:p>
            <a:r>
              <a:rPr lang="en-GB" dirty="0"/>
              <a:t>Here is an example: (show </a:t>
            </a:r>
            <a:r>
              <a:rPr lang="en-GB" dirty="0" err="1"/>
              <a:t>Geogebra</a:t>
            </a:r>
            <a:r>
              <a:rPr lang="en-GB" dirty="0"/>
              <a:t> example for which the screenshots are shared here)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539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To add</a:t>
            </a:r>
            <a:r>
              <a:rPr lang="en-GB" dirty="0"/>
              <a:t>: Show  video from Primary School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357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Maths team (5 members of staff – each with different expertise and perspective) meet every 2 weeks to talk about the seminars (new ideas, improvements, issues)</a:t>
            </a:r>
          </a:p>
          <a:p>
            <a:endParaRPr lang="en-GB" dirty="0">
              <a:cs typeface="Calibri"/>
            </a:endParaRPr>
          </a:p>
          <a:p>
            <a:r>
              <a:rPr lang="en-GB" dirty="0">
                <a:cs typeface="Calibri"/>
              </a:rPr>
              <a:t>Everybody contributes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14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 we can briefly talk about the </a:t>
            </a:r>
            <a:r>
              <a:rPr lang="en-US" dirty="0">
                <a:cs typeface="Calibri"/>
              </a:rPr>
              <a:t>anonymous survey we administered in our classes after first few weeks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2951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PGDE Primary Student video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536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If they ask “How do you know what the student teachers will do in school…”, then we say that we follow the partnership model, and that we have a L&amp;T assignment where the students have to select, develop and implement relevant content, resources, learning activities and teaching approaches for this topic.  </a:t>
            </a:r>
          </a:p>
          <a:p>
            <a:r>
              <a:rPr lang="en-GB" dirty="0"/>
              <a:t>The student have to evaluate their teaching of that topic with respect to pupil learning and reflect on any changes to the teaching or content that they would make as a result of this evaluation. </a:t>
            </a:r>
          </a:p>
          <a:p>
            <a:r>
              <a:rPr lang="en-GB" dirty="0"/>
              <a:t>When we assess this assignment, we can gauge the level of understanding (in terms of how to teach and reflect) of our student teachers.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824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 far we have shared the experiences given for primary Mathematics.  </a:t>
            </a:r>
          </a:p>
          <a:p>
            <a:endParaRPr lang="en-GB" dirty="0"/>
          </a:p>
          <a:p>
            <a:r>
              <a:rPr lang="en-GB" dirty="0"/>
              <a:t>The same themes run through the PGDE Secondary, but with a different style.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216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0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271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Hands on = teaching for understanding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STEM …. – example of different mindset - Maths</a:t>
            </a:r>
          </a:p>
          <a:p>
            <a:r>
              <a:rPr lang="en-GB" dirty="0"/>
              <a:t>Maths and Science - what are the common big ideas?</a:t>
            </a:r>
            <a:r>
              <a:rPr lang="en-GB" baseline="0" dirty="0"/>
              <a:t> </a:t>
            </a:r>
            <a:r>
              <a:rPr lang="en-GB" baseline="0" dirty="0" err="1"/>
              <a:t>Eg</a:t>
            </a:r>
            <a:r>
              <a:rPr lang="en-GB" baseline="0" dirty="0"/>
              <a:t> </a:t>
            </a:r>
            <a:r>
              <a:rPr lang="en-GB" dirty="0"/>
              <a:t>proportional reasoning, units, interpretation of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242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cs typeface="Calibri"/>
              </a:rPr>
              <a:t>We will show part of one of these videos as long as the time permits.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187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18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cs typeface="Calibri"/>
              </a:rPr>
              <a:t>The Mathematics Education </a:t>
            </a:r>
            <a:r>
              <a:rPr lang="en-US" dirty="0" err="1">
                <a:cs typeface="Calibri"/>
              </a:rPr>
              <a:t>Programmes</a:t>
            </a:r>
            <a:r>
              <a:rPr lang="en-US" dirty="0">
                <a:cs typeface="Calibri"/>
              </a:rPr>
              <a:t> are designed in such a way that enables students to: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- be designers of learning environments</a:t>
            </a:r>
          </a:p>
          <a:p>
            <a:r>
              <a:rPr lang="en-US" dirty="0">
                <a:cs typeface="Calibri"/>
              </a:rPr>
              <a:t>- perceive mathematics as a study of patterns/relationships/concepts, rather than a set of procedures to memorize</a:t>
            </a:r>
          </a:p>
          <a:p>
            <a:r>
              <a:rPr lang="en-US" dirty="0">
                <a:ea typeface="+mn-lt"/>
                <a:cs typeface="+mn-lt"/>
              </a:rPr>
              <a:t>- have the ability to listen to pupils, interpret and anticipate their mathematical reasoning, track their learning trajectories</a:t>
            </a:r>
          </a:p>
          <a:p>
            <a:r>
              <a:rPr lang="en-US" dirty="0">
                <a:ea typeface="+mn-lt"/>
                <a:cs typeface="+mn-lt"/>
              </a:rPr>
              <a:t>- have the necessary subject matter and pedagogical knowledge</a:t>
            </a:r>
          </a:p>
          <a:p>
            <a:r>
              <a:rPr lang="en-US" dirty="0">
                <a:cs typeface="Calibri"/>
              </a:rPr>
              <a:t>- build confidence in putting principles in action and applying theory in practice</a:t>
            </a:r>
          </a:p>
          <a:p>
            <a:r>
              <a:rPr lang="en-US" dirty="0">
                <a:cs typeface="Calibri"/>
              </a:rPr>
              <a:t>- continually reflect on their own practice and work toward improving it – having a dynamic view of planning, teaching, learning, assessment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884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Xmania</a:t>
            </a:r>
            <a:r>
              <a:rPr lang="en-GB" dirty="0"/>
              <a:t> makes the students experience the assimilation principle as part of learning theory.  The students “live/experience” the theory through the activity.  </a:t>
            </a:r>
          </a:p>
          <a:p>
            <a:r>
              <a:rPr lang="en-GB" dirty="0"/>
              <a:t>Goal: to understand the importance of prior knowledge when learning new material. </a:t>
            </a: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Xmania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Number System is a system used by a tribe in Amazons and it is not related to base-ten system. In other words,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in this system is not equal to 1,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not 2, etc. The rules in </a:t>
            </a:r>
            <a:r>
              <a:rPr lang="en-GB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Xmania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system is not necessarily same as base-ten system. </a:t>
            </a: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system starts with the number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Every consecutive number is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units away from each other. </a:t>
            </a: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 numbers in the number system are sequenced as;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XB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AB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 ,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XC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… </a:t>
            </a:r>
          </a:p>
          <a:p>
            <a:pPr marL="285750" lvl="0" indent="-285750" algn="just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XA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is not supposed to be a two-digit number as in base-ten system, it can be a number like 7.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487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Distribute</a:t>
            </a:r>
            <a:r>
              <a:rPr lang="en-GB" dirty="0"/>
              <a:t> copy of the lesson (20), sticks, and cubes to give the audience a feel for what it means to work in this environment.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840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have them analyse the design principles for this curricular piece</a:t>
            </a:r>
          </a:p>
          <a:p>
            <a:r>
              <a:rPr lang="en-GB" dirty="0"/>
              <a:t>	- What is the purpose of each section?</a:t>
            </a:r>
          </a:p>
          <a:p>
            <a:r>
              <a:rPr lang="en-GB" dirty="0"/>
              <a:t>	- How each section contribute to pupil understanding?</a:t>
            </a:r>
          </a:p>
          <a:p>
            <a:r>
              <a:rPr lang="en-GB" dirty="0"/>
              <a:t>	- What difficulties would the design cause?</a:t>
            </a:r>
          </a:p>
          <a:p>
            <a:r>
              <a:rPr lang="en-GB" dirty="0"/>
              <a:t>	- …etc.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699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 also help students focus on issues like:</a:t>
            </a:r>
          </a:p>
          <a:p>
            <a:r>
              <a:rPr lang="en-GB" dirty="0"/>
              <a:t>- What big concepts/ideas are targeted here? </a:t>
            </a:r>
          </a:p>
          <a:p>
            <a:r>
              <a:rPr lang="en-GB" dirty="0"/>
              <a:t>- How do these concepts/ideas fit together? </a:t>
            </a:r>
          </a:p>
          <a:p>
            <a:r>
              <a:rPr lang="en-GB" dirty="0"/>
              <a:t>- How do these concepts/ideas fit to </a:t>
            </a:r>
            <a:r>
              <a:rPr lang="en-GB" dirty="0" err="1"/>
              <a:t>CfE</a:t>
            </a:r>
            <a:r>
              <a:rPr lang="en-GB" dirty="0"/>
              <a:t> Experiences and Outcomes?</a:t>
            </a:r>
          </a:p>
          <a:p>
            <a:endParaRPr lang="en-GB" dirty="0"/>
          </a:p>
          <a:p>
            <a:r>
              <a:rPr lang="en-GB" dirty="0"/>
              <a:t>We focus on depth as well as breadth…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990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1. They initially go through these lesson plans as pupils with certain limitations</a:t>
            </a:r>
          </a:p>
          <a:p>
            <a:r>
              <a:rPr lang="en-GB" dirty="0"/>
              <a:t>	- They can only operate with a certain prior knowledge (representing numbers &amp; grouping)</a:t>
            </a:r>
          </a:p>
          <a:p>
            <a:r>
              <a:rPr lang="en-GB" dirty="0"/>
              <a:t>2. We don’t tell them that they will learn about place value to start with</a:t>
            </a:r>
          </a:p>
          <a:p>
            <a:r>
              <a:rPr lang="en-GB" dirty="0"/>
              <a:t>3. With this prior knowledge they experience what it means to work on developing certain concepts like pupils, and their difficulties (just like in </a:t>
            </a:r>
            <a:r>
              <a:rPr lang="en-GB" dirty="0" err="1"/>
              <a:t>Xmania</a:t>
            </a:r>
            <a:r>
              <a:rPr lang="en-GB" dirty="0"/>
              <a:t> system)</a:t>
            </a:r>
          </a:p>
          <a:p>
            <a:r>
              <a:rPr lang="en-GB" dirty="0"/>
              <a:t>4. Since they work in a different context (different bases than base-ten), they are not acting but experiencing what it means to be a pupil in a maths context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635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Show videos:</a:t>
            </a:r>
          </a:p>
          <a:p>
            <a:r>
              <a:rPr lang="en-GB" dirty="0"/>
              <a:t>47-39</a:t>
            </a:r>
          </a:p>
          <a:p>
            <a:r>
              <a:rPr lang="en-GB" dirty="0"/>
              <a:t>70-23 (only first part)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FFC78B-A23A-4B58-8ECC-EB436D90010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353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6C4D-C463-DF48-955B-551129A06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339E5-9DCA-6E4F-8AE4-FC35B0E024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4B22C-6A42-0D45-B608-2B4C09B76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14CB9-B4B9-9041-A292-48B67AD3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FD16E-7AC1-8F43-AEA7-6D15413F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54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AB183-02DC-8049-A068-CCE8F1EBA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A1955-FE2F-DC4E-A86D-86255E93E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3CAE3-A12D-A343-8513-DC4574FE2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A9B07-DDD8-204C-A12A-4D0076226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52ED1-A21A-7943-A740-A6C77346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8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E9257C-85D7-6541-943F-C744B8D3D3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B71BA4-B811-DD4D-8A41-1ED13B319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A907B-874B-AE42-9882-8F602F32A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46994-85FC-904D-B249-C0CAE2A3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638F4-E542-2747-8CBA-45FC160C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446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91DA9-480A-CA49-ABAA-7D5D2277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2BBFC8-AF54-3B41-80A0-5F41270CD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69A1A-3079-DE4A-A6C5-092CD511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8C6DD-C4A8-564C-B5EE-1ED67371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4ED26-7AF0-A54B-BB5D-436D135F6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254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F6314-483C-9B41-9E84-2BF6D067D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97CAE-4605-EA4D-AE27-05126857C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A6479-F52E-6943-A039-15006A1C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C94E8-DEF6-7043-801D-C31FE7D25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F89A8E-432A-AC46-AAAC-4CB76574A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145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75EC2-0718-6349-B62C-6EE9B8A75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58F1D-1826-6E4C-A511-BDDB62F237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DFD77-F234-3247-A4C8-9D1D615D9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2110F-319A-0642-8AD3-1A2114E8E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E0293-ABEB-044E-A7D4-EE0159EA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C3E6E5-0D3B-CA4A-9215-5F924EE71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78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25EAE-EBAC-5744-96D8-339EE61D8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035C3-4BEF-7045-8F60-39A719BDA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0964C-526B-4C4E-A1D0-2F61D3792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DF104-9E29-434E-9178-173639750F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E4C146-4744-E04E-A599-59FED94AA2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97137-CF7B-0349-A22C-340019D49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EE7855-21A2-5F42-A98E-5ECFD54B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C1C9ED-DAA3-244D-8589-111BC16E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7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BCF11-80EC-9443-BC75-0F7109EA0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E47111-E994-494B-B9D0-7AF548F37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062823-43C0-1F40-973B-F31DEC082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EE6A7-7501-C046-9176-9DF120598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425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F3190-8E42-2C4F-9A6D-7AE65B101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1F932-7F98-814E-AC55-40652320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FB8D5E-D337-FD4C-AA90-B5C28B32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42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9F89E-CA5D-CD42-8100-CDCD9F67D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49D0-B4B3-4541-AA37-CC4AED573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A229C-77F7-8B45-B6AA-F18B8C592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A251A-FAD7-DD4B-809F-2100800EC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5704F4-8605-6947-BF78-749033EE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CC5A5-474D-9C4D-B58E-17B8BA303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67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34EF-F85C-C044-8DD3-19F0405EF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F3FE8E-FE18-CF4D-BA0B-631D637A9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53586D-C67D-B74F-90D2-3F5BBCEC2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FFEBB-192C-C442-8944-7CB2C2E32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1C8A5-C844-5049-BDDD-EF2C8B97A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88300-1514-5742-B9D3-1FE13C7E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443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A32A28-59E8-B646-9E10-A39697A93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CD73CF-A1E2-844C-990B-D41956F53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72805-A7BD-CD47-9692-E744D10AFE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D7117-6844-8F46-8238-3636EBF7849A}" type="datetimeFigureOut">
              <a:rPr lang="en-GB" smtClean="0"/>
              <a:t>07/10/2019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94211-D030-7044-A7CE-68740DFA27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711B8-B246-7040-95CF-2F4CE756D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5EF7-1C9C-1748-9667-7DA4F572E6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741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freestockphotos.biz/stockphoto/14976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freestockphotos.biz/stockphoto/14997" TargetMode="External"/><Relationship Id="rId12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://www.freestockphotos.biz/stockphoto/15006" TargetMode="External"/><Relationship Id="rId15" Type="http://schemas.microsoft.com/office/2007/relationships/hdphoto" Target="../media/hdphoto4.wdp"/><Relationship Id="rId10" Type="http://schemas.openxmlformats.org/officeDocument/2006/relationships/hyperlink" Target="http://www.freestockphotos.biz/stockphoto/15004" TargetMode="Externa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5006" TargetMode="External"/><Relationship Id="rId13" Type="http://schemas.openxmlformats.org/officeDocument/2006/relationships/hyperlink" Target="http://www.freestockphotos.biz/stockphoto/15004" TargetMode="External"/><Relationship Id="rId18" Type="http://schemas.microsoft.com/office/2007/relationships/hdphoto" Target="../media/hdphoto4.wdp"/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6" Type="http://schemas.openxmlformats.org/officeDocument/2006/relationships/hyperlink" Target="http://www.freestockphotos.biz/stockphoto/1497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13.jpg"/><Relationship Id="rId15" Type="http://schemas.microsoft.com/office/2007/relationships/hdphoto" Target="../media/hdphoto3.wdp"/><Relationship Id="rId10" Type="http://schemas.openxmlformats.org/officeDocument/2006/relationships/hyperlink" Target="http://www.freestockphotos.biz/stockphoto/14997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4997" TargetMode="External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reestockphotos.biz/stockphoto/15006" TargetMode="External"/><Relationship Id="rId11" Type="http://schemas.openxmlformats.org/officeDocument/2006/relationships/hyperlink" Target="http://www.freestockphotos.biz/stockphoto/15004" TargetMode="External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hyperlink" Target="http://www.freestockphotos.biz/stockphoto/14976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4.png"/><Relationship Id="rId7" Type="http://schemas.openxmlformats.org/officeDocument/2006/relationships/hyperlink" Target="http://www.freestockphotos.biz/stockphoto/15006" TargetMode="External"/><Relationship Id="rId12" Type="http://schemas.openxmlformats.org/officeDocument/2006/relationships/hyperlink" Target="http://www.freestockphotos.biz/stockphoto/15004" TargetMode="External"/><Relationship Id="rId17" Type="http://schemas.microsoft.com/office/2007/relationships/hdphoto" Target="../media/hdphoto4.wdp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hyperlink" Target="http://www.freestockphotos.biz/stockphoto/14976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www.freestockphotos.biz/stockphoto/14997" TargetMode="External"/><Relationship Id="rId1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freestockphotos.biz/stockphoto/14976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freestockphotos.biz/stockphoto/14997" TargetMode="External"/><Relationship Id="rId12" Type="http://schemas.microsoft.com/office/2007/relationships/hdphoto" Target="../media/hdphoto3.wdp"/><Relationship Id="rId2" Type="http://schemas.openxmlformats.org/officeDocument/2006/relationships/image" Target="../media/image18.jp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://www.freestockphotos.biz/stockphoto/15006" TargetMode="External"/><Relationship Id="rId15" Type="http://schemas.microsoft.com/office/2007/relationships/hdphoto" Target="../media/hdphoto4.wdp"/><Relationship Id="rId10" Type="http://schemas.openxmlformats.org/officeDocument/2006/relationships/hyperlink" Target="http://www.freestockphotos.biz/stockphoto/15004" TargetMode="Externa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5006" TargetMode="External"/><Relationship Id="rId13" Type="http://schemas.openxmlformats.org/officeDocument/2006/relationships/hyperlink" Target="http://www.freestockphotos.biz/stockphoto/15004" TargetMode="External"/><Relationship Id="rId18" Type="http://schemas.microsoft.com/office/2007/relationships/hdphoto" Target="../media/hdphoto4.wdp"/><Relationship Id="rId3" Type="http://schemas.openxmlformats.org/officeDocument/2006/relationships/image" Target="../media/image18.jpg"/><Relationship Id="rId7" Type="http://schemas.microsoft.com/office/2007/relationships/hdphoto" Target="../media/hdphoto1.wdp"/><Relationship Id="rId12" Type="http://schemas.microsoft.com/office/2007/relationships/hdphoto" Target="../media/hdphoto2.wdp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6" Type="http://schemas.openxmlformats.org/officeDocument/2006/relationships/hyperlink" Target="http://www.freestockphotos.biz/stockphoto/1497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hyperlink" Target="https://gla-my.sharepoint.com/:v:/g/personal/cristina_mio_glasgow_ac_uk/Edxxj0W-PqlJgI8jD34TbWsByd0ApFZ81bwjNrZStaOr0w?e=w9rHcv" TargetMode="External"/><Relationship Id="rId15" Type="http://schemas.microsoft.com/office/2007/relationships/hdphoto" Target="../media/hdphoto3.wdp"/><Relationship Id="rId10" Type="http://schemas.openxmlformats.org/officeDocument/2006/relationships/hyperlink" Target="http://www.freestockphotos.biz/stockphoto/14997" TargetMode="External"/><Relationship Id="rId19" Type="http://schemas.openxmlformats.org/officeDocument/2006/relationships/image" Target="../media/image11.png"/><Relationship Id="rId4" Type="http://schemas.openxmlformats.org/officeDocument/2006/relationships/hyperlink" Target="https://gla-my.sharepoint.com/:v:/g/personal/cristina_mio_glasgow_ac_uk/EZb9b5n9PEdIobBg_LaB0P8B46yLHETWCAJAy6aqhOEtKA?e=LrC4bu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freestockphotos.biz/stockphoto/14976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freestockphotos.biz/stockphoto/14997" TargetMode="External"/><Relationship Id="rId12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://www.freestockphotos.biz/stockphoto/15006" TargetMode="External"/><Relationship Id="rId15" Type="http://schemas.microsoft.com/office/2007/relationships/hdphoto" Target="../media/hdphoto4.wdp"/><Relationship Id="rId10" Type="http://schemas.openxmlformats.org/officeDocument/2006/relationships/hyperlink" Target="http://www.freestockphotos.biz/stockphoto/15004" TargetMode="Externa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freestockphotos.biz/stockphoto/14976" TargetMode="External"/><Relationship Id="rId3" Type="http://schemas.openxmlformats.org/officeDocument/2006/relationships/image" Target="../media/image6.png"/><Relationship Id="rId7" Type="http://schemas.openxmlformats.org/officeDocument/2006/relationships/hyperlink" Target="http://www.freestockphotos.biz/stockphoto/14997" TargetMode="External"/><Relationship Id="rId12" Type="http://schemas.microsoft.com/office/2007/relationships/hdphoto" Target="../media/hdphoto3.wdp"/><Relationship Id="rId2" Type="http://schemas.openxmlformats.org/officeDocument/2006/relationships/image" Target="../media/image5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://www.freestockphotos.biz/stockphoto/15006" TargetMode="External"/><Relationship Id="rId15" Type="http://schemas.microsoft.com/office/2007/relationships/hdphoto" Target="../media/hdphoto4.wdp"/><Relationship Id="rId10" Type="http://schemas.openxmlformats.org/officeDocument/2006/relationships/hyperlink" Target="http://www.freestockphotos.biz/stockphoto/15004" TargetMode="Externa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png"/><Relationship Id="rId18" Type="http://schemas.openxmlformats.org/officeDocument/2006/relationships/image" Target="../media/image11.png"/><Relationship Id="rId3" Type="http://schemas.openxmlformats.org/officeDocument/2006/relationships/image" Target="../media/image19.png"/><Relationship Id="rId7" Type="http://schemas.openxmlformats.org/officeDocument/2006/relationships/hyperlink" Target="http://www.freestockphotos.biz/stockphoto/15006" TargetMode="External"/><Relationship Id="rId12" Type="http://schemas.openxmlformats.org/officeDocument/2006/relationships/hyperlink" Target="http://www.freestockphotos.biz/stockphoto/15004" TargetMode="External"/><Relationship Id="rId17" Type="http://schemas.microsoft.com/office/2007/relationships/hdphoto" Target="../media/hdphoto4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microsoft.com/office/2007/relationships/hdphoto" Target="../media/hdphoto2.wdp"/><Relationship Id="rId5" Type="http://schemas.openxmlformats.org/officeDocument/2006/relationships/image" Target="../media/image6.png"/><Relationship Id="rId15" Type="http://schemas.openxmlformats.org/officeDocument/2006/relationships/hyperlink" Target="http://www.freestockphotos.biz/stockphoto/14976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hyperlink" Target="http://www.freestockphotos.biz/stockphoto/14997" TargetMode="External"/><Relationship Id="rId1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eestockphotos.biz/stockphoto/14997" TargetMode="External"/><Relationship Id="rId13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6" Type="http://schemas.microsoft.com/office/2007/relationships/hdphoto" Target="../media/hdphoto4.wdp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estockphotos.biz/stockphoto/15006" TargetMode="External"/><Relationship Id="rId11" Type="http://schemas.openxmlformats.org/officeDocument/2006/relationships/hyperlink" Target="http://www.freestockphotos.biz/stockphoto/15004" TargetMode="External"/><Relationship Id="rId5" Type="http://schemas.microsoft.com/office/2007/relationships/hdphoto" Target="../media/hdphoto1.wdp"/><Relationship Id="rId15" Type="http://schemas.openxmlformats.org/officeDocument/2006/relationships/image" Target="../media/image10.png"/><Relationship Id="rId10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openxmlformats.org/officeDocument/2006/relationships/image" Target="../media/image8.png"/><Relationship Id="rId14" Type="http://schemas.openxmlformats.org/officeDocument/2006/relationships/hyperlink" Target="http://www.freestockphotos.biz/stockphoto/14976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://www.freestockphotos.biz/stockphoto/14976" TargetMode="External"/><Relationship Id="rId18" Type="http://schemas.openxmlformats.org/officeDocument/2006/relationships/hyperlink" Target="https://gla-my.sharepoint.com/:u:/g/personal/cristina_mio_glasgow_ac_uk/ESFEBB4yrpZNsUaDlildxGwBcTSx7E0haO9s6j8z9wA-Fw?e=nreCn8" TargetMode="External"/><Relationship Id="rId3" Type="http://schemas.openxmlformats.org/officeDocument/2006/relationships/image" Target="../media/image6.png"/><Relationship Id="rId21" Type="http://schemas.openxmlformats.org/officeDocument/2006/relationships/image" Target="../media/image21.png"/><Relationship Id="rId7" Type="http://schemas.openxmlformats.org/officeDocument/2006/relationships/hyperlink" Target="http://www.freestockphotos.biz/stockphoto/14997" TargetMode="External"/><Relationship Id="rId12" Type="http://schemas.microsoft.com/office/2007/relationships/hdphoto" Target="../media/hdphoto3.wdp"/><Relationship Id="rId17" Type="http://schemas.openxmlformats.org/officeDocument/2006/relationships/hyperlink" Target="https://gla-my.sharepoint.com/:u:/g/personal/cristina_mio_glasgow_ac_uk/ESBCQiqLrjdFs_rzLQROpjgBm1IwRExiAQe7qX4yntX8lw?e=B3sRYg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://www.freestockphotos.biz/stockphoto/15006" TargetMode="External"/><Relationship Id="rId15" Type="http://schemas.microsoft.com/office/2007/relationships/hdphoto" Target="../media/hdphoto4.wdp"/><Relationship Id="rId10" Type="http://schemas.openxmlformats.org/officeDocument/2006/relationships/hyperlink" Target="http://www.freestockphotos.biz/stockphoto/15004" TargetMode="External"/><Relationship Id="rId19" Type="http://schemas.openxmlformats.org/officeDocument/2006/relationships/hyperlink" Target="https://gla-my.sharepoint.com/:u:/g/personal/cristina_mio_glasgow_ac_uk/EXUA7AN3ARtPgMKl0JTdW2cBuWTMebSs9GiFR9MIhYXPqw?e=uBdXOr" TargetMode="External"/><Relationship Id="rId4" Type="http://schemas.microsoft.com/office/2007/relationships/hdphoto" Target="../media/hdphoto1.wdp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la-my.sharepoint.com/:v:/g/personal/cristina_mio_glasgow_ac_uk/ESfhtRxshI9ApV-yh_ve2rUBdHDMIAvUeIlV7KotZRBt_w?e=rOECtz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/3.0/" TargetMode="External"/><Relationship Id="rId5" Type="http://schemas.openxmlformats.org/officeDocument/2006/relationships/hyperlink" Target="http://www.pngall.com/team-work-png" TargetMode="Externa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xhere.com/en/photo/1588499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blogs.sussex.ac.uk/tel/2017/03/21/electronic-submission-feedback-sussex-story-far/" TargetMode="External"/><Relationship Id="rId4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la-my.sharepoint.com/personal/cristina_mio_glasgow_ac_uk/_layouts/15/onedrive.aspx?viewid=b9d1256c%2Dc911%2D460b%2D83e9%2D1c986efa7271&amp;id=%2Fpersonal%2Fcristina%5Fmio%5Fglasgow%5Fac%5Fuk%2FDocuments%2FITE%20self%2Devaluation%20framework%2FPGDE%20Primary%20Student%20Videos%2FPRI%20pgde%2D%2Emp4&amp;parent=%2Fpersonal%2Fcristina%5Fmio%5Fglasgow%5Fac%5Fuk%2FDocuments%2FITE%20self%2Devaluation%20framework%2FPGDE%20Primary%20Student%20Video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5.png"/><Relationship Id="rId4" Type="http://schemas.openxmlformats.org/officeDocument/2006/relationships/hyperlink" Target="http://www.math.hmc.edu/pdo/imd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la-my.sharepoint.com/:v:/g/personal/cristina_mio_glasgow_ac_uk/ERB5YJRILkpFqIQrneH4wDwBlfov6nSfnkif5zy0RiDcCw?e=t0LU5W" TargetMode="External"/><Relationship Id="rId5" Type="http://schemas.openxmlformats.org/officeDocument/2006/relationships/hyperlink" Target="https://gla-my.sharepoint.com/:v:/g/personal/cristina_mio_glasgow_ac_uk/EVheyXSkPRZBmyMPYRA4ScoBY5r0gcvRMDnU9hem1jxhmQ?e=XjV7zd" TargetMode="External"/><Relationship Id="rId4" Type="http://schemas.openxmlformats.org/officeDocument/2006/relationships/hyperlink" Target="https://gla-my.sharepoint.com/:v:/g/personal/cristina_mio_glasgow_ac_uk/EQ3okhVgJq9JkjWdidlEf_gBk0Lk4Rhh12xXlWjGL0chSQ?e=NtH70n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7" Type="http://schemas.openxmlformats.org/officeDocument/2006/relationships/hyperlink" Target="https://www.goodfreephotos.com/vector-images/two-people-bowing-at-each-other-vector-clipart.png.ph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hyperlink" Target="mailto:Cristina.Mio@Glasgow.ac.uk" TargetMode="External"/><Relationship Id="rId4" Type="http://schemas.openxmlformats.org/officeDocument/2006/relationships/hyperlink" Target="mailto:Ismail.Zembat@Glasgow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tower of the main building with the city in the background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80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355"/>
            <a:ext cx="2543605" cy="149623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A592FA-C535-124E-A8E7-844425B8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5" y="1803400"/>
            <a:ext cx="8209519" cy="1377024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/>
                </a:solidFill>
                <a:ea typeface="+mj-ea"/>
              </a:rPr>
              <a:t>University of Glasgow</a:t>
            </a:r>
            <a:br>
              <a:rPr lang="en-US" b="1" dirty="0">
                <a:solidFill>
                  <a:schemeClr val="accent1"/>
                </a:solidFill>
                <a:ea typeface="+mj-ea"/>
              </a:rPr>
            </a:br>
            <a:r>
              <a:rPr lang="en-US" b="1" dirty="0">
                <a:solidFill>
                  <a:schemeClr val="accent1"/>
                </a:solidFill>
                <a:ea typeface="+mj-ea"/>
              </a:rPr>
              <a:t>School of Education - Mathematics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50459D-5F1E-5640-87B5-00F2D9510815}"/>
              </a:ext>
            </a:extLst>
          </p:cNvPr>
          <p:cNvSpPr txBox="1">
            <a:spLocks/>
          </p:cNvSpPr>
          <p:nvPr/>
        </p:nvSpPr>
        <p:spPr bwMode="auto">
          <a:xfrm>
            <a:off x="2793158" y="5648360"/>
            <a:ext cx="7200900" cy="134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667" b="1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Dr Ismail O. Zembat</a:t>
            </a:r>
          </a:p>
          <a:p>
            <a:r>
              <a:rPr lang="en-US" altLang="en-US" sz="2667" b="1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Dr Cristina Mio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B41255-13D6-4248-A588-E3F70CD55831}"/>
              </a:ext>
            </a:extLst>
          </p:cNvPr>
          <p:cNvSpPr/>
          <p:nvPr/>
        </p:nvSpPr>
        <p:spPr>
          <a:xfrm>
            <a:off x="623395" y="3482034"/>
            <a:ext cx="7637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-webkit-standard"/>
              </a:rPr>
              <a:t>Enhancing Students’ Mathematical Experiences in ITE Programmes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F373D1F-DA5A-45BF-87AC-0D0DDB74D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34AF6A2-0F9E-9D4B-B6DC-49B562FE8BA7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Components a teacher needs as a designer…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986B228-3605-4ED0-87BB-0C82E212CD32}"/>
              </a:ext>
            </a:extLst>
          </p:cNvPr>
          <p:cNvGrpSpPr/>
          <p:nvPr/>
        </p:nvGrpSpPr>
        <p:grpSpPr>
          <a:xfrm>
            <a:off x="1707974" y="1014481"/>
            <a:ext cx="8445196" cy="5700977"/>
            <a:chOff x="1991003" y="1232196"/>
            <a:chExt cx="8445196" cy="57009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A280D8B-1ABD-414B-B7C0-2EFABC597C97}"/>
                </a:ext>
              </a:extLst>
            </p:cNvPr>
            <p:cNvGrpSpPr/>
            <p:nvPr/>
          </p:nvGrpSpPr>
          <p:grpSpPr>
            <a:xfrm>
              <a:off x="1991003" y="1232196"/>
              <a:ext cx="8422376" cy="5695418"/>
              <a:chOff x="1729741" y="804812"/>
              <a:chExt cx="8422376" cy="569541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9914BF6-32A8-4C6F-B967-E0EF3EFD20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76200"/>
              </a:effectLst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01EAA88-CD59-4865-8A4E-AB4672F5A6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76200"/>
              </a:effectLst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586A8C4D-8DDA-443D-A177-11B67B347A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76200"/>
              </a:effectLst>
            </p:spPr>
          </p:pic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55CC5694-8736-4E86-803C-6752562C8C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76200"/>
              </a:effectLst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2121CEC-C068-4E6A-95E0-1A5BE5369E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alphaModFix/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76200"/>
              </a:effec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0FDECF-C015-4B38-9C01-A1C4CFF28AE3}"/>
                  </a:ext>
                </a:extLst>
              </p:cNvPr>
              <p:cNvSpPr/>
              <p:nvPr/>
            </p:nvSpPr>
            <p:spPr>
              <a:xfrm>
                <a:off x="2784966" y="4347316"/>
                <a:ext cx="1596835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Subject knowledge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A58B06F-1278-492E-830B-B56D1A73FE5F}"/>
                  </a:ext>
                </a:extLst>
              </p:cNvPr>
              <p:cNvSpPr/>
              <p:nvPr/>
            </p:nvSpPr>
            <p:spPr>
              <a:xfrm>
                <a:off x="5178923" y="2153117"/>
                <a:ext cx="149432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 i="0" u="none" strike="noStrike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Curriculum</a:t>
                </a:r>
              </a:p>
              <a:p>
                <a:pPr algn="ctr"/>
                <a:r>
                  <a:rPr lang="en-US" sz="2000" b="1" i="0" u="none" strike="noStrike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Design</a:t>
                </a:r>
                <a:r>
                  <a:rPr lang="en-US" sz="2000" b="1" i="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​</a:t>
                </a:r>
                <a:endParaRPr lang="en-GB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DBD75B8-4C2C-4CF2-B2CD-C412FB425C83}"/>
                  </a:ext>
                </a:extLst>
              </p:cNvPr>
              <p:cNvSpPr/>
              <p:nvPr/>
            </p:nvSpPr>
            <p:spPr>
              <a:xfrm>
                <a:off x="4936549" y="4374281"/>
                <a:ext cx="206617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Classroom</a:t>
                </a:r>
              </a:p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norms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3A7793B-C1A9-4D7C-952A-BF196760562C}"/>
                  </a:ext>
                </a:extLst>
              </p:cNvPr>
              <p:cNvSpPr/>
              <p:nvPr/>
            </p:nvSpPr>
            <p:spPr>
              <a:xfrm>
                <a:off x="2714628" y="2170533"/>
                <a:ext cx="2008697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Pupils’ reasoning and learning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AC295C3-3A3D-4576-BD51-B1051FE80328}"/>
                  </a:ext>
                </a:extLst>
              </p:cNvPr>
              <p:cNvSpPr/>
              <p:nvPr/>
            </p:nvSpPr>
            <p:spPr>
              <a:xfrm>
                <a:off x="6875391" y="2420632"/>
                <a:ext cx="206617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Assessment</a:t>
                </a: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1F183C2-7446-4BAF-A0D8-C0E4111F6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FF0000">
                  <a:tint val="45000"/>
                  <a:satMod val="400000"/>
                </a:srgbClr>
              </a:duotone>
              <a:alphaModFix amt="77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50000"/>
                      </a14:imgEffect>
                      <a14:imgEffect>
                        <a14:colorTemperature colorTemp="1878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6460443" y="3298827"/>
              <a:ext cx="3975756" cy="3634346"/>
            </a:xfrm>
            <a:prstGeom prst="rect">
              <a:avLst/>
            </a:prstGeom>
            <a:noFill/>
            <a:effectLst>
              <a:softEdge rad="76200"/>
            </a:effec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93F0EF0-2581-4924-866F-9A966BC8D38C}"/>
                </a:ext>
              </a:extLst>
            </p:cNvPr>
            <p:cNvSpPr/>
            <p:nvPr/>
          </p:nvSpPr>
          <p:spPr>
            <a:xfrm>
              <a:off x="7820446" y="4665893"/>
              <a:ext cx="12088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 of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resources</a:t>
              </a:r>
              <a:endParaRPr lang="en-GB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2952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ontent Placeholder 2">
            <a:extLst>
              <a:ext uri="{FF2B5EF4-FFF2-40B4-BE49-F238E27FC236}">
                <a16:creationId xmlns:a16="http://schemas.microsoft.com/office/drawing/2014/main" id="{60064CF6-6B22-6B46-8AC2-072C05E690F1}"/>
              </a:ext>
            </a:extLst>
          </p:cNvPr>
          <p:cNvSpPr txBox="1">
            <a:spLocks/>
          </p:cNvSpPr>
          <p:nvPr/>
        </p:nvSpPr>
        <p:spPr>
          <a:xfrm>
            <a:off x="7240639" y="2715503"/>
            <a:ext cx="4709792" cy="3544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/>
              <a:t>Grouping by 3, 5, 7, and 10 using sticks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/>
              <a:t>Grouping by 4, 6, and 10 using interlocking cubes 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/>
              <a:t>Finding the number of cubes corresponding to “1202” in each type of grouping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2000" dirty="0"/>
              <a:t>Comparing different types of grouping regarding min/max and growth rate – identifying the advantage of working with 10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6ACBE-CF53-FE4F-9C59-E2096C9C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2" y="365125"/>
            <a:ext cx="7811905" cy="1335589"/>
          </a:xfrm>
        </p:spPr>
        <p:txBody>
          <a:bodyPr>
            <a:normAutofit/>
          </a:bodyPr>
          <a:lstStyle/>
          <a:p>
            <a:r>
              <a:rPr lang="en-GB" dirty="0"/>
              <a:t>1. How do we foster curriculum design feature?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B48F54-9C83-4BF6-B42D-1D5B7455F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3" y="6243664"/>
            <a:ext cx="2527568" cy="473919"/>
          </a:xfrm>
          <a:prstGeom prst="rect">
            <a:avLst/>
          </a:prstGeom>
        </p:spPr>
      </p:pic>
      <p:sp>
        <p:nvSpPr>
          <p:cNvPr id="8" name="Straight Connector 47">
            <a:extLst>
              <a:ext uri="{FF2B5EF4-FFF2-40B4-BE49-F238E27FC236}">
                <a16:creationId xmlns:a16="http://schemas.microsoft.com/office/drawing/2014/main" id="{E724405B-910B-4B4B-9BA6-60D6BAF9E4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Straight Connector 48">
            <a:extLst>
              <a:ext uri="{FF2B5EF4-FFF2-40B4-BE49-F238E27FC236}">
                <a16:creationId xmlns:a16="http://schemas.microsoft.com/office/drawing/2014/main" id="{DC1C94AC-6E7A-2B46-BEA8-0FBCDE57D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 49">
            <a:extLst>
              <a:ext uri="{FF2B5EF4-FFF2-40B4-BE49-F238E27FC236}">
                <a16:creationId xmlns:a16="http://schemas.microsoft.com/office/drawing/2014/main" id="{C98BF1E5-5347-3C4A-B81D-2527220B88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0">
            <a:extLst>
              <a:ext uri="{FF2B5EF4-FFF2-40B4-BE49-F238E27FC236}">
                <a16:creationId xmlns:a16="http://schemas.microsoft.com/office/drawing/2014/main" id="{225A7DFC-5E1B-4346-B313-45429F6659AD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Straight Connector 53">
            <a:extLst>
              <a:ext uri="{FF2B5EF4-FFF2-40B4-BE49-F238E27FC236}">
                <a16:creationId xmlns:a16="http://schemas.microsoft.com/office/drawing/2014/main" id="{D60BB5D4-7DE3-9D4C-B58A-E55D5538F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2204638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traight Connector 54">
            <a:extLst>
              <a:ext uri="{FF2B5EF4-FFF2-40B4-BE49-F238E27FC236}">
                <a16:creationId xmlns:a16="http://schemas.microsoft.com/office/drawing/2014/main" id="{CAAA6738-85DC-A54F-B696-9C9CF2C14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182463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7934D0E2-7CC5-6645-AE2C-F48CBA647BDA}"/>
              </a:ext>
            </a:extLst>
          </p:cNvPr>
          <p:cNvSpPr>
            <a:spLocks/>
          </p:cNvSpPr>
          <p:nvPr/>
        </p:nvSpPr>
        <p:spPr bwMode="auto">
          <a:xfrm>
            <a:off x="354341113" y="999370938"/>
            <a:ext cx="2147483647" cy="996896025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Straight Connector 57">
            <a:extLst>
              <a:ext uri="{FF2B5EF4-FFF2-40B4-BE49-F238E27FC236}">
                <a16:creationId xmlns:a16="http://schemas.microsoft.com/office/drawing/2014/main" id="{B379BE3B-2347-C74E-81DB-7912010FBF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Straight Connector 58">
            <a:extLst>
              <a:ext uri="{FF2B5EF4-FFF2-40B4-BE49-F238E27FC236}">
                <a16:creationId xmlns:a16="http://schemas.microsoft.com/office/drawing/2014/main" id="{F771B295-AEBC-AF45-96C3-C1B5EDD5B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Straight Connector 59">
            <a:extLst>
              <a:ext uri="{FF2B5EF4-FFF2-40B4-BE49-F238E27FC236}">
                <a16:creationId xmlns:a16="http://schemas.microsoft.com/office/drawing/2014/main" id="{25626FB2-9931-944A-89F1-F867C5AFB8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0">
            <a:extLst>
              <a:ext uri="{FF2B5EF4-FFF2-40B4-BE49-F238E27FC236}">
                <a16:creationId xmlns:a16="http://schemas.microsoft.com/office/drawing/2014/main" id="{D67B3F2F-5801-8142-AAF6-047BDD1B5A48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Straight Connector 64">
            <a:extLst>
              <a:ext uri="{FF2B5EF4-FFF2-40B4-BE49-F238E27FC236}">
                <a16:creationId xmlns:a16="http://schemas.microsoft.com/office/drawing/2014/main" id="{E8779DA6-BA71-2B44-8261-23EF604EA7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Straight Connector 65">
            <a:extLst>
              <a:ext uri="{FF2B5EF4-FFF2-40B4-BE49-F238E27FC236}">
                <a16:creationId xmlns:a16="http://schemas.microsoft.com/office/drawing/2014/main" id="{520D20CF-439F-014B-9F6A-83FCE25EC2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Straight Connector 66">
            <a:extLst>
              <a:ext uri="{FF2B5EF4-FFF2-40B4-BE49-F238E27FC236}">
                <a16:creationId xmlns:a16="http://schemas.microsoft.com/office/drawing/2014/main" id="{38DABFDD-052F-1F4A-969A-9F861B386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67">
            <a:extLst>
              <a:ext uri="{FF2B5EF4-FFF2-40B4-BE49-F238E27FC236}">
                <a16:creationId xmlns:a16="http://schemas.microsoft.com/office/drawing/2014/main" id="{29321B65-3C8C-3447-A948-DE0B783A4996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Straight Connector 70">
            <a:extLst>
              <a:ext uri="{FF2B5EF4-FFF2-40B4-BE49-F238E27FC236}">
                <a16:creationId xmlns:a16="http://schemas.microsoft.com/office/drawing/2014/main" id="{5563F63B-9959-DB4F-9423-2D796E1BDE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2204638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Straight Connector 71">
            <a:extLst>
              <a:ext uri="{FF2B5EF4-FFF2-40B4-BE49-F238E27FC236}">
                <a16:creationId xmlns:a16="http://schemas.microsoft.com/office/drawing/2014/main" id="{97AC1746-B4A2-0940-8A14-E28AB406E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182463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3D141CF7-B507-4C4F-A766-E90EA087D5A5}"/>
              </a:ext>
            </a:extLst>
          </p:cNvPr>
          <p:cNvSpPr>
            <a:spLocks/>
          </p:cNvSpPr>
          <p:nvPr/>
        </p:nvSpPr>
        <p:spPr bwMode="auto">
          <a:xfrm>
            <a:off x="354341113" y="999370938"/>
            <a:ext cx="2147483647" cy="996896025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Straight Connector 74">
            <a:extLst>
              <a:ext uri="{FF2B5EF4-FFF2-40B4-BE49-F238E27FC236}">
                <a16:creationId xmlns:a16="http://schemas.microsoft.com/office/drawing/2014/main" id="{66F033EA-D72B-D042-8D27-48469AFBE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Straight Connector 75">
            <a:extLst>
              <a:ext uri="{FF2B5EF4-FFF2-40B4-BE49-F238E27FC236}">
                <a16:creationId xmlns:a16="http://schemas.microsoft.com/office/drawing/2014/main" id="{6A261CC8-7094-C743-A080-B8EC2B82A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Straight Connector 76">
            <a:extLst>
              <a:ext uri="{FF2B5EF4-FFF2-40B4-BE49-F238E27FC236}">
                <a16:creationId xmlns:a16="http://schemas.microsoft.com/office/drawing/2014/main" id="{04CCBB10-83A9-B14A-87D7-63EA45D58C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77">
            <a:extLst>
              <a:ext uri="{FF2B5EF4-FFF2-40B4-BE49-F238E27FC236}">
                <a16:creationId xmlns:a16="http://schemas.microsoft.com/office/drawing/2014/main" id="{3D55B813-1E28-9347-BC1D-E982CB906031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Straight Connector 81">
            <a:extLst>
              <a:ext uri="{FF2B5EF4-FFF2-40B4-BE49-F238E27FC236}">
                <a16:creationId xmlns:a16="http://schemas.microsoft.com/office/drawing/2014/main" id="{A4B83812-EA47-6741-9D02-87E7A368D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Straight Connector 82">
            <a:extLst>
              <a:ext uri="{FF2B5EF4-FFF2-40B4-BE49-F238E27FC236}">
                <a16:creationId xmlns:a16="http://schemas.microsoft.com/office/drawing/2014/main" id="{F275C250-3E45-5945-9DEB-A0FE1EB3A5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Straight Connector 83">
            <a:extLst>
              <a:ext uri="{FF2B5EF4-FFF2-40B4-BE49-F238E27FC236}">
                <a16:creationId xmlns:a16="http://schemas.microsoft.com/office/drawing/2014/main" id="{1AD49BA2-1A34-7F45-9A9F-E296A2B6D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84">
            <a:extLst>
              <a:ext uri="{FF2B5EF4-FFF2-40B4-BE49-F238E27FC236}">
                <a16:creationId xmlns:a16="http://schemas.microsoft.com/office/drawing/2014/main" id="{A2CC58EB-3FB3-504C-A053-83ACE3687C43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Straight Connector 87">
            <a:extLst>
              <a:ext uri="{FF2B5EF4-FFF2-40B4-BE49-F238E27FC236}">
                <a16:creationId xmlns:a16="http://schemas.microsoft.com/office/drawing/2014/main" id="{0EA3DD0B-ABB1-134E-9F77-32905E4A8A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2204638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Straight Connector 88">
            <a:extLst>
              <a:ext uri="{FF2B5EF4-FFF2-40B4-BE49-F238E27FC236}">
                <a16:creationId xmlns:a16="http://schemas.microsoft.com/office/drawing/2014/main" id="{307F948E-2311-2F4A-8672-AA8C11C8D2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182463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89">
            <a:extLst>
              <a:ext uri="{FF2B5EF4-FFF2-40B4-BE49-F238E27FC236}">
                <a16:creationId xmlns:a16="http://schemas.microsoft.com/office/drawing/2014/main" id="{41E1073A-8549-B444-8BAA-FF1E7C557706}"/>
              </a:ext>
            </a:extLst>
          </p:cNvPr>
          <p:cNvSpPr>
            <a:spLocks/>
          </p:cNvSpPr>
          <p:nvPr/>
        </p:nvSpPr>
        <p:spPr bwMode="auto">
          <a:xfrm>
            <a:off x="354341113" y="999370938"/>
            <a:ext cx="2147483647" cy="996896025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Straight Connector 91">
            <a:extLst>
              <a:ext uri="{FF2B5EF4-FFF2-40B4-BE49-F238E27FC236}">
                <a16:creationId xmlns:a16="http://schemas.microsoft.com/office/drawing/2014/main" id="{861CE467-DEB5-1F4A-8467-2D414E51F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Straight Connector 92">
            <a:extLst>
              <a:ext uri="{FF2B5EF4-FFF2-40B4-BE49-F238E27FC236}">
                <a16:creationId xmlns:a16="http://schemas.microsoft.com/office/drawing/2014/main" id="{00EDFF04-560A-814C-BBE2-E6327C6BB8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Straight Connector 93">
            <a:extLst>
              <a:ext uri="{FF2B5EF4-FFF2-40B4-BE49-F238E27FC236}">
                <a16:creationId xmlns:a16="http://schemas.microsoft.com/office/drawing/2014/main" id="{949273F0-E0B6-4349-AE71-D313FAADB2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94">
            <a:extLst>
              <a:ext uri="{FF2B5EF4-FFF2-40B4-BE49-F238E27FC236}">
                <a16:creationId xmlns:a16="http://schemas.microsoft.com/office/drawing/2014/main" id="{27DD87BA-2D3D-3144-94C3-32838EDFEF65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Straight Connector 28">
            <a:extLst>
              <a:ext uri="{FF2B5EF4-FFF2-40B4-BE49-F238E27FC236}">
                <a16:creationId xmlns:a16="http://schemas.microsoft.com/office/drawing/2014/main" id="{EF33440A-3585-B043-95CF-31173C0C35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Straight Connector 29">
            <a:extLst>
              <a:ext uri="{FF2B5EF4-FFF2-40B4-BE49-F238E27FC236}">
                <a16:creationId xmlns:a16="http://schemas.microsoft.com/office/drawing/2014/main" id="{7F94E4B0-16C9-5543-8E2C-186B6B358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Straight Connector 30">
            <a:extLst>
              <a:ext uri="{FF2B5EF4-FFF2-40B4-BE49-F238E27FC236}">
                <a16:creationId xmlns:a16="http://schemas.microsoft.com/office/drawing/2014/main" id="{74F47F2A-229F-D846-B292-441FB962D5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31">
            <a:extLst>
              <a:ext uri="{FF2B5EF4-FFF2-40B4-BE49-F238E27FC236}">
                <a16:creationId xmlns:a16="http://schemas.microsoft.com/office/drawing/2014/main" id="{9444CF50-6D14-DB4C-BEAB-5FB56F4E5013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Straight Connector 34">
            <a:extLst>
              <a:ext uri="{FF2B5EF4-FFF2-40B4-BE49-F238E27FC236}">
                <a16:creationId xmlns:a16="http://schemas.microsoft.com/office/drawing/2014/main" id="{97CF73C3-8A8F-1C4E-87C3-AD89F46369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2204638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Straight Connector 35">
            <a:extLst>
              <a:ext uri="{FF2B5EF4-FFF2-40B4-BE49-F238E27FC236}">
                <a16:creationId xmlns:a16="http://schemas.microsoft.com/office/drawing/2014/main" id="{E5C0E9E6-C09B-8D40-AC13-177C0333AE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182463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36">
            <a:extLst>
              <a:ext uri="{FF2B5EF4-FFF2-40B4-BE49-F238E27FC236}">
                <a16:creationId xmlns:a16="http://schemas.microsoft.com/office/drawing/2014/main" id="{09951103-753A-0F4F-838F-68B1E7CB0485}"/>
              </a:ext>
            </a:extLst>
          </p:cNvPr>
          <p:cNvSpPr>
            <a:spLocks/>
          </p:cNvSpPr>
          <p:nvPr/>
        </p:nvSpPr>
        <p:spPr bwMode="auto">
          <a:xfrm>
            <a:off x="354341113" y="999370938"/>
            <a:ext cx="2147483647" cy="996896025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Straight Connector 38">
            <a:extLst>
              <a:ext uri="{FF2B5EF4-FFF2-40B4-BE49-F238E27FC236}">
                <a16:creationId xmlns:a16="http://schemas.microsoft.com/office/drawing/2014/main" id="{11A1C36D-D03A-FA45-80D2-115E7B2AC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Straight Connector 39">
            <a:extLst>
              <a:ext uri="{FF2B5EF4-FFF2-40B4-BE49-F238E27FC236}">
                <a16:creationId xmlns:a16="http://schemas.microsoft.com/office/drawing/2014/main" id="{B2A32413-3D31-BB4D-9E80-456F5E061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Straight Connector 40">
            <a:extLst>
              <a:ext uri="{FF2B5EF4-FFF2-40B4-BE49-F238E27FC236}">
                <a16:creationId xmlns:a16="http://schemas.microsoft.com/office/drawing/2014/main" id="{8D1CB9B9-3487-8544-BFB5-D613B5A3B2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41">
            <a:extLst>
              <a:ext uri="{FF2B5EF4-FFF2-40B4-BE49-F238E27FC236}">
                <a16:creationId xmlns:a16="http://schemas.microsoft.com/office/drawing/2014/main" id="{E536B051-5D4D-1541-AA90-F31B2AF85BB1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Straight Connector 5">
            <a:extLst>
              <a:ext uri="{FF2B5EF4-FFF2-40B4-BE49-F238E27FC236}">
                <a16:creationId xmlns:a16="http://schemas.microsoft.com/office/drawing/2014/main" id="{DBD8CECD-AC01-FF41-B016-AF4D3AE2D7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Straight Connector 6">
            <a:extLst>
              <a:ext uri="{FF2B5EF4-FFF2-40B4-BE49-F238E27FC236}">
                <a16:creationId xmlns:a16="http://schemas.microsoft.com/office/drawing/2014/main" id="{9F56E503-D263-5644-A6BD-0305B408A3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Straight Connector 7">
            <a:extLst>
              <a:ext uri="{FF2B5EF4-FFF2-40B4-BE49-F238E27FC236}">
                <a16:creationId xmlns:a16="http://schemas.microsoft.com/office/drawing/2014/main" id="{0704C9CA-EDC5-2B48-8F2E-0697CD2B22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15">
            <a:extLst>
              <a:ext uri="{FF2B5EF4-FFF2-40B4-BE49-F238E27FC236}">
                <a16:creationId xmlns:a16="http://schemas.microsoft.com/office/drawing/2014/main" id="{FE8613A0-5B5D-274F-A4A5-AD5E31228492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2254854A-24C3-3947-83AA-D1FD915DF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745" y="2346550"/>
            <a:ext cx="6483652" cy="3980518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1F840004-3338-4B43-8F1E-74E5C03534A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5451" r="35626"/>
          <a:stretch/>
        </p:blipFill>
        <p:spPr>
          <a:xfrm rot="1751899">
            <a:off x="6495903" y="1958376"/>
            <a:ext cx="988156" cy="85825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7AFEBFB-A802-477D-BE4C-E149A622B822}"/>
              </a:ext>
            </a:extLst>
          </p:cNvPr>
          <p:cNvGrpSpPr/>
          <p:nvPr/>
        </p:nvGrpSpPr>
        <p:grpSpPr>
          <a:xfrm>
            <a:off x="8334745" y="57930"/>
            <a:ext cx="3715271" cy="2657573"/>
            <a:chOff x="8334745" y="57930"/>
            <a:chExt cx="3715271" cy="265757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66949BE-8189-884A-B5A5-4313416FD29A}"/>
                </a:ext>
              </a:extLst>
            </p:cNvPr>
            <p:cNvGrpSpPr/>
            <p:nvPr/>
          </p:nvGrpSpPr>
          <p:grpSpPr>
            <a:xfrm>
              <a:off x="8334745" y="57930"/>
              <a:ext cx="3615685" cy="2657573"/>
              <a:chOff x="1729741" y="804812"/>
              <a:chExt cx="8422376" cy="5695418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478E3EA7-B283-E14E-8EBF-A46E80A56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E935D91-F994-FE4A-810D-59824DE0A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ADFDA1FF-A8CD-B14A-944F-86E773C8C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170FD30F-CF35-0346-AEEA-7A721000E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3ABF54D1-D6BC-794B-AF91-B96676113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661F01F-AA42-F544-A572-4E4D0E810A95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Subject knowledge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50992C6-B32E-6F4E-A57E-BEC07F6D823E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166B549-1384-9E45-82D7-F23D224C7FF3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norms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6F788B4-E65C-D042-9258-35551F3FE998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Pupils’ reasoning and learning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E233AC4-3656-B04F-8DE5-C81B8F1428E0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Assessment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2D2A4E6A-76F0-4ACA-9C8E-CEDB522185B0}"/>
                </a:ext>
              </a:extLst>
            </p:cNvPr>
            <p:cNvGrpSpPr/>
            <p:nvPr/>
          </p:nvGrpSpPr>
          <p:grpSpPr>
            <a:xfrm>
              <a:off x="10214506" y="1019659"/>
              <a:ext cx="1835510" cy="1677889"/>
              <a:chOff x="10214506" y="1019659"/>
              <a:chExt cx="1835510" cy="1677889"/>
            </a:xfrm>
          </p:grpSpPr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2EAE8899-6BEC-45B7-882A-A2A6411AA2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716CB273-6ECE-4F17-B520-FA829C11DA12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8962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D93E0-011E-B741-BC73-669CEA096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3591" y="2573738"/>
            <a:ext cx="9757644" cy="3819748"/>
          </a:xfrm>
        </p:spPr>
        <p:txBody>
          <a:bodyPr>
            <a:normAutofit/>
          </a:bodyPr>
          <a:lstStyle/>
          <a:p>
            <a:r>
              <a:rPr lang="en-GB" sz="3600" dirty="0"/>
              <a:t>A lesson design fostering an understanding of </a:t>
            </a:r>
            <a:r>
              <a:rPr lang="en-GB" sz="3600" i="1" dirty="0"/>
              <a:t>place value as a special type of grouping</a:t>
            </a:r>
          </a:p>
          <a:p>
            <a:r>
              <a:rPr lang="en-GB" sz="3600" dirty="0"/>
              <a:t>Requires </a:t>
            </a:r>
            <a:r>
              <a:rPr lang="en-GB" sz="3600" i="1" dirty="0"/>
              <a:t>prior knowledge </a:t>
            </a:r>
            <a:r>
              <a:rPr lang="en-GB" sz="3600" dirty="0"/>
              <a:t>of </a:t>
            </a:r>
          </a:p>
          <a:p>
            <a:pPr lvl="1"/>
            <a:r>
              <a:rPr lang="en-GB" sz="3200" dirty="0"/>
              <a:t>Representing numbers</a:t>
            </a:r>
          </a:p>
          <a:p>
            <a:pPr lvl="1"/>
            <a:r>
              <a:rPr lang="en-GB" sz="3200" dirty="0"/>
              <a:t>Grouping given quantities</a:t>
            </a:r>
          </a:p>
          <a:p>
            <a:r>
              <a:rPr lang="en-GB" sz="3600" dirty="0"/>
              <a:t>Focus pupil understanding on min/max number in each column and growth rate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6ACBE-CF53-FE4F-9C59-E2096C9CC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122" y="365125"/>
            <a:ext cx="7811905" cy="1335589"/>
          </a:xfrm>
        </p:spPr>
        <p:txBody>
          <a:bodyPr>
            <a:normAutofit/>
          </a:bodyPr>
          <a:lstStyle/>
          <a:p>
            <a:r>
              <a:rPr lang="en-GB" dirty="0"/>
              <a:t>Analyse the curriculum design…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6B48F54-9C83-4BF6-B42D-1D5B7455F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3" y="6243664"/>
            <a:ext cx="2527568" cy="473919"/>
          </a:xfrm>
          <a:prstGeom prst="rect">
            <a:avLst/>
          </a:prstGeom>
        </p:spPr>
      </p:pic>
      <p:sp>
        <p:nvSpPr>
          <p:cNvPr id="8" name="Straight Connector 47">
            <a:extLst>
              <a:ext uri="{FF2B5EF4-FFF2-40B4-BE49-F238E27FC236}">
                <a16:creationId xmlns:a16="http://schemas.microsoft.com/office/drawing/2014/main" id="{E724405B-910B-4B4B-9BA6-60D6BAF9E4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Straight Connector 48">
            <a:extLst>
              <a:ext uri="{FF2B5EF4-FFF2-40B4-BE49-F238E27FC236}">
                <a16:creationId xmlns:a16="http://schemas.microsoft.com/office/drawing/2014/main" id="{DC1C94AC-6E7A-2B46-BEA8-0FBCDE57DB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Straight Connector 49">
            <a:extLst>
              <a:ext uri="{FF2B5EF4-FFF2-40B4-BE49-F238E27FC236}">
                <a16:creationId xmlns:a16="http://schemas.microsoft.com/office/drawing/2014/main" id="{C98BF1E5-5347-3C4A-B81D-2527220B88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50">
            <a:extLst>
              <a:ext uri="{FF2B5EF4-FFF2-40B4-BE49-F238E27FC236}">
                <a16:creationId xmlns:a16="http://schemas.microsoft.com/office/drawing/2014/main" id="{225A7DFC-5E1B-4346-B313-45429F6659AD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Straight Connector 53">
            <a:extLst>
              <a:ext uri="{FF2B5EF4-FFF2-40B4-BE49-F238E27FC236}">
                <a16:creationId xmlns:a16="http://schemas.microsoft.com/office/drawing/2014/main" id="{D60BB5D4-7DE3-9D4C-B58A-E55D5538F5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2204638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Straight Connector 54">
            <a:extLst>
              <a:ext uri="{FF2B5EF4-FFF2-40B4-BE49-F238E27FC236}">
                <a16:creationId xmlns:a16="http://schemas.microsoft.com/office/drawing/2014/main" id="{CAAA6738-85DC-A54F-B696-9C9CF2C14E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182463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7934D0E2-7CC5-6645-AE2C-F48CBA647BDA}"/>
              </a:ext>
            </a:extLst>
          </p:cNvPr>
          <p:cNvSpPr>
            <a:spLocks/>
          </p:cNvSpPr>
          <p:nvPr/>
        </p:nvSpPr>
        <p:spPr bwMode="auto">
          <a:xfrm>
            <a:off x="354341113" y="999370938"/>
            <a:ext cx="2147483647" cy="996896025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Straight Connector 57">
            <a:extLst>
              <a:ext uri="{FF2B5EF4-FFF2-40B4-BE49-F238E27FC236}">
                <a16:creationId xmlns:a16="http://schemas.microsoft.com/office/drawing/2014/main" id="{B379BE3B-2347-C74E-81DB-7912010FBF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Straight Connector 58">
            <a:extLst>
              <a:ext uri="{FF2B5EF4-FFF2-40B4-BE49-F238E27FC236}">
                <a16:creationId xmlns:a16="http://schemas.microsoft.com/office/drawing/2014/main" id="{F771B295-AEBC-AF45-96C3-C1B5EDD5B7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Straight Connector 59">
            <a:extLst>
              <a:ext uri="{FF2B5EF4-FFF2-40B4-BE49-F238E27FC236}">
                <a16:creationId xmlns:a16="http://schemas.microsoft.com/office/drawing/2014/main" id="{25626FB2-9931-944A-89F1-F867C5AFB89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Freeform 60">
            <a:extLst>
              <a:ext uri="{FF2B5EF4-FFF2-40B4-BE49-F238E27FC236}">
                <a16:creationId xmlns:a16="http://schemas.microsoft.com/office/drawing/2014/main" id="{D67B3F2F-5801-8142-AAF6-047BDD1B5A48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Straight Connector 64">
            <a:extLst>
              <a:ext uri="{FF2B5EF4-FFF2-40B4-BE49-F238E27FC236}">
                <a16:creationId xmlns:a16="http://schemas.microsoft.com/office/drawing/2014/main" id="{E8779DA6-BA71-2B44-8261-23EF604EA7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Straight Connector 65">
            <a:extLst>
              <a:ext uri="{FF2B5EF4-FFF2-40B4-BE49-F238E27FC236}">
                <a16:creationId xmlns:a16="http://schemas.microsoft.com/office/drawing/2014/main" id="{520D20CF-439F-014B-9F6A-83FCE25EC2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Straight Connector 66">
            <a:extLst>
              <a:ext uri="{FF2B5EF4-FFF2-40B4-BE49-F238E27FC236}">
                <a16:creationId xmlns:a16="http://schemas.microsoft.com/office/drawing/2014/main" id="{38DABFDD-052F-1F4A-969A-9F861B3864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Freeform 67">
            <a:extLst>
              <a:ext uri="{FF2B5EF4-FFF2-40B4-BE49-F238E27FC236}">
                <a16:creationId xmlns:a16="http://schemas.microsoft.com/office/drawing/2014/main" id="{29321B65-3C8C-3447-A948-DE0B783A4996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Straight Connector 70">
            <a:extLst>
              <a:ext uri="{FF2B5EF4-FFF2-40B4-BE49-F238E27FC236}">
                <a16:creationId xmlns:a16="http://schemas.microsoft.com/office/drawing/2014/main" id="{5563F63B-9959-DB4F-9423-2D796E1BDEE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2204638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Straight Connector 71">
            <a:extLst>
              <a:ext uri="{FF2B5EF4-FFF2-40B4-BE49-F238E27FC236}">
                <a16:creationId xmlns:a16="http://schemas.microsoft.com/office/drawing/2014/main" id="{97AC1746-B4A2-0940-8A14-E28AB406E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182463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3D141CF7-B507-4C4F-A766-E90EA087D5A5}"/>
              </a:ext>
            </a:extLst>
          </p:cNvPr>
          <p:cNvSpPr>
            <a:spLocks/>
          </p:cNvSpPr>
          <p:nvPr/>
        </p:nvSpPr>
        <p:spPr bwMode="auto">
          <a:xfrm>
            <a:off x="354341113" y="999370938"/>
            <a:ext cx="2147483647" cy="996896025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Straight Connector 74">
            <a:extLst>
              <a:ext uri="{FF2B5EF4-FFF2-40B4-BE49-F238E27FC236}">
                <a16:creationId xmlns:a16="http://schemas.microsoft.com/office/drawing/2014/main" id="{66F033EA-D72B-D042-8D27-48469AFBE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Straight Connector 75">
            <a:extLst>
              <a:ext uri="{FF2B5EF4-FFF2-40B4-BE49-F238E27FC236}">
                <a16:creationId xmlns:a16="http://schemas.microsoft.com/office/drawing/2014/main" id="{6A261CC8-7094-C743-A080-B8EC2B82A8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Straight Connector 76">
            <a:extLst>
              <a:ext uri="{FF2B5EF4-FFF2-40B4-BE49-F238E27FC236}">
                <a16:creationId xmlns:a16="http://schemas.microsoft.com/office/drawing/2014/main" id="{04CCBB10-83A9-B14A-87D7-63EA45D58C5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77">
            <a:extLst>
              <a:ext uri="{FF2B5EF4-FFF2-40B4-BE49-F238E27FC236}">
                <a16:creationId xmlns:a16="http://schemas.microsoft.com/office/drawing/2014/main" id="{3D55B813-1E28-9347-BC1D-E982CB906031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Straight Connector 81">
            <a:extLst>
              <a:ext uri="{FF2B5EF4-FFF2-40B4-BE49-F238E27FC236}">
                <a16:creationId xmlns:a16="http://schemas.microsoft.com/office/drawing/2014/main" id="{A4B83812-EA47-6741-9D02-87E7A368D2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Straight Connector 82">
            <a:extLst>
              <a:ext uri="{FF2B5EF4-FFF2-40B4-BE49-F238E27FC236}">
                <a16:creationId xmlns:a16="http://schemas.microsoft.com/office/drawing/2014/main" id="{F275C250-3E45-5945-9DEB-A0FE1EB3A5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Straight Connector 83">
            <a:extLst>
              <a:ext uri="{FF2B5EF4-FFF2-40B4-BE49-F238E27FC236}">
                <a16:creationId xmlns:a16="http://schemas.microsoft.com/office/drawing/2014/main" id="{1AD49BA2-1A34-7F45-9A9F-E296A2B6D8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Freeform 84">
            <a:extLst>
              <a:ext uri="{FF2B5EF4-FFF2-40B4-BE49-F238E27FC236}">
                <a16:creationId xmlns:a16="http://schemas.microsoft.com/office/drawing/2014/main" id="{A2CC58EB-3FB3-504C-A053-83ACE3687C43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Straight Connector 87">
            <a:extLst>
              <a:ext uri="{FF2B5EF4-FFF2-40B4-BE49-F238E27FC236}">
                <a16:creationId xmlns:a16="http://schemas.microsoft.com/office/drawing/2014/main" id="{0EA3DD0B-ABB1-134E-9F77-32905E4A8A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2204638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Straight Connector 88">
            <a:extLst>
              <a:ext uri="{FF2B5EF4-FFF2-40B4-BE49-F238E27FC236}">
                <a16:creationId xmlns:a16="http://schemas.microsoft.com/office/drawing/2014/main" id="{307F948E-2311-2F4A-8672-AA8C11C8D2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182463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Freeform 89">
            <a:extLst>
              <a:ext uri="{FF2B5EF4-FFF2-40B4-BE49-F238E27FC236}">
                <a16:creationId xmlns:a16="http://schemas.microsoft.com/office/drawing/2014/main" id="{41E1073A-8549-B444-8BAA-FF1E7C557706}"/>
              </a:ext>
            </a:extLst>
          </p:cNvPr>
          <p:cNvSpPr>
            <a:spLocks/>
          </p:cNvSpPr>
          <p:nvPr/>
        </p:nvSpPr>
        <p:spPr bwMode="auto">
          <a:xfrm>
            <a:off x="354341113" y="999370938"/>
            <a:ext cx="2147483647" cy="996896025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6" name="Straight Connector 91">
            <a:extLst>
              <a:ext uri="{FF2B5EF4-FFF2-40B4-BE49-F238E27FC236}">
                <a16:creationId xmlns:a16="http://schemas.microsoft.com/office/drawing/2014/main" id="{861CE467-DEB5-1F4A-8467-2D414E51FCB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7" name="Straight Connector 92">
            <a:extLst>
              <a:ext uri="{FF2B5EF4-FFF2-40B4-BE49-F238E27FC236}">
                <a16:creationId xmlns:a16="http://schemas.microsoft.com/office/drawing/2014/main" id="{00EDFF04-560A-814C-BBE2-E6327C6BB8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8" name="Straight Connector 93">
            <a:extLst>
              <a:ext uri="{FF2B5EF4-FFF2-40B4-BE49-F238E27FC236}">
                <a16:creationId xmlns:a16="http://schemas.microsoft.com/office/drawing/2014/main" id="{949273F0-E0B6-4349-AE71-D313FAADB2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9" name="Freeform 94">
            <a:extLst>
              <a:ext uri="{FF2B5EF4-FFF2-40B4-BE49-F238E27FC236}">
                <a16:creationId xmlns:a16="http://schemas.microsoft.com/office/drawing/2014/main" id="{27DD87BA-2D3D-3144-94C3-32838EDFEF65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1" name="Straight Connector 28">
            <a:extLst>
              <a:ext uri="{FF2B5EF4-FFF2-40B4-BE49-F238E27FC236}">
                <a16:creationId xmlns:a16="http://schemas.microsoft.com/office/drawing/2014/main" id="{EF33440A-3585-B043-95CF-31173C0C35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2" name="Straight Connector 29">
            <a:extLst>
              <a:ext uri="{FF2B5EF4-FFF2-40B4-BE49-F238E27FC236}">
                <a16:creationId xmlns:a16="http://schemas.microsoft.com/office/drawing/2014/main" id="{7F94E4B0-16C9-5543-8E2C-186B6B358D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3" name="Straight Connector 30">
            <a:extLst>
              <a:ext uri="{FF2B5EF4-FFF2-40B4-BE49-F238E27FC236}">
                <a16:creationId xmlns:a16="http://schemas.microsoft.com/office/drawing/2014/main" id="{74F47F2A-229F-D846-B292-441FB962D5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4" name="Freeform 31">
            <a:extLst>
              <a:ext uri="{FF2B5EF4-FFF2-40B4-BE49-F238E27FC236}">
                <a16:creationId xmlns:a16="http://schemas.microsoft.com/office/drawing/2014/main" id="{9444CF50-6D14-DB4C-BEAB-5FB56F4E5013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5" name="Straight Connector 34">
            <a:extLst>
              <a:ext uri="{FF2B5EF4-FFF2-40B4-BE49-F238E27FC236}">
                <a16:creationId xmlns:a16="http://schemas.microsoft.com/office/drawing/2014/main" id="{97CF73C3-8A8F-1C4E-87C3-AD89F46369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72204638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6" name="Straight Connector 35">
            <a:extLst>
              <a:ext uri="{FF2B5EF4-FFF2-40B4-BE49-F238E27FC236}">
                <a16:creationId xmlns:a16="http://schemas.microsoft.com/office/drawing/2014/main" id="{E5C0E9E6-C09B-8D40-AC13-177C0333AE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182463" y="2474913"/>
            <a:ext cx="2147483647" cy="2147483647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7" name="Freeform 36">
            <a:extLst>
              <a:ext uri="{FF2B5EF4-FFF2-40B4-BE49-F238E27FC236}">
                <a16:creationId xmlns:a16="http://schemas.microsoft.com/office/drawing/2014/main" id="{09951103-753A-0F4F-838F-68B1E7CB0485}"/>
              </a:ext>
            </a:extLst>
          </p:cNvPr>
          <p:cNvSpPr>
            <a:spLocks/>
          </p:cNvSpPr>
          <p:nvPr/>
        </p:nvSpPr>
        <p:spPr bwMode="auto">
          <a:xfrm>
            <a:off x="354341113" y="999370938"/>
            <a:ext cx="2147483647" cy="996896025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8" name="Straight Connector 38">
            <a:extLst>
              <a:ext uri="{FF2B5EF4-FFF2-40B4-BE49-F238E27FC236}">
                <a16:creationId xmlns:a16="http://schemas.microsoft.com/office/drawing/2014/main" id="{11A1C36D-D03A-FA45-80D2-115E7B2AC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9" name="Straight Connector 39">
            <a:extLst>
              <a:ext uri="{FF2B5EF4-FFF2-40B4-BE49-F238E27FC236}">
                <a16:creationId xmlns:a16="http://schemas.microsoft.com/office/drawing/2014/main" id="{B2A32413-3D31-BB4D-9E80-456F5E0616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0" name="Straight Connector 40">
            <a:extLst>
              <a:ext uri="{FF2B5EF4-FFF2-40B4-BE49-F238E27FC236}">
                <a16:creationId xmlns:a16="http://schemas.microsoft.com/office/drawing/2014/main" id="{8D1CB9B9-3487-8544-BFB5-D613B5A3B2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1" name="Freeform 41">
            <a:extLst>
              <a:ext uri="{FF2B5EF4-FFF2-40B4-BE49-F238E27FC236}">
                <a16:creationId xmlns:a16="http://schemas.microsoft.com/office/drawing/2014/main" id="{E536B051-5D4D-1541-AA90-F31B2AF85BB1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2" name="Straight Connector 5">
            <a:extLst>
              <a:ext uri="{FF2B5EF4-FFF2-40B4-BE49-F238E27FC236}">
                <a16:creationId xmlns:a16="http://schemas.microsoft.com/office/drawing/2014/main" id="{DBD8CECD-AC01-FF41-B016-AF4D3AE2D7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97213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3" name="Straight Connector 6">
            <a:extLst>
              <a:ext uri="{FF2B5EF4-FFF2-40B4-BE49-F238E27FC236}">
                <a16:creationId xmlns:a16="http://schemas.microsoft.com/office/drawing/2014/main" id="{9F56E503-D263-5644-A6BD-0305B408A3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48450" y="2474913"/>
            <a:ext cx="362902500" cy="491934500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4" name="Straight Connector 7">
            <a:extLst>
              <a:ext uri="{FF2B5EF4-FFF2-40B4-BE49-F238E27FC236}">
                <a16:creationId xmlns:a16="http://schemas.microsoft.com/office/drawing/2014/main" id="{0704C9CA-EDC5-2B48-8F2E-0697CD2B22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6778088" y="2474913"/>
            <a:ext cx="362902500" cy="492509175"/>
          </a:xfrm>
          <a:prstGeom prst="line">
            <a:avLst/>
          </a:prstGeom>
          <a:noFill/>
          <a:ln w="38100">
            <a:solidFill>
              <a:srgbClr val="4472C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5" name="Freeform 15">
            <a:extLst>
              <a:ext uri="{FF2B5EF4-FFF2-40B4-BE49-F238E27FC236}">
                <a16:creationId xmlns:a16="http://schemas.microsoft.com/office/drawing/2014/main" id="{FE8613A0-5B5D-274F-A4A5-AD5E31228492}"/>
              </a:ext>
            </a:extLst>
          </p:cNvPr>
          <p:cNvSpPr>
            <a:spLocks/>
          </p:cNvSpPr>
          <p:nvPr/>
        </p:nvSpPr>
        <p:spPr bwMode="auto">
          <a:xfrm>
            <a:off x="61637863" y="168624250"/>
            <a:ext cx="577146737" cy="166149338"/>
          </a:xfrm>
          <a:custGeom>
            <a:avLst/>
            <a:gdLst>
              <a:gd name="T0" fmla="*/ 308473 w 363557"/>
              <a:gd name="T1" fmla="*/ 104661 h 104661"/>
              <a:gd name="T2" fmla="*/ 280930 w 363557"/>
              <a:gd name="T3" fmla="*/ 77118 h 104661"/>
              <a:gd name="T4" fmla="*/ 247880 w 363557"/>
              <a:gd name="T5" fmla="*/ 55085 h 104661"/>
              <a:gd name="T6" fmla="*/ 231355 w 363557"/>
              <a:gd name="T7" fmla="*/ 44068 h 104661"/>
              <a:gd name="T8" fmla="*/ 209321 w 363557"/>
              <a:gd name="T9" fmla="*/ 33051 h 104661"/>
              <a:gd name="T10" fmla="*/ 148728 w 363557"/>
              <a:gd name="T11" fmla="*/ 11017 h 104661"/>
              <a:gd name="T12" fmla="*/ 110169 w 363557"/>
              <a:gd name="T13" fmla="*/ 0 h 104661"/>
              <a:gd name="T14" fmla="*/ 60593 w 363557"/>
              <a:gd name="T15" fmla="*/ 5509 h 104661"/>
              <a:gd name="T16" fmla="*/ 44068 w 363557"/>
              <a:gd name="T17" fmla="*/ 11017 h 104661"/>
              <a:gd name="T18" fmla="*/ 16526 w 363557"/>
              <a:gd name="T19" fmla="*/ 16526 h 104661"/>
              <a:gd name="T20" fmla="*/ 0 w 363557"/>
              <a:gd name="T21" fmla="*/ 49576 h 104661"/>
              <a:gd name="T22" fmla="*/ 22034 w 363557"/>
              <a:gd name="T23" fmla="*/ 77118 h 104661"/>
              <a:gd name="T24" fmla="*/ 38559 w 363557"/>
              <a:gd name="T25" fmla="*/ 82627 h 104661"/>
              <a:gd name="T26" fmla="*/ 93644 w 363557"/>
              <a:gd name="T27" fmla="*/ 93644 h 104661"/>
              <a:gd name="T28" fmla="*/ 286439 w 363557"/>
              <a:gd name="T29" fmla="*/ 82627 h 104661"/>
              <a:gd name="T30" fmla="*/ 363557 w 363557"/>
              <a:gd name="T31" fmla="*/ 71610 h 10466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363557" h="104661">
                <a:moveTo>
                  <a:pt x="308473" y="104661"/>
                </a:moveTo>
                <a:cubicBezTo>
                  <a:pt x="299292" y="95480"/>
                  <a:pt x="290979" y="85340"/>
                  <a:pt x="280930" y="77118"/>
                </a:cubicBezTo>
                <a:cubicBezTo>
                  <a:pt x="270683" y="68734"/>
                  <a:pt x="258897" y="62429"/>
                  <a:pt x="247880" y="55085"/>
                </a:cubicBezTo>
                <a:cubicBezTo>
                  <a:pt x="242372" y="51413"/>
                  <a:pt x="237276" y="47029"/>
                  <a:pt x="231355" y="44068"/>
                </a:cubicBezTo>
                <a:cubicBezTo>
                  <a:pt x="224010" y="40396"/>
                  <a:pt x="216825" y="36386"/>
                  <a:pt x="209321" y="33051"/>
                </a:cubicBezTo>
                <a:cubicBezTo>
                  <a:pt x="186326" y="22831"/>
                  <a:pt x="173156" y="19159"/>
                  <a:pt x="148728" y="11017"/>
                </a:cubicBezTo>
                <a:cubicBezTo>
                  <a:pt x="125025" y="3116"/>
                  <a:pt x="137831" y="6916"/>
                  <a:pt x="110169" y="0"/>
                </a:cubicBezTo>
                <a:cubicBezTo>
                  <a:pt x="93644" y="1836"/>
                  <a:pt x="76994" y="2775"/>
                  <a:pt x="60593" y="5509"/>
                </a:cubicBezTo>
                <a:cubicBezTo>
                  <a:pt x="54866" y="6464"/>
                  <a:pt x="49701" y="9609"/>
                  <a:pt x="44068" y="11017"/>
                </a:cubicBezTo>
                <a:cubicBezTo>
                  <a:pt x="34985" y="13288"/>
                  <a:pt x="25707" y="14690"/>
                  <a:pt x="16526" y="16526"/>
                </a:cubicBezTo>
                <a:cubicBezTo>
                  <a:pt x="10957" y="24880"/>
                  <a:pt x="0" y="38174"/>
                  <a:pt x="0" y="49576"/>
                </a:cubicBezTo>
                <a:cubicBezTo>
                  <a:pt x="0" y="65460"/>
                  <a:pt x="9345" y="70773"/>
                  <a:pt x="22034" y="77118"/>
                </a:cubicBezTo>
                <a:cubicBezTo>
                  <a:pt x="27227" y="79715"/>
                  <a:pt x="32976" y="81032"/>
                  <a:pt x="38559" y="82627"/>
                </a:cubicBezTo>
                <a:cubicBezTo>
                  <a:pt x="61559" y="89199"/>
                  <a:pt x="67685" y="89317"/>
                  <a:pt x="93644" y="93644"/>
                </a:cubicBezTo>
                <a:cubicBezTo>
                  <a:pt x="140566" y="91409"/>
                  <a:pt x="233903" y="87881"/>
                  <a:pt x="286439" y="82627"/>
                </a:cubicBezTo>
                <a:cubicBezTo>
                  <a:pt x="312255" y="80045"/>
                  <a:pt x="337440" y="71610"/>
                  <a:pt x="363557" y="71610"/>
                </a:cubicBezTo>
              </a:path>
            </a:pathLst>
          </a:custGeom>
          <a:noFill/>
          <a:ln w="12700">
            <a:solidFill>
              <a:srgbClr val="1F376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CF7445-3775-41A1-AFC1-986D31A74D0B}"/>
              </a:ext>
            </a:extLst>
          </p:cNvPr>
          <p:cNvGrpSpPr/>
          <p:nvPr/>
        </p:nvGrpSpPr>
        <p:grpSpPr>
          <a:xfrm>
            <a:off x="8334745" y="57930"/>
            <a:ext cx="3715271" cy="2657573"/>
            <a:chOff x="8334745" y="57930"/>
            <a:chExt cx="3715271" cy="2657573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966949BE-8189-884A-B5A5-4313416FD29A}"/>
                </a:ext>
              </a:extLst>
            </p:cNvPr>
            <p:cNvGrpSpPr/>
            <p:nvPr/>
          </p:nvGrpSpPr>
          <p:grpSpPr>
            <a:xfrm>
              <a:off x="8334745" y="57930"/>
              <a:ext cx="3615685" cy="2657573"/>
              <a:chOff x="1729741" y="804812"/>
              <a:chExt cx="8422376" cy="5695418"/>
            </a:xfrm>
          </p:grpSpPr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478E3EA7-B283-E14E-8EBF-A46E80A565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85" name="Picture 84">
                <a:extLst>
                  <a:ext uri="{FF2B5EF4-FFF2-40B4-BE49-F238E27FC236}">
                    <a16:creationId xmlns:a16="http://schemas.microsoft.com/office/drawing/2014/main" id="{0E935D91-F994-FE4A-810D-59824DE0A3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ADFDA1FF-A8CD-B14A-944F-86E773C8C0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87" name="Picture 86">
                <a:extLst>
                  <a:ext uri="{FF2B5EF4-FFF2-40B4-BE49-F238E27FC236}">
                    <a16:creationId xmlns:a16="http://schemas.microsoft.com/office/drawing/2014/main" id="{170FD30F-CF35-0346-AEEA-7A721000E7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3ABF54D1-D6BC-794B-AF91-B96676113A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4661F01F-AA42-F544-A572-4E4D0E810A95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Subject knowledge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450992C6-B32E-6F4E-A57E-BEC07F6D823E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166B549-1384-9E45-82D7-F23D224C7FF3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norms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A6F788B4-E65C-D042-9258-35551F3FE998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Pupils’ reasoning and learning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8E233AC4-3656-B04F-8DE5-C81B8F1428E0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Assessment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0D75474D-9ABB-4615-B97D-66F15FC417E5}"/>
                </a:ext>
              </a:extLst>
            </p:cNvPr>
            <p:cNvGrpSpPr/>
            <p:nvPr/>
          </p:nvGrpSpPr>
          <p:grpSpPr>
            <a:xfrm>
              <a:off x="10214506" y="1019659"/>
              <a:ext cx="1835510" cy="1677889"/>
              <a:chOff x="10214506" y="1019659"/>
              <a:chExt cx="1835510" cy="1677889"/>
            </a:xfrm>
          </p:grpSpPr>
          <p:pic>
            <p:nvPicPr>
              <p:cNvPr id="80" name="Picture 79">
                <a:extLst>
                  <a:ext uri="{FF2B5EF4-FFF2-40B4-BE49-F238E27FC236}">
                    <a16:creationId xmlns:a16="http://schemas.microsoft.com/office/drawing/2014/main" id="{6D914771-C9F5-4F8A-B048-F13F741BB8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178AE584-D6E2-4A34-A41F-5CFA2DE35CB7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sp>
        <p:nvSpPr>
          <p:cNvPr id="79" name="Content Placeholder 2">
            <a:extLst>
              <a:ext uri="{FF2B5EF4-FFF2-40B4-BE49-F238E27FC236}">
                <a16:creationId xmlns:a16="http://schemas.microsoft.com/office/drawing/2014/main" id="{94F8103D-DF87-1F45-ACF1-5F955DD12005}"/>
              </a:ext>
            </a:extLst>
          </p:cNvPr>
          <p:cNvSpPr txBox="1">
            <a:spLocks/>
          </p:cNvSpPr>
          <p:nvPr/>
        </p:nvSpPr>
        <p:spPr>
          <a:xfrm rot="16200000">
            <a:off x="-944446" y="3864652"/>
            <a:ext cx="3768752" cy="1307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rgbClr val="FF0000"/>
                </a:solidFill>
              </a:rPr>
              <a:t>Analysis of design principles</a:t>
            </a:r>
          </a:p>
        </p:txBody>
      </p:sp>
    </p:spTree>
    <p:extLst>
      <p:ext uri="{BB962C8B-B14F-4D97-AF65-F5344CB8AC3E}">
        <p14:creationId xmlns:p14="http://schemas.microsoft.com/office/powerpoint/2010/main" val="161561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E1CBD-51F0-434D-AB27-5BCD94A94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" y="1907238"/>
            <a:ext cx="5354269" cy="42394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1E29DE-A940-4D96-82A5-6E6B79D4F851}"/>
              </a:ext>
            </a:extLst>
          </p:cNvPr>
          <p:cNvSpPr txBox="1"/>
          <p:nvPr/>
        </p:nvSpPr>
        <p:spPr>
          <a:xfrm>
            <a:off x="343680" y="216182"/>
            <a:ext cx="7706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Analyse where it fits in overall map and </a:t>
            </a:r>
            <a:r>
              <a:rPr lang="en-GB" sz="4000" dirty="0" err="1"/>
              <a:t>CfE</a:t>
            </a:r>
            <a:r>
              <a:rPr lang="en-GB" sz="4000" dirty="0"/>
              <a:t>…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DE4FDB-C180-4F5C-A200-FF2753F40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CC8D4F-BB6C-45CB-913B-946E37AF7C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16201"/>
              </p:ext>
            </p:extLst>
          </p:nvPr>
        </p:nvGraphicFramePr>
        <p:xfrm>
          <a:off x="5287617" y="2904846"/>
          <a:ext cx="6752107" cy="30827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07262">
                  <a:extLst>
                    <a:ext uri="{9D8B030D-6E8A-4147-A177-3AD203B41FA5}">
                      <a16:colId xmlns:a16="http://schemas.microsoft.com/office/drawing/2014/main" val="2741203871"/>
                    </a:ext>
                  </a:extLst>
                </a:gridCol>
                <a:gridCol w="952747">
                  <a:extLst>
                    <a:ext uri="{9D8B030D-6E8A-4147-A177-3AD203B41FA5}">
                      <a16:colId xmlns:a16="http://schemas.microsoft.com/office/drawing/2014/main" val="194158421"/>
                    </a:ext>
                  </a:extLst>
                </a:gridCol>
                <a:gridCol w="1143296">
                  <a:extLst>
                    <a:ext uri="{9D8B030D-6E8A-4147-A177-3AD203B41FA5}">
                      <a16:colId xmlns:a16="http://schemas.microsoft.com/office/drawing/2014/main" val="2457617791"/>
                    </a:ext>
                  </a:extLst>
                </a:gridCol>
                <a:gridCol w="1594354">
                  <a:extLst>
                    <a:ext uri="{9D8B030D-6E8A-4147-A177-3AD203B41FA5}">
                      <a16:colId xmlns:a16="http://schemas.microsoft.com/office/drawing/2014/main" val="1269615890"/>
                    </a:ext>
                  </a:extLst>
                </a:gridCol>
                <a:gridCol w="1137444">
                  <a:extLst>
                    <a:ext uri="{9D8B030D-6E8A-4147-A177-3AD203B41FA5}">
                      <a16:colId xmlns:a16="http://schemas.microsoft.com/office/drawing/2014/main" val="1221615711"/>
                    </a:ext>
                  </a:extLst>
                </a:gridCol>
                <a:gridCol w="917004">
                  <a:extLst>
                    <a:ext uri="{9D8B030D-6E8A-4147-A177-3AD203B41FA5}">
                      <a16:colId xmlns:a16="http://schemas.microsoft.com/office/drawing/2014/main" val="1093027998"/>
                    </a:ext>
                  </a:extLst>
                </a:gridCol>
              </a:tblGrid>
              <a:tr h="272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 </a:t>
                      </a:r>
                      <a:r>
                        <a:rPr lang="en-GB" sz="1400" kern="1200" dirty="0" err="1">
                          <a:effectLst/>
                        </a:rPr>
                        <a:t>CfE</a:t>
                      </a:r>
                      <a:r>
                        <a:rPr lang="en-GB" sz="1400" kern="1200" dirty="0">
                          <a:effectLst/>
                        </a:rPr>
                        <a:t> E’s O’s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P0-P1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P2-P4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P5-P7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S1-S3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effectLst/>
                        </a:rPr>
                        <a:t>S4-S6</a:t>
                      </a:r>
                      <a:endParaRPr lang="en-GB" sz="12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98444"/>
                  </a:ext>
                </a:extLst>
              </a:tr>
              <a:tr h="2809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</a:rPr>
                        <a:t>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</a:rPr>
                        <a:t>Number and number processes 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</a:rPr>
                        <a:t>including addition, subtraction, multiplication, division and negative numbers</a:t>
                      </a:r>
                      <a:endParaRPr lang="en-GB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6385" algn="l"/>
                        </a:tabLs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Use numbers to count, create sequences and describe order.[MNU 0-02a]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6385" algn="l"/>
                        </a:tabLs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86385" algn="l"/>
                        </a:tabLs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Use practical materials to ‘count on and back’ for addition/subtraction [MNU 0-03a]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Understand construction of whole numbers, importance of zero, explain the link between a digit, its place and its value. [MNU 1-02a]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Use +, -, x, </a:t>
                      </a: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  <a:sym typeface="Symbol" panose="05050102010706020507" pitchFamily="18" charset="2"/>
                        </a:rPr>
                        <a:t></a:t>
                      </a: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  to solve problems, use mental strategies [MNU 1-03a]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Extend the range of whole numbers, construction of decimal fractions, explain the link between a digit, its place and its value. [MNU 2-02a] 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Solve problems involving whole numbers using a range of methods [MNU 2-03a]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Solve problems involving decimal fractions using a variety of methods. [MNU 2-03b]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Use a variety of methods to solve number problems, communicate processes and solutions.[MNU 3-03a]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Recall number facts quickly and use them accurately in calculations.[MNU 3-03b]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11760" algn="l"/>
                          <a:tab pos="308610" algn="l"/>
                        </a:tabLs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Solve problems set in unfamiliar contexts.[MNU 4-03a]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0" kern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51435" marR="51435" marT="9525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688679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A7B87597-D389-49E7-BE45-2D32F42D73EA}"/>
              </a:ext>
            </a:extLst>
          </p:cNvPr>
          <p:cNvGrpSpPr/>
          <p:nvPr/>
        </p:nvGrpSpPr>
        <p:grpSpPr>
          <a:xfrm>
            <a:off x="8334745" y="57930"/>
            <a:ext cx="3715271" cy="2657573"/>
            <a:chOff x="8334745" y="57930"/>
            <a:chExt cx="3715271" cy="26575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2639169-BE16-4741-B2D5-ED0C1B171DD2}"/>
                </a:ext>
              </a:extLst>
            </p:cNvPr>
            <p:cNvGrpSpPr/>
            <p:nvPr/>
          </p:nvGrpSpPr>
          <p:grpSpPr>
            <a:xfrm>
              <a:off x="8334745" y="57930"/>
              <a:ext cx="3615685" cy="2657573"/>
              <a:chOff x="1729741" y="804812"/>
              <a:chExt cx="8422376" cy="56954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53468095-67B4-475C-BD91-7341F902CB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6B4B1BB5-DCBE-4CFA-8516-775180719A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2D733A-B92B-4B43-8E41-D60458054C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DA9D98D-ECBB-469B-A808-9D174D0A94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C9F0714-5565-455D-A485-03A5DAFCDE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BA03D3-F53C-4286-8845-024C7952B3E6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Subject knowledge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6EA588E-A6AD-413B-97B1-E85787CF875D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5AA5C473-E6B4-449F-99DB-D477C7AFD007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norms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101D415-20FA-4DE3-B24E-A25F2DE8AECD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Pupils’ reasoning and learning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A31743CF-A6D6-4D70-89C4-9DF9CFCB9C27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Assessment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6E986F1-8158-4C71-82D8-3E311DCE4F30}"/>
                </a:ext>
              </a:extLst>
            </p:cNvPr>
            <p:cNvGrpSpPr/>
            <p:nvPr/>
          </p:nvGrpSpPr>
          <p:grpSpPr>
            <a:xfrm>
              <a:off x="10214506" y="1019659"/>
              <a:ext cx="1835510" cy="1677889"/>
              <a:chOff x="10214506" y="1019659"/>
              <a:chExt cx="1835510" cy="167788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21DCB19-A444-443C-A8A3-E217349E94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8B2855A-BECA-46B0-9FAC-3A7310240352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5146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810B-A7C7-9A4E-8EAA-3438FB1C8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078" y="206101"/>
            <a:ext cx="10515600" cy="1325563"/>
          </a:xfrm>
        </p:spPr>
        <p:txBody>
          <a:bodyPr/>
          <a:lstStyle/>
          <a:p>
            <a:r>
              <a:rPr lang="en-GB" dirty="0"/>
              <a:t>2. How do we foster an understanding of </a:t>
            </a:r>
            <a:r>
              <a:rPr lang="en-GB" b="1" dirty="0"/>
              <a:t>pupil’s learning</a:t>
            </a:r>
            <a:r>
              <a:rPr lang="en-GB" dirty="0"/>
              <a:t>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5EA8F7D-75AC-934F-AA19-5DA66F3E5A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20" y="1606965"/>
            <a:ext cx="3513089" cy="4376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79E272F-FFA2-DE47-81A9-9254F89415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626" y="1606966"/>
            <a:ext cx="2985281" cy="43767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4197A1-F84D-914D-B857-C05A52AEA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4237383" y="2134861"/>
            <a:ext cx="4426224" cy="331966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053F50E-C5DD-F847-800C-9CDF89B00BC3}"/>
              </a:ext>
            </a:extLst>
          </p:cNvPr>
          <p:cNvSpPr txBox="1">
            <a:spLocks/>
          </p:cNvSpPr>
          <p:nvPr/>
        </p:nvSpPr>
        <p:spPr>
          <a:xfrm>
            <a:off x="871332" y="6003925"/>
            <a:ext cx="10515600" cy="814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/>
              <a:t>This also gives them a chance to experience pupil lens…</a:t>
            </a:r>
          </a:p>
        </p:txBody>
      </p:sp>
    </p:spTree>
    <p:extLst>
      <p:ext uri="{BB962C8B-B14F-4D97-AF65-F5344CB8AC3E}">
        <p14:creationId xmlns:p14="http://schemas.microsoft.com/office/powerpoint/2010/main" val="386383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57D13F-8538-4714-9798-F519FA2B7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9786" y="4318000"/>
            <a:ext cx="3442214" cy="24955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5C8360-5BA9-3E45-BBCF-7054FF5F610B}"/>
              </a:ext>
            </a:extLst>
          </p:cNvPr>
          <p:cNvSpPr txBox="1">
            <a:spLocks/>
          </p:cNvSpPr>
          <p:nvPr/>
        </p:nvSpPr>
        <p:spPr>
          <a:xfrm>
            <a:off x="244417" y="206101"/>
            <a:ext cx="8879705" cy="1463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2. How do we foster an understanding of </a:t>
            </a:r>
            <a:r>
              <a:rPr lang="en-GB" b="1" dirty="0"/>
              <a:t>pupil’s learning</a:t>
            </a:r>
            <a:r>
              <a:rPr lang="en-GB" dirty="0"/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F6D23E-C6E9-A94E-B213-C4B94271D918}"/>
              </a:ext>
            </a:extLst>
          </p:cNvPr>
          <p:cNvSpPr txBox="1">
            <a:spLocks/>
          </p:cNvSpPr>
          <p:nvPr/>
        </p:nvSpPr>
        <p:spPr>
          <a:xfrm>
            <a:off x="299809" y="1828799"/>
            <a:ext cx="8405218" cy="482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sz="3600" dirty="0"/>
              <a:t>In addition to going through a lesson plan, our students also wear teacher lens and analyse the learning mechanism of such lessons  </a:t>
            </a:r>
          </a:p>
          <a:p>
            <a:pPr marL="400050" indent="-400050">
              <a:buFont typeface="Arial" panose="020B0604020202020204" pitchFamily="34" charset="0"/>
              <a:buChar char="•"/>
            </a:pPr>
            <a:endParaRPr lang="en-GB" sz="3600" dirty="0"/>
          </a:p>
          <a:p>
            <a:pPr marL="400050" indent="-400050">
              <a:buFont typeface="Arial" panose="020B0604020202020204" pitchFamily="34" charset="0"/>
              <a:buChar char="•"/>
            </a:pPr>
            <a:r>
              <a:rPr lang="en-GB" sz="3600" dirty="0"/>
              <a:t>They also analyse teaching videos of those lessons in terms of pupils’ developing understandings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B50A885-35F0-46BD-8B63-6587F83E52CF}"/>
              </a:ext>
            </a:extLst>
          </p:cNvPr>
          <p:cNvGrpSpPr/>
          <p:nvPr/>
        </p:nvGrpSpPr>
        <p:grpSpPr>
          <a:xfrm>
            <a:off x="8851581" y="52091"/>
            <a:ext cx="3700078" cy="2657573"/>
            <a:chOff x="8851581" y="52091"/>
            <a:chExt cx="3700078" cy="2657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EBC493-E319-6645-9B7B-F58877CB47DF}"/>
                </a:ext>
              </a:extLst>
            </p:cNvPr>
            <p:cNvGrpSpPr/>
            <p:nvPr/>
          </p:nvGrpSpPr>
          <p:grpSpPr>
            <a:xfrm>
              <a:off x="8851581" y="52091"/>
              <a:ext cx="3615685" cy="2657573"/>
              <a:chOff x="1729741" y="804812"/>
              <a:chExt cx="8422376" cy="569541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BC3E97-8EAA-0D47-AD6A-03AA32671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52A3083-5FC5-8E4C-855B-1D7B93F31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B8B73C9-DC69-0A4F-B3C3-5B27B3579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41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32C450-CD44-AC42-8346-FAF6E4EF0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2359A4-F22E-704F-9566-37AD9073A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11DE20-2595-2041-82E7-A1F644AAE849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  <a:cs typeface="Calibri"/>
                  </a:rPr>
                  <a:t>Subject knowledge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5FA8CE-A775-3849-8982-5B2AB3626210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1B923DB-A836-4A47-A5AE-B1FBA8294076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norms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DB80B3-4515-F449-A2DD-5B868CAA8550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cs typeface="Calibri"/>
                  </a:rPr>
                  <a:t>Pupils’ reasoning and learning</a:t>
                </a:r>
                <a:endParaRPr lang="en-US" sz="1000" b="1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D1482EC-6ECB-FB4B-98FA-62F459312F9C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Assessment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9F31F59-C8E2-4440-9A9B-2B61EDE9D3A7}"/>
                </a:ext>
              </a:extLst>
            </p:cNvPr>
            <p:cNvGrpSpPr/>
            <p:nvPr/>
          </p:nvGrpSpPr>
          <p:grpSpPr>
            <a:xfrm>
              <a:off x="10716149" y="1004418"/>
              <a:ext cx="1835510" cy="1677889"/>
              <a:chOff x="10214506" y="1019659"/>
              <a:chExt cx="1835510" cy="167788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5A5FE2FD-62A8-4566-8F67-486E5806B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492AA4C-DE3A-463C-99EB-C1907132C8A6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677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557D13F-8538-4714-9798-F519FA2B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728" y="4157739"/>
            <a:ext cx="3663272" cy="26557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45C8360-5BA9-3E45-BBCF-7054FF5F610B}"/>
              </a:ext>
            </a:extLst>
          </p:cNvPr>
          <p:cNvSpPr txBox="1">
            <a:spLocks/>
          </p:cNvSpPr>
          <p:nvPr/>
        </p:nvSpPr>
        <p:spPr>
          <a:xfrm>
            <a:off x="244417" y="206101"/>
            <a:ext cx="8879705" cy="146367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2. How do we foster an understanding of </a:t>
            </a:r>
            <a:r>
              <a:rPr lang="en-GB" b="1" dirty="0"/>
              <a:t>pupil’s reasoning</a:t>
            </a:r>
            <a:r>
              <a:rPr lang="en-GB" dirty="0"/>
              <a:t>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F6D23E-C6E9-A94E-B213-C4B94271D918}"/>
              </a:ext>
            </a:extLst>
          </p:cNvPr>
          <p:cNvSpPr txBox="1">
            <a:spLocks/>
          </p:cNvSpPr>
          <p:nvPr/>
        </p:nvSpPr>
        <p:spPr>
          <a:xfrm>
            <a:off x="299808" y="1828799"/>
            <a:ext cx="8134945" cy="48230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They focus on analysing pupil reasoning through video analyses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We choose research-based videos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600" dirty="0"/>
              <a:t>The videos are about conceptual differences pupils have – we do not share any case:</a:t>
            </a:r>
          </a:p>
          <a:p>
            <a:pPr marL="1355725" lvl="1" indent="-457200">
              <a:buFont typeface="Wingdings" pitchFamily="2" charset="2"/>
              <a:buChar char="Ø"/>
            </a:pPr>
            <a:r>
              <a:rPr lang="en-GB" sz="3200" dirty="0">
                <a:hlinkClick r:id="rId4"/>
              </a:rPr>
              <a:t>A case of 47-39=…</a:t>
            </a:r>
            <a:endParaRPr lang="en-GB" sz="3200" dirty="0">
              <a:cs typeface="Calibri"/>
              <a:hlinkClick r:id="rId4"/>
            </a:endParaRPr>
          </a:p>
          <a:p>
            <a:pPr marL="1355725" lvl="1" indent="-457200">
              <a:buFont typeface="Wingdings" pitchFamily="2" charset="2"/>
              <a:buChar char="Ø"/>
            </a:pPr>
            <a:r>
              <a:rPr lang="en-GB" sz="3200" dirty="0">
                <a:hlinkClick r:id="rId5"/>
              </a:rPr>
              <a:t>A case of 70-23=…</a:t>
            </a:r>
            <a:endParaRPr lang="en-GB" sz="3200" dirty="0">
              <a:cs typeface="Calibri"/>
              <a:hlinkClick r:id="rId5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FE36051-B20D-4016-95E1-015ED0518EB9}"/>
              </a:ext>
            </a:extLst>
          </p:cNvPr>
          <p:cNvGrpSpPr/>
          <p:nvPr/>
        </p:nvGrpSpPr>
        <p:grpSpPr>
          <a:xfrm>
            <a:off x="8851581" y="52091"/>
            <a:ext cx="3704041" cy="2657573"/>
            <a:chOff x="8851581" y="52091"/>
            <a:chExt cx="3704041" cy="265757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DEBC493-E319-6645-9B7B-F58877CB47DF}"/>
                </a:ext>
              </a:extLst>
            </p:cNvPr>
            <p:cNvGrpSpPr/>
            <p:nvPr/>
          </p:nvGrpSpPr>
          <p:grpSpPr>
            <a:xfrm>
              <a:off x="8851581" y="52091"/>
              <a:ext cx="3615685" cy="2657573"/>
              <a:chOff x="1729741" y="804812"/>
              <a:chExt cx="8422376" cy="569541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7BC3E97-8EAA-0D47-AD6A-03AA32671F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952A3083-5FC5-8E4C-855B-1D7B93F316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B8B73C9-DC69-0A4F-B3C3-5B27B3579F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41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C32C450-CD44-AC42-8346-FAF6E4EF01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6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082359A4-F22E-704F-9566-37AD9073AB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911DE20-2595-2041-82E7-A1F644AAE849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  <a:cs typeface="Calibri"/>
                  </a:rPr>
                  <a:t>Subject knowledge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5FA8CE-A775-3849-8982-5B2AB3626210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1B923DB-A836-4A47-A5AE-B1FBA8294076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norms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3DB80B3-4515-F449-A2DD-5B868CAA8550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cs typeface="Calibri"/>
                  </a:rPr>
                  <a:t>Pupils’ reasoning and learning</a:t>
                </a:r>
                <a:endParaRPr lang="en-US" sz="1000" b="1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DD1482EC-6ECB-FB4B-98FA-62F459312F9C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Assessment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7F70812-D6B3-4325-A6BF-1F2D98128649}"/>
                </a:ext>
              </a:extLst>
            </p:cNvPr>
            <p:cNvGrpSpPr/>
            <p:nvPr/>
          </p:nvGrpSpPr>
          <p:grpSpPr>
            <a:xfrm>
              <a:off x="10720112" y="1019658"/>
              <a:ext cx="1835510" cy="1677889"/>
              <a:chOff x="10214506" y="1019659"/>
              <a:chExt cx="1835510" cy="167788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CC53DF03-0783-4FAA-9356-77E6676316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005CA4E-9E7A-4CAC-A9F0-38A353C15371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9929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E29DE-A940-4D96-82A5-6E6B79D4F851}"/>
              </a:ext>
            </a:extLst>
          </p:cNvPr>
          <p:cNvSpPr txBox="1"/>
          <p:nvPr/>
        </p:nvSpPr>
        <p:spPr>
          <a:xfrm>
            <a:off x="761254" y="491620"/>
            <a:ext cx="7080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3. How do we enhance subject knowledge?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80BBF0-4BB5-409C-864D-3D01ACBB6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D635E6DB-33F5-1748-9809-7704CF610ACC}"/>
              </a:ext>
            </a:extLst>
          </p:cNvPr>
          <p:cNvSpPr txBox="1">
            <a:spLocks/>
          </p:cNvSpPr>
          <p:nvPr/>
        </p:nvSpPr>
        <p:spPr>
          <a:xfrm>
            <a:off x="778566" y="2914028"/>
            <a:ext cx="11318183" cy="409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>
                <a:latin typeface="+mn-lt"/>
              </a:rPr>
              <a:t>As they work on curriculum design, pupil reasoning and learning, they also enhance their content knowledge.</a:t>
            </a:r>
          </a:p>
          <a:p>
            <a:r>
              <a:rPr lang="en-GB" sz="3200" dirty="0">
                <a:latin typeface="+mn-lt"/>
              </a:rPr>
              <a:t> 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GB" sz="3200" dirty="0"/>
              <a:t>place value </a:t>
            </a:r>
            <a:r>
              <a:rPr lang="en-GB" sz="3200" dirty="0">
                <a:sym typeface="Wingdings" panose="05000000000000000000" pitchFamily="2" charset="2"/>
              </a:rPr>
              <a:t> </a:t>
            </a:r>
            <a:r>
              <a:rPr lang="en-GB" sz="3200" dirty="0"/>
              <a:t>a special type of grouping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GB" sz="3200" dirty="0"/>
              <a:t>triangle area </a:t>
            </a:r>
            <a:r>
              <a:rPr lang="en-GB" sz="3200" dirty="0">
                <a:sym typeface="Wingdings" panose="05000000000000000000" pitchFamily="2" charset="2"/>
              </a:rPr>
              <a:t></a:t>
            </a:r>
            <a:r>
              <a:rPr lang="en-GB" sz="3200" dirty="0"/>
              <a:t> half the completed rectangle</a:t>
            </a:r>
          </a:p>
          <a:p>
            <a:pPr marL="1028700" lvl="1" indent="-571500">
              <a:buFont typeface="Wingdings" pitchFamily="2" charset="2"/>
              <a:buChar char="Ø"/>
            </a:pPr>
            <a:r>
              <a:rPr lang="en-GB" sz="3200" dirty="0"/>
              <a:t>quadrilaterals </a:t>
            </a:r>
            <a:r>
              <a:rPr lang="en-GB" sz="3200" dirty="0">
                <a:sym typeface="Wingdings" panose="05000000000000000000" pitchFamily="2" charset="2"/>
              </a:rPr>
              <a:t></a:t>
            </a:r>
            <a:r>
              <a:rPr lang="en-GB" sz="3200" dirty="0"/>
              <a:t> a square is a special rectangle</a:t>
            </a:r>
          </a:p>
          <a:p>
            <a:pPr marL="571500" indent="-571500">
              <a:buFontTx/>
              <a:buChar char="-"/>
            </a:pPr>
            <a:endParaRPr lang="en-GB" sz="3200" dirty="0"/>
          </a:p>
          <a:p>
            <a:pPr marL="571500" indent="-571500">
              <a:buFontTx/>
              <a:buChar char="-"/>
            </a:pPr>
            <a:endParaRPr lang="en-GB" sz="32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455D6F-DAAE-424F-B534-41EA8D2F93B4}"/>
              </a:ext>
            </a:extLst>
          </p:cNvPr>
          <p:cNvGrpSpPr/>
          <p:nvPr/>
        </p:nvGrpSpPr>
        <p:grpSpPr>
          <a:xfrm>
            <a:off x="8334745" y="390022"/>
            <a:ext cx="3700031" cy="2657573"/>
            <a:chOff x="8334745" y="390022"/>
            <a:chExt cx="3700031" cy="26575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422647-377D-41FF-84C8-AD4D992DA3DE}"/>
                </a:ext>
              </a:extLst>
            </p:cNvPr>
            <p:cNvGrpSpPr/>
            <p:nvPr/>
          </p:nvGrpSpPr>
          <p:grpSpPr>
            <a:xfrm>
              <a:off x="8334745" y="390022"/>
              <a:ext cx="3615685" cy="2657573"/>
              <a:chOff x="1729741" y="804812"/>
              <a:chExt cx="8422376" cy="56954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BD9C947-1C2E-4957-A9E9-21BC0D641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FCF85E2-3FFB-4212-8B7F-E5FC17EC4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D3298DE-52A1-4708-B243-7C4AEACED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41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DC4BF97-D9CC-4A7C-8A5E-A82B05800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E26FCF4-EE0B-43DA-A0F9-DF528B2A9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8A3A937-F626-4132-B63E-3FB24C933937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cs typeface="Calibri"/>
                  </a:rPr>
                  <a:t>Subject</a:t>
                </a:r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 </a:t>
                </a:r>
                <a:r>
                  <a:rPr lang="en-US" sz="1000" b="1" dirty="0">
                    <a:cs typeface="Calibri"/>
                  </a:rPr>
                  <a:t>knowledge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FA9FAB-1249-45D9-844E-A2511A09669B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8F39BE-5AE2-4C2F-AB64-46C2E9ECCB2D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norms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1BAF87D-0B51-4557-8360-463F1D4801BF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Pupils’ reasoning and learning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0398926-52DE-4689-B012-CB2BB9542155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Assessment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473773C6-C2CC-4746-A022-047B248D0EDC}"/>
                </a:ext>
              </a:extLst>
            </p:cNvPr>
            <p:cNvGrpSpPr/>
            <p:nvPr/>
          </p:nvGrpSpPr>
          <p:grpSpPr>
            <a:xfrm>
              <a:off x="10199266" y="1349969"/>
              <a:ext cx="1835510" cy="1677889"/>
              <a:chOff x="10214506" y="1019659"/>
              <a:chExt cx="1835510" cy="167788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EF7219F-88F1-4E0F-BBA5-A727447170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DE472F67-D8B9-4BD0-96E6-33DD7BD04F4C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08695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E29DE-A940-4D96-82A5-6E6B79D4F851}"/>
              </a:ext>
            </a:extLst>
          </p:cNvPr>
          <p:cNvSpPr txBox="1"/>
          <p:nvPr/>
        </p:nvSpPr>
        <p:spPr>
          <a:xfrm>
            <a:off x="901995" y="390022"/>
            <a:ext cx="72306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3. How do we enhance subject knowledge?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D80BBF0-4BB5-409C-864D-3D01ACBB6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D635E6DB-33F5-1748-9809-7704CF610ACC}"/>
              </a:ext>
            </a:extLst>
          </p:cNvPr>
          <p:cNvSpPr txBox="1">
            <a:spLocks/>
          </p:cNvSpPr>
          <p:nvPr/>
        </p:nvSpPr>
        <p:spPr>
          <a:xfrm>
            <a:off x="583905" y="1812534"/>
            <a:ext cx="7856366" cy="1097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dirty="0"/>
              <a:t>We help them develop subject knowledge that is specific to teaching of mathematics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9C67B86-99B6-CD4D-848D-3F97DD533118}"/>
              </a:ext>
            </a:extLst>
          </p:cNvPr>
          <p:cNvSpPr/>
          <p:nvPr/>
        </p:nvSpPr>
        <p:spPr>
          <a:xfrm>
            <a:off x="583905" y="2955533"/>
            <a:ext cx="1133716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A teacher gives each group of students in his class a single unit like         and asked each group how many of these units would fit on their desks. Then the teacher asked them to find the area of their desks. </a:t>
            </a:r>
          </a:p>
          <a:p>
            <a:pPr lvl="0"/>
            <a:endParaRPr lang="en-US" sz="2000" dirty="0"/>
          </a:p>
          <a:p>
            <a:pPr lvl="0"/>
            <a:r>
              <a:rPr lang="en-US" sz="2000" dirty="0"/>
              <a:t>A group of students made an arrangement as in Figure 1, found the result as 8×9=72 units, whereas another group of students used the units as in Figure 2 and found that 5×9=45 units would fit on the desk. </a:t>
            </a:r>
          </a:p>
          <a:p>
            <a:r>
              <a:rPr lang="en-US" dirty="0"/>
              <a:t>		Figure 1			     Figure 2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                                                                           </a:t>
            </a:r>
          </a:p>
          <a:p>
            <a:r>
              <a:rPr lang="en-US" dirty="0"/>
              <a:t>						(Simon &amp; Blume, 1994)</a:t>
            </a:r>
          </a:p>
          <a:p>
            <a:r>
              <a:rPr lang="en-US" sz="2000" dirty="0"/>
              <a:t>Explain why each group is right or wrong by giving the justification of your answer.</a:t>
            </a:r>
          </a:p>
        </p:txBody>
      </p:sp>
      <p:sp>
        <p:nvSpPr>
          <p:cNvPr id="72" name="Dikdörtgen 292">
            <a:extLst>
              <a:ext uri="{FF2B5EF4-FFF2-40B4-BE49-F238E27FC236}">
                <a16:creationId xmlns:a16="http://schemas.microsoft.com/office/drawing/2014/main" id="{85DD08DA-9382-8549-ADCD-13333B39C0FE}"/>
              </a:ext>
            </a:extLst>
          </p:cNvPr>
          <p:cNvSpPr/>
          <p:nvPr/>
        </p:nvSpPr>
        <p:spPr>
          <a:xfrm>
            <a:off x="7597563" y="3055707"/>
            <a:ext cx="360040" cy="17678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A8B0582-8024-0042-A3D9-AC1698818784}"/>
              </a:ext>
            </a:extLst>
          </p:cNvPr>
          <p:cNvGrpSpPr/>
          <p:nvPr/>
        </p:nvGrpSpPr>
        <p:grpSpPr>
          <a:xfrm>
            <a:off x="1862734" y="4821805"/>
            <a:ext cx="5064664" cy="1285244"/>
            <a:chOff x="1761136" y="4821805"/>
            <a:chExt cx="5064664" cy="128524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3D4263E-1BFD-3F42-BD4D-FC8CC2D15C1D}"/>
                </a:ext>
              </a:extLst>
            </p:cNvPr>
            <p:cNvGrpSpPr/>
            <p:nvPr/>
          </p:nvGrpSpPr>
          <p:grpSpPr>
            <a:xfrm>
              <a:off x="1761136" y="4821805"/>
              <a:ext cx="5064664" cy="1285244"/>
              <a:chOff x="1841511" y="4928250"/>
              <a:chExt cx="5064664" cy="1285244"/>
            </a:xfrm>
          </p:grpSpPr>
          <p:grpSp>
            <p:nvGrpSpPr>
              <p:cNvPr id="30" name="Grup 53">
                <a:extLst>
                  <a:ext uri="{FF2B5EF4-FFF2-40B4-BE49-F238E27FC236}">
                    <a16:creationId xmlns:a16="http://schemas.microsoft.com/office/drawing/2014/main" id="{E6B2A3DA-ECCF-3943-A8E8-09A90A5C96BA}"/>
                  </a:ext>
                </a:extLst>
              </p:cNvPr>
              <p:cNvGrpSpPr/>
              <p:nvPr/>
            </p:nvGrpSpPr>
            <p:grpSpPr>
              <a:xfrm>
                <a:off x="1841511" y="4928250"/>
                <a:ext cx="2334260" cy="1277468"/>
                <a:chOff x="0" y="0"/>
                <a:chExt cx="2334655" cy="1277841"/>
              </a:xfrm>
            </p:grpSpPr>
            <p:sp>
              <p:nvSpPr>
                <p:cNvPr id="51" name="Dikdörtgen 186">
                  <a:extLst>
                    <a:ext uri="{FF2B5EF4-FFF2-40B4-BE49-F238E27FC236}">
                      <a16:creationId xmlns:a16="http://schemas.microsoft.com/office/drawing/2014/main" id="{F666679F-7D16-A642-8C9B-156F323ACA54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2334260" cy="1277841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grpSp>
              <p:nvGrpSpPr>
                <p:cNvPr id="52" name="Grup 50">
                  <a:extLst>
                    <a:ext uri="{FF2B5EF4-FFF2-40B4-BE49-F238E27FC236}">
                      <a16:creationId xmlns:a16="http://schemas.microsoft.com/office/drawing/2014/main" id="{E2A8A70D-16A3-994A-AB66-7DFD819C4AF6}"/>
                    </a:ext>
                  </a:extLst>
                </p:cNvPr>
                <p:cNvGrpSpPr/>
                <p:nvPr/>
              </p:nvGrpSpPr>
              <p:grpSpPr>
                <a:xfrm>
                  <a:off x="262393" y="0"/>
                  <a:ext cx="2072262" cy="158637"/>
                  <a:chOff x="0" y="0"/>
                  <a:chExt cx="2072262" cy="158637"/>
                </a:xfrm>
              </p:grpSpPr>
              <p:sp>
                <p:nvSpPr>
                  <p:cNvPr id="62" name="Dikdörtgen 191">
                    <a:extLst>
                      <a:ext uri="{FF2B5EF4-FFF2-40B4-BE49-F238E27FC236}">
                        <a16:creationId xmlns:a16="http://schemas.microsoft.com/office/drawing/2014/main" id="{95F64BCA-41E1-3D44-9489-FC4E3E0720B0}"/>
                      </a:ext>
                    </a:extLst>
                  </p:cNvPr>
                  <p:cNvSpPr/>
                  <p:nvPr/>
                </p:nvSpPr>
                <p:spPr>
                  <a:xfrm>
                    <a:off x="1820849" y="0"/>
                    <a:ext cx="251413" cy="158002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63" name="Dikdörtgen 194">
                    <a:extLst>
                      <a:ext uri="{FF2B5EF4-FFF2-40B4-BE49-F238E27FC236}">
                        <a16:creationId xmlns:a16="http://schemas.microsoft.com/office/drawing/2014/main" id="{5F4960D4-1548-4D45-9425-8114B6AEB9F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0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64" name="Dikdörtgen 196">
                    <a:extLst>
                      <a:ext uri="{FF2B5EF4-FFF2-40B4-BE49-F238E27FC236}">
                        <a16:creationId xmlns:a16="http://schemas.microsoft.com/office/drawing/2014/main" id="{4F62BFF4-0891-EC4F-A9E6-2685E24843B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2393" y="0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65" name="Dikdörtgen 197">
                    <a:extLst>
                      <a:ext uri="{FF2B5EF4-FFF2-40B4-BE49-F238E27FC236}">
                        <a16:creationId xmlns:a16="http://schemas.microsoft.com/office/drawing/2014/main" id="{B898DB03-256F-6C4A-94FB-532357FCC211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24786" y="0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grpSp>
                <p:nvGrpSpPr>
                  <p:cNvPr id="66" name="Grup 198">
                    <a:extLst>
                      <a:ext uri="{FF2B5EF4-FFF2-40B4-BE49-F238E27FC236}">
                        <a16:creationId xmlns:a16="http://schemas.microsoft.com/office/drawing/2014/main" id="{1470FEBF-A1B5-7545-B9F3-5242D8DD53EC}"/>
                      </a:ext>
                    </a:extLst>
                  </p:cNvPr>
                  <p:cNvGrpSpPr/>
                  <p:nvPr/>
                </p:nvGrpSpPr>
                <p:grpSpPr>
                  <a:xfrm>
                    <a:off x="779228" y="0"/>
                    <a:ext cx="1040346" cy="158637"/>
                    <a:chOff x="0" y="0"/>
                    <a:chExt cx="1040544" cy="158750"/>
                  </a:xfrm>
                </p:grpSpPr>
                <p:sp>
                  <p:nvSpPr>
                    <p:cNvPr id="67" name="Dikdörtgen 199">
                      <a:extLst>
                        <a:ext uri="{FF2B5EF4-FFF2-40B4-BE49-F238E27FC236}">
                          <a16:creationId xmlns:a16="http://schemas.microsoft.com/office/drawing/2014/main" id="{B3E7A28C-2A67-C746-B252-E5E75E96A212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0" y="0"/>
                      <a:ext cx="253365" cy="15875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dash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tr-TR"/>
                    </a:p>
                  </p:txBody>
                </p:sp>
                <p:sp>
                  <p:nvSpPr>
                    <p:cNvPr id="68" name="Dikdörtgen 200">
                      <a:extLst>
                        <a:ext uri="{FF2B5EF4-FFF2-40B4-BE49-F238E27FC236}">
                          <a16:creationId xmlns:a16="http://schemas.microsoft.com/office/drawing/2014/main" id="{8281964D-CA06-5A4C-B1FD-79815ACFF981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62393" y="0"/>
                      <a:ext cx="253365" cy="15875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dash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tr-TR"/>
                    </a:p>
                  </p:txBody>
                </p:sp>
                <p:grpSp>
                  <p:nvGrpSpPr>
                    <p:cNvPr id="69" name="Grup 201">
                      <a:extLst>
                        <a:ext uri="{FF2B5EF4-FFF2-40B4-BE49-F238E27FC236}">
                          <a16:creationId xmlns:a16="http://schemas.microsoft.com/office/drawing/2014/main" id="{6C5D6248-DBCE-8D43-9DB3-72A3206D50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24786" y="0"/>
                      <a:ext cx="515758" cy="158750"/>
                      <a:chOff x="0" y="0"/>
                      <a:chExt cx="515758" cy="158750"/>
                    </a:xfrm>
                  </p:grpSpPr>
                  <p:sp>
                    <p:nvSpPr>
                      <p:cNvPr id="70" name="Dikdörtgen 202">
                        <a:extLst>
                          <a:ext uri="{FF2B5EF4-FFF2-40B4-BE49-F238E27FC236}">
                            <a16:creationId xmlns:a16="http://schemas.microsoft.com/office/drawing/2014/main" id="{FD211AAD-43C0-1743-BE02-7B504253F97E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0" y="0"/>
                        <a:ext cx="253365" cy="15875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dash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1" name="Dikdörtgen 203">
                        <a:extLst>
                          <a:ext uri="{FF2B5EF4-FFF2-40B4-BE49-F238E27FC236}">
                            <a16:creationId xmlns:a16="http://schemas.microsoft.com/office/drawing/2014/main" id="{348ECD65-F7D1-554B-816C-0551B0CE7693}"/>
                          </a:ext>
                        </a:extLst>
                      </p:cNvPr>
                      <p:cNvSpPr/>
                      <p:nvPr/>
                    </p:nvSpPr>
                    <p:spPr>
                      <a:xfrm rot="10800000">
                        <a:off x="262393" y="0"/>
                        <a:ext cx="253365" cy="158750"/>
                      </a:xfrm>
                      <a:prstGeom prst="rect">
                        <a:avLst/>
                      </a:prstGeom>
                      <a:noFill/>
                      <a:ln w="9525" cap="flat" cmpd="sng" algn="ctr">
                        <a:solidFill>
                          <a:sysClr val="windowText" lastClr="000000"/>
                        </a:solidFill>
                        <a:prstDash val="dash"/>
                      </a:ln>
                      <a:effectLst/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tr-TR"/>
                      </a:p>
                    </p:txBody>
                  </p:sp>
                </p:grpSp>
              </p:grpSp>
            </p:grpSp>
            <p:grpSp>
              <p:nvGrpSpPr>
                <p:cNvPr id="53" name="Grup 48">
                  <a:extLst>
                    <a:ext uri="{FF2B5EF4-FFF2-40B4-BE49-F238E27FC236}">
                      <a16:creationId xmlns:a16="http://schemas.microsoft.com/office/drawing/2014/main" id="{BD2A4226-2C00-DE4D-B5F9-D7E87588B63A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253317" cy="1144599"/>
                  <a:chOff x="0" y="0"/>
                  <a:chExt cx="253317" cy="1144599"/>
                </a:xfrm>
              </p:grpSpPr>
              <p:sp>
                <p:nvSpPr>
                  <p:cNvPr id="55" name="Dikdörtgen 193">
                    <a:extLst>
                      <a:ext uri="{FF2B5EF4-FFF2-40B4-BE49-F238E27FC236}">
                        <a16:creationId xmlns:a16="http://schemas.microsoft.com/office/drawing/2014/main" id="{A924B051-DC23-CC40-9DDE-D35BAFD09A8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0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56" name="Dikdörtgen 204">
                    <a:extLst>
                      <a:ext uri="{FF2B5EF4-FFF2-40B4-BE49-F238E27FC236}">
                        <a16:creationId xmlns:a16="http://schemas.microsoft.com/office/drawing/2014/main" id="{610C1BA9-5224-4D44-8642-E8681F5C5A72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159026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57" name="Dikdörtgen 205">
                    <a:extLst>
                      <a:ext uri="{FF2B5EF4-FFF2-40B4-BE49-F238E27FC236}">
                        <a16:creationId xmlns:a16="http://schemas.microsoft.com/office/drawing/2014/main" id="{D8DD487A-7577-7E4B-899B-C20BC321FE3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318053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58" name="Dikdörtgen 206">
                    <a:extLst>
                      <a:ext uri="{FF2B5EF4-FFF2-40B4-BE49-F238E27FC236}">
                        <a16:creationId xmlns:a16="http://schemas.microsoft.com/office/drawing/2014/main" id="{ED47D6A9-98EC-9640-9226-5E09299A24D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485030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59" name="Dikdörtgen 207">
                    <a:extLst>
                      <a:ext uri="{FF2B5EF4-FFF2-40B4-BE49-F238E27FC236}">
                        <a16:creationId xmlns:a16="http://schemas.microsoft.com/office/drawing/2014/main" id="{2C3C3D09-3EC6-A647-86CB-A875958A81C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652007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60" name="Dikdörtgen 208">
                    <a:extLst>
                      <a:ext uri="{FF2B5EF4-FFF2-40B4-BE49-F238E27FC236}">
                        <a16:creationId xmlns:a16="http://schemas.microsoft.com/office/drawing/2014/main" id="{E05EBFC3-6E14-D447-B164-0D6895677AF3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818985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61" name="Dikdörtgen 209">
                    <a:extLst>
                      <a:ext uri="{FF2B5EF4-FFF2-40B4-BE49-F238E27FC236}">
                        <a16:creationId xmlns:a16="http://schemas.microsoft.com/office/drawing/2014/main" id="{556EE767-45D4-F443-AF3A-833A1731CCA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985962"/>
                    <a:ext cx="253317" cy="158637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31" name="Grup 1">
                <a:extLst>
                  <a:ext uri="{FF2B5EF4-FFF2-40B4-BE49-F238E27FC236}">
                    <a16:creationId xmlns:a16="http://schemas.microsoft.com/office/drawing/2014/main" id="{F3F1865F-8EAD-B649-ADD9-0CC632A421A6}"/>
                  </a:ext>
                </a:extLst>
              </p:cNvPr>
              <p:cNvGrpSpPr/>
              <p:nvPr/>
            </p:nvGrpSpPr>
            <p:grpSpPr>
              <a:xfrm>
                <a:off x="4568744" y="4928885"/>
                <a:ext cx="2337431" cy="1284609"/>
                <a:chOff x="0" y="0"/>
                <a:chExt cx="2337433" cy="1284609"/>
              </a:xfrm>
            </p:grpSpPr>
            <p:grpSp>
              <p:nvGrpSpPr>
                <p:cNvPr id="32" name="Grup 21">
                  <a:extLst>
                    <a:ext uri="{FF2B5EF4-FFF2-40B4-BE49-F238E27FC236}">
                      <a16:creationId xmlns:a16="http://schemas.microsoft.com/office/drawing/2014/main" id="{8EFC60AD-0240-5943-95D5-BEC24C52749E}"/>
                    </a:ext>
                  </a:extLst>
                </p:cNvPr>
                <p:cNvGrpSpPr/>
                <p:nvPr/>
              </p:nvGrpSpPr>
              <p:grpSpPr>
                <a:xfrm>
                  <a:off x="15902" y="0"/>
                  <a:ext cx="2321531" cy="158074"/>
                  <a:chOff x="0" y="0"/>
                  <a:chExt cx="2321614" cy="158115"/>
                </a:xfrm>
              </p:grpSpPr>
              <p:sp>
                <p:nvSpPr>
                  <p:cNvPr id="40" name="Dikdörtgen 3">
                    <a:extLst>
                      <a:ext uri="{FF2B5EF4-FFF2-40B4-BE49-F238E27FC236}">
                        <a16:creationId xmlns:a16="http://schemas.microsoft.com/office/drawing/2014/main" id="{D5B8E4AB-2DBB-2145-A98D-B02D20FC370D}"/>
                      </a:ext>
                    </a:extLst>
                  </p:cNvPr>
                  <p:cNvSpPr/>
                  <p:nvPr/>
                </p:nvSpPr>
                <p:spPr>
                  <a:xfrm>
                    <a:off x="2070201" y="0"/>
                    <a:ext cx="251413" cy="157483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41" name="Dikdörtgen 4">
                    <a:extLst>
                      <a:ext uri="{FF2B5EF4-FFF2-40B4-BE49-F238E27FC236}">
                        <a16:creationId xmlns:a16="http://schemas.microsoft.com/office/drawing/2014/main" id="{E3CAFB03-D2DF-DD4F-B6FC-D9733463B1F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0" y="0"/>
                    <a:ext cx="253264" cy="15811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42" name="Dikdörtgen 6">
                    <a:extLst>
                      <a:ext uri="{FF2B5EF4-FFF2-40B4-BE49-F238E27FC236}">
                        <a16:creationId xmlns:a16="http://schemas.microsoft.com/office/drawing/2014/main" id="{022D4F84-EA6A-9948-A9DA-59C29028398F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263347" y="0"/>
                    <a:ext cx="253264" cy="15811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grpSp>
                <p:nvGrpSpPr>
                  <p:cNvPr id="43" name="Grup 7">
                    <a:extLst>
                      <a:ext uri="{FF2B5EF4-FFF2-40B4-BE49-F238E27FC236}">
                        <a16:creationId xmlns:a16="http://schemas.microsoft.com/office/drawing/2014/main" id="{79E5A97A-324A-684F-B2B2-2C6B917BD26E}"/>
                      </a:ext>
                    </a:extLst>
                  </p:cNvPr>
                  <p:cNvGrpSpPr/>
                  <p:nvPr/>
                </p:nvGrpSpPr>
                <p:grpSpPr>
                  <a:xfrm>
                    <a:off x="526694" y="0"/>
                    <a:ext cx="515552" cy="158115"/>
                    <a:chOff x="0" y="0"/>
                    <a:chExt cx="515758" cy="158750"/>
                  </a:xfrm>
                </p:grpSpPr>
                <p:sp>
                  <p:nvSpPr>
                    <p:cNvPr id="49" name="Dikdörtgen 8">
                      <a:extLst>
                        <a:ext uri="{FF2B5EF4-FFF2-40B4-BE49-F238E27FC236}">
                          <a16:creationId xmlns:a16="http://schemas.microsoft.com/office/drawing/2014/main" id="{7D2D8AC1-2C2F-DF40-A913-820E3867F065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0" y="0"/>
                      <a:ext cx="253365" cy="15875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dash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tr-TR"/>
                    </a:p>
                  </p:txBody>
                </p:sp>
                <p:sp>
                  <p:nvSpPr>
                    <p:cNvPr id="50" name="Dikdörtgen 12">
                      <a:extLst>
                        <a:ext uri="{FF2B5EF4-FFF2-40B4-BE49-F238E27FC236}">
                          <a16:creationId xmlns:a16="http://schemas.microsoft.com/office/drawing/2014/main" id="{CEF71832-50E6-B443-AB7A-B5535B67A3AB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62393" y="0"/>
                      <a:ext cx="253365" cy="15875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dash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44" name="Dikdörtgen 13">
                    <a:extLst>
                      <a:ext uri="{FF2B5EF4-FFF2-40B4-BE49-F238E27FC236}">
                        <a16:creationId xmlns:a16="http://schemas.microsoft.com/office/drawing/2014/main" id="{585C9E0F-907F-5942-B79A-5EC4C7E2007A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031443" y="0"/>
                    <a:ext cx="253317" cy="15811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45" name="Dikdörtgen 14">
                    <a:extLst>
                      <a:ext uri="{FF2B5EF4-FFF2-40B4-BE49-F238E27FC236}">
                        <a16:creationId xmlns:a16="http://schemas.microsoft.com/office/drawing/2014/main" id="{F5DB82AD-7467-BD47-986A-D9657EB93E3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1287475" y="0"/>
                    <a:ext cx="253317" cy="15811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grpSp>
                <p:nvGrpSpPr>
                  <p:cNvPr id="46" name="Grup 15">
                    <a:extLst>
                      <a:ext uri="{FF2B5EF4-FFF2-40B4-BE49-F238E27FC236}">
                        <a16:creationId xmlns:a16="http://schemas.microsoft.com/office/drawing/2014/main" id="{B4F8050C-7500-BA45-BEB3-80599F9D57C6}"/>
                      </a:ext>
                    </a:extLst>
                  </p:cNvPr>
                  <p:cNvGrpSpPr/>
                  <p:nvPr/>
                </p:nvGrpSpPr>
                <p:grpSpPr>
                  <a:xfrm>
                    <a:off x="1550822" y="0"/>
                    <a:ext cx="515660" cy="158115"/>
                    <a:chOff x="0" y="0"/>
                    <a:chExt cx="515758" cy="158750"/>
                  </a:xfrm>
                </p:grpSpPr>
                <p:sp>
                  <p:nvSpPr>
                    <p:cNvPr id="47" name="Dikdörtgen 16">
                      <a:extLst>
                        <a:ext uri="{FF2B5EF4-FFF2-40B4-BE49-F238E27FC236}">
                          <a16:creationId xmlns:a16="http://schemas.microsoft.com/office/drawing/2014/main" id="{0E9769E3-6A70-354D-B725-14010952E0E6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0" y="0"/>
                      <a:ext cx="253365" cy="15875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dash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tr-TR"/>
                    </a:p>
                  </p:txBody>
                </p:sp>
                <p:sp>
                  <p:nvSpPr>
                    <p:cNvPr id="48" name="Dikdörtgen 17">
                      <a:extLst>
                        <a:ext uri="{FF2B5EF4-FFF2-40B4-BE49-F238E27FC236}">
                          <a16:creationId xmlns:a16="http://schemas.microsoft.com/office/drawing/2014/main" id="{D5E0E0FD-54E0-1F4E-9BCB-B42ECA3EE753}"/>
                        </a:ext>
                      </a:extLst>
                    </p:cNvPr>
                    <p:cNvSpPr/>
                    <p:nvPr/>
                  </p:nvSpPr>
                  <p:spPr>
                    <a:xfrm rot="10800000">
                      <a:off x="262393" y="0"/>
                      <a:ext cx="253365" cy="158750"/>
                    </a:xfrm>
                    <a:prstGeom prst="rect">
                      <a:avLst/>
                    </a:prstGeom>
                    <a:noFill/>
                    <a:ln w="9525" cap="flat" cmpd="sng" algn="ctr">
                      <a:solidFill>
                        <a:sysClr val="windowText" lastClr="000000"/>
                      </a:solidFill>
                      <a:prstDash val="dash"/>
                    </a:ln>
                    <a:effectLst/>
                  </p:spPr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tr-TR"/>
                    </a:p>
                  </p:txBody>
                </p:sp>
              </p:grpSp>
            </p:grpSp>
            <p:sp>
              <p:nvSpPr>
                <p:cNvPr id="33" name="Dikdörtgen 18">
                  <a:extLst>
                    <a:ext uri="{FF2B5EF4-FFF2-40B4-BE49-F238E27FC236}">
                      <a16:creationId xmlns:a16="http://schemas.microsoft.com/office/drawing/2014/main" id="{2EC52F42-2D85-9F45-8709-8BA1C1538876}"/>
                    </a:ext>
                  </a:extLst>
                </p:cNvPr>
                <p:cNvSpPr/>
                <p:nvPr/>
              </p:nvSpPr>
              <p:spPr>
                <a:xfrm>
                  <a:off x="0" y="7952"/>
                  <a:ext cx="2334180" cy="1276657"/>
                </a:xfrm>
                <a:prstGeom prst="rect">
                  <a:avLst/>
                </a:prstGeom>
                <a:noFill/>
                <a:ln w="12700" cap="flat" cmpd="sng" algn="ctr">
                  <a:solidFill>
                    <a:sysClr val="windowText" lastClr="000000"/>
                  </a:solidFill>
                  <a:prstDash val="solid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tr-TR"/>
                </a:p>
              </p:txBody>
            </p:sp>
            <p:grpSp>
              <p:nvGrpSpPr>
                <p:cNvPr id="34" name="Grup 19">
                  <a:extLst>
                    <a:ext uri="{FF2B5EF4-FFF2-40B4-BE49-F238E27FC236}">
                      <a16:creationId xmlns:a16="http://schemas.microsoft.com/office/drawing/2014/main" id="{F0733B41-6092-0446-9938-AB0DF8FC472D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142875" cy="1277620"/>
                  <a:chOff x="0" y="0"/>
                  <a:chExt cx="206375" cy="1280807"/>
                </a:xfrm>
              </p:grpSpPr>
              <p:sp>
                <p:nvSpPr>
                  <p:cNvPr id="35" name="Dikdörtgen 20">
                    <a:extLst>
                      <a:ext uri="{FF2B5EF4-FFF2-40B4-BE49-F238E27FC236}">
                        <a16:creationId xmlns:a16="http://schemas.microsoft.com/office/drawing/2014/main" id="{236C9449-1848-FA48-8C97-9DE7462F72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4357" y="24357"/>
                    <a:ext cx="255089" cy="206375"/>
                  </a:xfrm>
                  <a:prstGeom prst="rect">
                    <a:avLst/>
                  </a:prstGeom>
                  <a:solidFill>
                    <a:sysClr val="windowText" lastClr="000000"/>
                  </a:solidFill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6" name="Dikdörtgen 21">
                    <a:extLst>
                      <a:ext uri="{FF2B5EF4-FFF2-40B4-BE49-F238E27FC236}">
                        <a16:creationId xmlns:a16="http://schemas.microsoft.com/office/drawing/2014/main" id="{D71C6476-496D-B24F-9A8D-CD972106310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4357" y="278799"/>
                    <a:ext cx="255089" cy="20637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7" name="Dikdörtgen 22">
                    <a:extLst>
                      <a:ext uri="{FF2B5EF4-FFF2-40B4-BE49-F238E27FC236}">
                        <a16:creationId xmlns:a16="http://schemas.microsoft.com/office/drawing/2014/main" id="{BE0C4A66-D7E3-0F49-A9D3-ADDA0FD4CF1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4357" y="533240"/>
                    <a:ext cx="255089" cy="20637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8" name="Dikdörtgen 23">
                    <a:extLst>
                      <a:ext uri="{FF2B5EF4-FFF2-40B4-BE49-F238E27FC236}">
                        <a16:creationId xmlns:a16="http://schemas.microsoft.com/office/drawing/2014/main" id="{AF918BCF-1035-AA46-B6ED-8C4EBEB592B8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4357" y="787682"/>
                    <a:ext cx="255089" cy="20637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  <p:sp>
                <p:nvSpPr>
                  <p:cNvPr id="39" name="Dikdörtgen 24">
                    <a:extLst>
                      <a:ext uri="{FF2B5EF4-FFF2-40B4-BE49-F238E27FC236}">
                        <a16:creationId xmlns:a16="http://schemas.microsoft.com/office/drawing/2014/main" id="{66C78BF4-2B9C-AA41-88A0-CC62E2F1B30B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-24357" y="1050075"/>
                    <a:ext cx="255089" cy="206375"/>
                  </a:xfrm>
                  <a:prstGeom prst="rect">
                    <a:avLst/>
                  </a:prstGeom>
                  <a:noFill/>
                  <a:ln w="9525" cap="flat" cmpd="sng" algn="ctr">
                    <a:solidFill>
                      <a:sysClr val="windowText" lastClr="000000"/>
                    </a:solidFill>
                    <a:prstDash val="dash"/>
                  </a:ln>
                  <a:effectLst/>
                </p:spPr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tr-TR"/>
                  </a:p>
                </p:txBody>
              </p:sp>
            </p:grpSp>
          </p:grpSp>
        </p:grpSp>
        <p:sp>
          <p:nvSpPr>
            <p:cNvPr id="74" name="Dikdörtgen 188">
              <a:extLst>
                <a:ext uri="{FF2B5EF4-FFF2-40B4-BE49-F238E27FC236}">
                  <a16:creationId xmlns:a16="http://schemas.microsoft.com/office/drawing/2014/main" id="{6600F28E-91D9-DA4D-8975-D695B6EFE461}"/>
                </a:ext>
              </a:extLst>
            </p:cNvPr>
            <p:cNvSpPr/>
            <p:nvPr/>
          </p:nvSpPr>
          <p:spPr>
            <a:xfrm>
              <a:off x="1761142" y="4839873"/>
              <a:ext cx="251417" cy="125652"/>
            </a:xfrm>
            <a:prstGeom prst="rect">
              <a:avLst/>
            </a:pr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75" name="Dikdörtgen 208">
              <a:extLst>
                <a:ext uri="{FF2B5EF4-FFF2-40B4-BE49-F238E27FC236}">
                  <a16:creationId xmlns:a16="http://schemas.microsoft.com/office/drawing/2014/main" id="{C2687EFA-2FBF-3847-B119-764262BBA570}"/>
                </a:ext>
              </a:extLst>
            </p:cNvPr>
            <p:cNvSpPr/>
            <p:nvPr/>
          </p:nvSpPr>
          <p:spPr>
            <a:xfrm rot="10800000">
              <a:off x="1761143" y="5945350"/>
              <a:ext cx="253274" cy="158591"/>
            </a:xfrm>
            <a:prstGeom prst="rect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dash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E308666-0FF1-4D2B-A8A5-A9468CFA760E}"/>
              </a:ext>
            </a:extLst>
          </p:cNvPr>
          <p:cNvGrpSpPr/>
          <p:nvPr/>
        </p:nvGrpSpPr>
        <p:grpSpPr>
          <a:xfrm>
            <a:off x="8334745" y="390022"/>
            <a:ext cx="3702914" cy="2657573"/>
            <a:chOff x="8334745" y="390022"/>
            <a:chExt cx="3702914" cy="26575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F422647-377D-41FF-84C8-AD4D992DA3DE}"/>
                </a:ext>
              </a:extLst>
            </p:cNvPr>
            <p:cNvGrpSpPr/>
            <p:nvPr/>
          </p:nvGrpSpPr>
          <p:grpSpPr>
            <a:xfrm>
              <a:off x="8334745" y="390022"/>
              <a:ext cx="3615685" cy="2657573"/>
              <a:chOff x="1729741" y="804812"/>
              <a:chExt cx="8422376" cy="56954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9BD9C947-1C2E-4957-A9E9-21BC0D6415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5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5FCF85E2-3FFB-4212-8B7F-E5FC17EC47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AD3298DE-52A1-4708-B243-7C4AEACED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41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DDC4BF97-D9CC-4A7C-8A5E-A82B058007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E26FCF4-EE0B-43DA-A0F9-DF528B2A91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8A3A937-F626-4132-B63E-3FB24C933937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cs typeface="Calibri"/>
                  </a:rPr>
                  <a:t>Subject</a:t>
                </a:r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 </a:t>
                </a:r>
                <a:r>
                  <a:rPr lang="en-US" sz="1000" b="1" dirty="0">
                    <a:cs typeface="Calibri"/>
                  </a:rPr>
                  <a:t>knowledge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8FA9FAB-1249-45D9-844E-A2511A09669B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998F39BE-5AE2-4C2F-AB64-46C2E9ECCB2D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norms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A1BAF87D-0B51-4557-8360-463F1D4801BF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Pupils’ reasoning and learning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0398926-52DE-4689-B012-CB2BB9542155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Assessment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43FAEE81-077F-4273-8AD2-2F83B95C5BD9}"/>
                </a:ext>
              </a:extLst>
            </p:cNvPr>
            <p:cNvGrpSpPr/>
            <p:nvPr/>
          </p:nvGrpSpPr>
          <p:grpSpPr>
            <a:xfrm>
              <a:off x="10202149" y="1347070"/>
              <a:ext cx="1835510" cy="1677889"/>
              <a:chOff x="10214506" y="1019659"/>
              <a:chExt cx="1835510" cy="1677889"/>
            </a:xfrm>
          </p:grpSpPr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2D90693C-494F-44E9-907C-7A06C7082E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0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0BB76EC9-EFBA-4340-8128-22524EDEF429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6560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DDE93-6B38-A543-8CA5-CC3A588480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955" y="1632390"/>
            <a:ext cx="8117089" cy="376157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1E29DE-A940-4D96-82A5-6E6B79D4F851}"/>
              </a:ext>
            </a:extLst>
          </p:cNvPr>
          <p:cNvSpPr txBox="1"/>
          <p:nvPr/>
        </p:nvSpPr>
        <p:spPr>
          <a:xfrm>
            <a:off x="483233" y="736641"/>
            <a:ext cx="8092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cs typeface="Calibri"/>
              </a:rPr>
              <a:t>4. What do we do in terms of assessment?</a:t>
            </a:r>
            <a:endParaRPr lang="en-US" sz="3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6072122-1B39-4B5F-8891-9E2030A09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97D73B-DF59-4B20-AB3B-10CFFAD7B4E9}"/>
              </a:ext>
            </a:extLst>
          </p:cNvPr>
          <p:cNvGrpSpPr/>
          <p:nvPr/>
        </p:nvGrpSpPr>
        <p:grpSpPr>
          <a:xfrm>
            <a:off x="8334745" y="390022"/>
            <a:ext cx="3715271" cy="2657573"/>
            <a:chOff x="8334745" y="390022"/>
            <a:chExt cx="3715271" cy="26575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B0F3CF41-E902-45BA-861D-9D4C0DE4E20F}"/>
                </a:ext>
              </a:extLst>
            </p:cNvPr>
            <p:cNvGrpSpPr/>
            <p:nvPr/>
          </p:nvGrpSpPr>
          <p:grpSpPr>
            <a:xfrm>
              <a:off x="8334745" y="390022"/>
              <a:ext cx="3615685" cy="2657573"/>
              <a:chOff x="1729741" y="804812"/>
              <a:chExt cx="8422376" cy="56954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9430A23-8EF0-4628-9A4B-3B5262FC7D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7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9D213B82-3FDE-4073-9C90-DF8702F9DE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A52F6DA-F4FC-4771-BE78-4876F0E6EB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41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6D3487B-BA44-4538-94B2-FC86FA4CB8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5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6A4A266E-53AF-4F68-AA01-CD2228469C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9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50DD849-5ACA-4E47-B0DC-AABF194D2BC5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  <a:cs typeface="Calibri"/>
                  </a:rPr>
                  <a:t>Subject knowledge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AF3D3DC-4A2E-4F7D-9D5C-90C65D92B574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8C6794A-F79A-406E-959E-F8113F1B17D5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norms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F2F84B8-AFB0-4B68-8DD8-4723A15BBA41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Pupils’ reasoning and learning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E6C7C620-43E7-4459-86E7-D14C8FFF78C0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cs typeface="Calibri"/>
                  </a:rPr>
                  <a:t>Assessment</a:t>
                </a:r>
                <a:endParaRPr lang="en-US" sz="1000" b="1" dirty="0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0DF3B5D-30CE-415B-87DD-C6A4EBEC0D44}"/>
                </a:ext>
              </a:extLst>
            </p:cNvPr>
            <p:cNvGrpSpPr/>
            <p:nvPr/>
          </p:nvGrpSpPr>
          <p:grpSpPr>
            <a:xfrm>
              <a:off x="10214506" y="1347437"/>
              <a:ext cx="1835510" cy="1677889"/>
              <a:chOff x="10214506" y="1019659"/>
              <a:chExt cx="1835510" cy="1677889"/>
            </a:xfrm>
          </p:grpSpPr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4736589-4D83-4C8D-B597-42EFEE05D3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2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D2118FFF-780D-4ACF-AE75-D6C13AF352C5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6988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he main building at the University overlooking the West of the cit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753164" y="1604799"/>
            <a:ext cx="6035093" cy="4704520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34490" y="1604800"/>
            <a:ext cx="6321786" cy="154117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>
                <a:ea typeface="+mj-lt"/>
                <a:cs typeface="+mj-lt"/>
              </a:rPr>
              <a:t>Overview of the Key ITE programmes at </a:t>
            </a:r>
            <a:r>
              <a:rPr lang="en-GB" sz="3200" dirty="0">
                <a:ea typeface="+mj-lt"/>
                <a:cs typeface="+mj-lt"/>
              </a:rPr>
              <a:t>University of Glasgow in Mathematics Education</a:t>
            </a:r>
            <a:endParaRPr lang="en-US" sz="3200" dirty="0"/>
          </a:p>
        </p:txBody>
      </p:sp>
      <p:sp>
        <p:nvSpPr>
          <p:cNvPr id="7" name="Content Placeholder 2"/>
          <p:cNvSpPr>
            <a:spLocks noGrp="1"/>
          </p:cNvSpPr>
          <p:nvPr>
            <p:ph idx="4294967295"/>
          </p:nvPr>
        </p:nvSpPr>
        <p:spPr>
          <a:xfrm>
            <a:off x="719402" y="3712029"/>
            <a:ext cx="4992556" cy="2597289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dirty="0"/>
              <a:t>PGDE Primary </a:t>
            </a:r>
          </a:p>
          <a:p>
            <a:r>
              <a:rPr lang="en-GB" dirty="0" err="1"/>
              <a:t>MEduc</a:t>
            </a:r>
            <a:endParaRPr lang="en-GB" dirty="0"/>
          </a:p>
          <a:p>
            <a:r>
              <a:rPr lang="en-GB" dirty="0"/>
              <a:t>PGDE Secondary  </a:t>
            </a:r>
          </a:p>
        </p:txBody>
      </p:sp>
    </p:spTree>
    <p:extLst>
      <p:ext uri="{BB962C8B-B14F-4D97-AF65-F5344CB8AC3E}">
        <p14:creationId xmlns:p14="http://schemas.microsoft.com/office/powerpoint/2010/main" val="644572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E29DE-A940-4D96-82A5-6E6B79D4F851}"/>
              </a:ext>
            </a:extLst>
          </p:cNvPr>
          <p:cNvSpPr txBox="1"/>
          <p:nvPr/>
        </p:nvSpPr>
        <p:spPr>
          <a:xfrm>
            <a:off x="0" y="397958"/>
            <a:ext cx="7544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cs typeface="Calibri"/>
              </a:rPr>
              <a:t>5- Social and </a:t>
            </a:r>
            <a:r>
              <a:rPr lang="en-US" sz="3200" dirty="0" err="1">
                <a:cs typeface="Calibri"/>
              </a:rPr>
              <a:t>sociomathematical</a:t>
            </a:r>
            <a:r>
              <a:rPr lang="en-US" sz="3200" dirty="0">
                <a:cs typeface="Calibri"/>
              </a:rPr>
              <a:t> norms</a:t>
            </a:r>
            <a:endParaRPr lang="en-US" sz="3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F6A8960-E0F9-4664-9607-E6A361ADD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7AA03E2-C3D0-430E-B57E-F4A34FC7E8F5}"/>
              </a:ext>
            </a:extLst>
          </p:cNvPr>
          <p:cNvGrpSpPr/>
          <p:nvPr/>
        </p:nvGrpSpPr>
        <p:grpSpPr>
          <a:xfrm>
            <a:off x="8676746" y="393274"/>
            <a:ext cx="3715271" cy="2657573"/>
            <a:chOff x="8334745" y="390022"/>
            <a:chExt cx="3715271" cy="265757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323DF44-15DA-4F57-8B3B-5D26BE60FD47}"/>
                </a:ext>
              </a:extLst>
            </p:cNvPr>
            <p:cNvGrpSpPr/>
            <p:nvPr/>
          </p:nvGrpSpPr>
          <p:grpSpPr>
            <a:xfrm>
              <a:off x="8334745" y="390022"/>
              <a:ext cx="3615685" cy="2657573"/>
              <a:chOff x="1729741" y="804812"/>
              <a:chExt cx="8422376" cy="569541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98B2A67-5DE4-49BF-95A1-1B308BA624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tretch>
                <a:fillRect/>
              </a:stretch>
            </p:blipFill>
            <p:spPr>
              <a:xfrm>
                <a:off x="1742833" y="2845735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73F4C005-1AE6-4B15-AF34-5BF97FA95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1729741" y="821819"/>
                <a:ext cx="3975756" cy="3634346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84406608-1857-4B48-BD26-4ABDD63615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alphaModFix amt="41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3971977" y="804812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E62C9C04-8401-408B-A2BC-096F0AD28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alphaModFix amt="42000"/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4"/>
                  </a:ext>
                </a:extLst>
              </a:blip>
              <a:stretch>
                <a:fillRect/>
              </a:stretch>
            </p:blipFill>
            <p:spPr>
              <a:xfrm rot="16200000">
                <a:off x="6347066" y="681833"/>
                <a:ext cx="3634346" cy="3975756"/>
              </a:xfrm>
              <a:prstGeom prst="rect">
                <a:avLst/>
              </a:prstGeom>
              <a:effectLst>
                <a:softEdge rad="50800"/>
              </a:effectLst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7B3AA1FD-43DB-45FE-8B68-D21A81BF9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alphaModFix/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colorTemperature colorTemp="4700"/>
                        </a14:imgEffect>
                        <a14:imgEffect>
                          <a14:saturation sat="4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8"/>
                  </a:ext>
                </a:extLst>
              </a:blip>
              <a:stretch>
                <a:fillRect/>
              </a:stretch>
            </p:blipFill>
            <p:spPr>
              <a:xfrm>
                <a:off x="3981760" y="2865884"/>
                <a:ext cx="3975756" cy="3634346"/>
              </a:xfrm>
              <a:prstGeom prst="rect">
                <a:avLst/>
              </a:prstGeom>
              <a:effectLst>
                <a:softEdge rad="50800"/>
              </a:effectLst>
            </p:spPr>
          </p:pic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93A8D5FB-2279-4B3A-AC1D-C111833A2654}"/>
                  </a:ext>
                </a:extLst>
              </p:cNvPr>
              <p:cNvSpPr/>
              <p:nvPr/>
            </p:nvSpPr>
            <p:spPr>
              <a:xfrm>
                <a:off x="2644289" y="4417654"/>
                <a:ext cx="1821397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75000"/>
                      </a:schemeClr>
                    </a:solidFill>
                    <a:cs typeface="Calibri"/>
                  </a:rPr>
                  <a:t>Subject knowledge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BB7EFEC-E16E-41BD-BA6D-3CB29C91E0ED}"/>
                  </a:ext>
                </a:extLst>
              </p:cNvPr>
              <p:cNvSpPr/>
              <p:nvPr/>
            </p:nvSpPr>
            <p:spPr>
              <a:xfrm>
                <a:off x="5006095" y="1824874"/>
                <a:ext cx="1793086" cy="8574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Curriculum</a:t>
                </a:r>
              </a:p>
              <a:p>
                <a:pPr algn="ctr"/>
                <a:r>
                  <a:rPr lang="en-US" sz="1000" b="1" i="0" u="none" strike="noStrike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Design</a:t>
                </a:r>
                <a:r>
                  <a:rPr lang="en-US" sz="1000" b="1" i="0" dirty="0">
                    <a:solidFill>
                      <a:schemeClr val="bg1">
                        <a:lumMod val="75000"/>
                      </a:schemeClr>
                    </a:solidFill>
                    <a:effectLst/>
                    <a:latin typeface="Calibri" panose="020F0502020204030204" pitchFamily="34" charset="0"/>
                  </a:rPr>
                  <a:t>​</a:t>
                </a:r>
                <a:endParaRPr lang="en-GB" sz="1000" b="1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38564A4-02A9-4CAD-8F6A-662BA4DCD84B}"/>
                  </a:ext>
                </a:extLst>
              </p:cNvPr>
              <p:cNvSpPr/>
              <p:nvPr/>
            </p:nvSpPr>
            <p:spPr>
              <a:xfrm>
                <a:off x="4936549" y="4374280"/>
                <a:ext cx="2066178" cy="8574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cs typeface="Calibri"/>
                  </a:rPr>
                  <a:t>Classroom</a:t>
                </a:r>
              </a:p>
              <a:p>
                <a:pPr algn="ctr"/>
                <a:r>
                  <a:rPr lang="en-US" sz="1000" b="1" dirty="0">
                    <a:cs typeface="Calibri"/>
                  </a:rPr>
                  <a:t>norms</a:t>
                </a:r>
                <a:endParaRPr lang="en-US" sz="1000" b="1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02DE066-A7B7-429C-8435-2442F2ECFD6D}"/>
                  </a:ext>
                </a:extLst>
              </p:cNvPr>
              <p:cNvSpPr/>
              <p:nvPr/>
            </p:nvSpPr>
            <p:spPr>
              <a:xfrm>
                <a:off x="2644289" y="2311209"/>
                <a:ext cx="2008697" cy="11872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Pupils’ reasoning and learning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2712D7AC-853B-47A7-B0FB-8A1063D43AAA}"/>
                  </a:ext>
                </a:extLst>
              </p:cNvPr>
              <p:cNvSpPr/>
              <p:nvPr/>
            </p:nvSpPr>
            <p:spPr>
              <a:xfrm>
                <a:off x="6875390" y="2397186"/>
                <a:ext cx="2066178" cy="52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cs typeface="Calibri"/>
                  </a:rPr>
                  <a:t>Assessment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33A996A-3263-4BFF-8AB2-0F3293F36638}"/>
                </a:ext>
              </a:extLst>
            </p:cNvPr>
            <p:cNvGrpSpPr/>
            <p:nvPr/>
          </p:nvGrpSpPr>
          <p:grpSpPr>
            <a:xfrm>
              <a:off x="10214506" y="1349969"/>
              <a:ext cx="1835510" cy="1677889"/>
              <a:chOff x="10214506" y="1019659"/>
              <a:chExt cx="1835510" cy="1677889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3ABEA019-8FBD-4355-ABCE-A15740FD78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duotone>
                  <a:prstClr val="black"/>
                  <a:srgbClr val="FF0000">
                    <a:tint val="45000"/>
                    <a:satMod val="400000"/>
                  </a:srgbClr>
                </a:duotone>
                <a:alphaModFix amt="33000"/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sharpenSoften amount="-50000"/>
                        </a14:imgEffect>
                        <a14:imgEffect>
                          <a14:colorTemperature colorTemp="1878"/>
                        </a14:imgEffect>
                        <a14:imgEffect>
                          <a14:saturation sat="0"/>
                        </a14:imgEffect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10214506" y="1019659"/>
                <a:ext cx="1835510" cy="1677889"/>
              </a:xfrm>
              <a:prstGeom prst="rect">
                <a:avLst/>
              </a:prstGeom>
              <a:noFill/>
              <a:effectLst>
                <a:softEdge rad="50800"/>
              </a:effectLst>
            </p:spPr>
          </p:pic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418E698-7E3E-4EBE-8A85-E9B600F4A09B}"/>
                  </a:ext>
                </a:extLst>
              </p:cNvPr>
              <p:cNvSpPr/>
              <p:nvPr/>
            </p:nvSpPr>
            <p:spPr>
              <a:xfrm>
                <a:off x="10699632" y="1418087"/>
                <a:ext cx="82532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Use of</a:t>
                </a:r>
              </a:p>
              <a:p>
                <a:pPr algn="ctr"/>
                <a:r>
                  <a:rPr lang="en-US" sz="1000" b="1" dirty="0">
                    <a:solidFill>
                      <a:schemeClr val="bg1">
                        <a:lumMod val="65000"/>
                      </a:schemeClr>
                    </a:solidFill>
                    <a:latin typeface="Calibri" panose="020F0502020204030204" pitchFamily="34" charset="0"/>
                  </a:rPr>
                  <a:t>resources</a:t>
                </a:r>
                <a:endParaRPr lang="en-GB" sz="1000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A899F6B-E534-7048-8538-C84C490E1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673155"/>
              </p:ext>
            </p:extLst>
          </p:nvPr>
        </p:nvGraphicFramePr>
        <p:xfrm>
          <a:off x="79730" y="1162541"/>
          <a:ext cx="8597016" cy="5637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1934">
                  <a:extLst>
                    <a:ext uri="{9D8B030D-6E8A-4147-A177-3AD203B41FA5}">
                      <a16:colId xmlns:a16="http://schemas.microsoft.com/office/drawing/2014/main" val="1939210555"/>
                    </a:ext>
                  </a:extLst>
                </a:gridCol>
                <a:gridCol w="5545082">
                  <a:extLst>
                    <a:ext uri="{9D8B030D-6E8A-4147-A177-3AD203B41FA5}">
                      <a16:colId xmlns:a16="http://schemas.microsoft.com/office/drawing/2014/main" val="1142893906"/>
                    </a:ext>
                  </a:extLst>
                </a:gridCol>
              </a:tblGrid>
              <a:tr h="77168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Social Norms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Sociomathematical Norms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9600504"/>
                  </a:ext>
                </a:extLst>
              </a:tr>
              <a:tr h="77168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question each other’s thinking.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ask each other questions that press for </a:t>
                      </a:r>
                      <a:r>
                        <a:rPr lang="en-GB" sz="2000" i="1">
                          <a:effectLst/>
                          <a:latin typeface="+mn-lt"/>
                        </a:rPr>
                        <a:t>mathematical </a:t>
                      </a:r>
                      <a:r>
                        <a:rPr lang="en-GB" sz="2000">
                          <a:effectLst/>
                          <a:latin typeface="+mn-lt"/>
                        </a:rPr>
                        <a:t>reasoning, justification, and understanding.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29647127"/>
                  </a:ext>
                </a:extLst>
              </a:tr>
              <a:tr h="77168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explain their ways of thinking.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explain their solutions using mathematical argumentation.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975465"/>
                  </a:ext>
                </a:extLst>
              </a:tr>
              <a:tr h="77168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work together to solve problems.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reach consensus using mathematical reasoning and proof.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99285"/>
                  </a:ext>
                </a:extLst>
              </a:tr>
              <a:tr h="77168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solve problems using a variety of approaches.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compare their strategies looking for mathematically important similarities and differences.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65473"/>
                  </a:ext>
                </a:extLst>
              </a:tr>
              <a:tr h="771685">
                <a:tc>
                  <a:txBody>
                    <a:bodyPr/>
                    <a:lstStyle/>
                    <a:p>
                      <a:r>
                        <a:rPr lang="en-GB" sz="2000">
                          <a:effectLst/>
                          <a:latin typeface="+mn-lt"/>
                        </a:rPr>
                        <a:t>Students see making mistakes as a natural part of learning. </a:t>
                      </a:r>
                      <a:endParaRPr lang="en-GB" sz="3200">
                        <a:effectLst/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effectLst/>
                          <a:latin typeface="+mn-lt"/>
                        </a:rPr>
                        <a:t>Students use mistakes as an opportunity to rethink their conceptions of mathematical ideas and examine contradictions. Mistakes support new learning about mathematics. </a:t>
                      </a:r>
                      <a:endParaRPr lang="en-GB" sz="3200" dirty="0">
                        <a:effectLst/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8435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429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E3819E-0EB0-4233-8DA3-C580ACABBD61}"/>
              </a:ext>
            </a:extLst>
          </p:cNvPr>
          <p:cNvGrpSpPr/>
          <p:nvPr/>
        </p:nvGrpSpPr>
        <p:grpSpPr>
          <a:xfrm>
            <a:off x="8742970" y="-56373"/>
            <a:ext cx="3615685" cy="2657573"/>
            <a:chOff x="1729741" y="804812"/>
            <a:chExt cx="8422376" cy="569541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AC9587-558B-4C01-8CAA-A1F22C800A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alphaModFix amt="42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1742833" y="2845735"/>
              <a:ext cx="3975756" cy="3634346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E9C618-B8B8-4D21-BA35-D566BECB8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42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1729741" y="821819"/>
              <a:ext cx="3975756" cy="3634346"/>
            </a:xfrm>
            <a:prstGeom prst="rect">
              <a:avLst/>
            </a:prstGeom>
            <a:noFill/>
            <a:effectLst>
              <a:softEdge rad="50800"/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A8CED0-8B44-475E-AC07-18794E8DFBB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2">
                  <a:shade val="45000"/>
                  <a:satMod val="135000"/>
                </a:schemeClr>
                <a:prstClr val="white"/>
              </a:duotone>
              <a:alphaModFix amt="61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3971977" y="804812"/>
              <a:ext cx="3975756" cy="3634346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C05623F-13D8-496F-8381-60BFA70C2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5">
                  <a:shade val="45000"/>
                  <a:satMod val="135000"/>
                </a:schemeClr>
                <a:prstClr val="white"/>
              </a:duotone>
              <a:alphaModFix amt="42000"/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 rot="16200000">
              <a:off x="6347066" y="681833"/>
              <a:ext cx="3634346" cy="3975756"/>
            </a:xfrm>
            <a:prstGeom prst="rect">
              <a:avLst/>
            </a:prstGeom>
            <a:effectLst>
              <a:softEdge rad="50800"/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B8142FE-4C3E-4D1C-92B9-194D0DD50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42000"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3981760" y="2865884"/>
              <a:ext cx="3975756" cy="3634346"/>
            </a:xfrm>
            <a:prstGeom prst="rect">
              <a:avLst/>
            </a:prstGeom>
            <a:effectLst>
              <a:softEdge rad="50800"/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128189D-C664-4975-BBFD-8B5D09C30D69}"/>
                </a:ext>
              </a:extLst>
            </p:cNvPr>
            <p:cNvSpPr/>
            <p:nvPr/>
          </p:nvSpPr>
          <p:spPr>
            <a:xfrm>
              <a:off x="2644289" y="4417654"/>
              <a:ext cx="1821397" cy="85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Subject knowledge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39902D-4BCA-4932-A371-72BC2B946D09}"/>
                </a:ext>
              </a:extLst>
            </p:cNvPr>
            <p:cNvSpPr/>
            <p:nvPr/>
          </p:nvSpPr>
          <p:spPr>
            <a:xfrm>
              <a:off x="5006095" y="1824874"/>
              <a:ext cx="1793086" cy="8574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000" b="1" i="0" u="none" strike="noStrike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</a:rPr>
                <a:t>Curriculum</a:t>
              </a:r>
            </a:p>
            <a:p>
              <a:pPr algn="ctr"/>
              <a:r>
                <a:rPr lang="en-US" sz="1000" b="1" i="0" u="none" strike="noStrike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</a:rPr>
                <a:t>Design</a:t>
              </a:r>
              <a:r>
                <a:rPr lang="en-US" sz="1000" b="1" i="0" dirty="0">
                  <a:solidFill>
                    <a:schemeClr val="bg1">
                      <a:lumMod val="65000"/>
                    </a:schemeClr>
                  </a:solidFill>
                  <a:effectLst/>
                  <a:latin typeface="Calibri" panose="020F0502020204030204" pitchFamily="34" charset="0"/>
                </a:rPr>
                <a:t>​</a:t>
              </a:r>
              <a:endParaRPr lang="en-GB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29AD1FC-92CB-4FB7-93D2-1DFD3B38658F}"/>
                </a:ext>
              </a:extLst>
            </p:cNvPr>
            <p:cNvSpPr/>
            <p:nvPr/>
          </p:nvSpPr>
          <p:spPr>
            <a:xfrm>
              <a:off x="4936549" y="4374280"/>
              <a:ext cx="2066178" cy="8574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Classroom</a:t>
              </a:r>
            </a:p>
            <a:p>
              <a:pPr algn="ct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norms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13C8F4-CFC5-4618-8A64-4DE8318F2A15}"/>
                </a:ext>
              </a:extLst>
            </p:cNvPr>
            <p:cNvSpPr/>
            <p:nvPr/>
          </p:nvSpPr>
          <p:spPr>
            <a:xfrm>
              <a:off x="2644289" y="2311209"/>
              <a:ext cx="2008697" cy="11872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Pupils’ reasoning and learning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44A2772-3E10-4CBC-A87F-0C1573A14DBB}"/>
                </a:ext>
              </a:extLst>
            </p:cNvPr>
            <p:cNvSpPr/>
            <p:nvPr/>
          </p:nvSpPr>
          <p:spPr>
            <a:xfrm>
              <a:off x="6875390" y="2397186"/>
              <a:ext cx="2066178" cy="5276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>
                      <a:lumMod val="65000"/>
                    </a:schemeClr>
                  </a:solidFill>
                  <a:cs typeface="Calibri"/>
                </a:rPr>
                <a:t>Assessment</a:t>
              </a:r>
              <a:endParaRPr lang="en-US" sz="1000" b="1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E13F9D0-FB28-459D-90AE-EBFF4E9D1BF5}"/>
              </a:ext>
            </a:extLst>
          </p:cNvPr>
          <p:cNvGrpSpPr/>
          <p:nvPr/>
        </p:nvGrpSpPr>
        <p:grpSpPr>
          <a:xfrm>
            <a:off x="10622731" y="905356"/>
            <a:ext cx="1835510" cy="1677889"/>
            <a:chOff x="10214506" y="1019659"/>
            <a:chExt cx="1835510" cy="167788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1B31FB6-8F2B-4629-B706-FF8BAE146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prstClr val="black"/>
                <a:srgbClr val="FF0000">
                  <a:tint val="45000"/>
                  <a:satMod val="400000"/>
                </a:srgbClr>
              </a:duotone>
              <a:alphaModFix amt="80000"/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-50000"/>
                      </a14:imgEffect>
                      <a14:imgEffect>
                        <a14:colorTemperature colorTemp="1878"/>
                      </a14:imgEffect>
                      <a14:imgEffect>
                        <a14:saturation sat="0"/>
                      </a14:imgEffect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>
              <a:off x="10214506" y="1019659"/>
              <a:ext cx="1835510" cy="1677889"/>
            </a:xfrm>
            <a:prstGeom prst="rect">
              <a:avLst/>
            </a:prstGeom>
            <a:noFill/>
            <a:effectLst>
              <a:softEdge rad="50800"/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38A5AE2-3F38-486C-8D7D-202340748259}"/>
                </a:ext>
              </a:extLst>
            </p:cNvPr>
            <p:cNvSpPr/>
            <p:nvPr/>
          </p:nvSpPr>
          <p:spPr>
            <a:xfrm>
              <a:off x="10699632" y="1418087"/>
              <a:ext cx="82532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latin typeface="Calibri" panose="020F0502020204030204" pitchFamily="34" charset="0"/>
                </a:rPr>
                <a:t>Use of</a:t>
              </a:r>
            </a:p>
            <a:p>
              <a:pPr algn="ctr"/>
              <a:r>
                <a:rPr lang="en-US" sz="1000" b="1" dirty="0">
                  <a:latin typeface="Calibri" panose="020F0502020204030204" pitchFamily="34" charset="0"/>
                </a:rPr>
                <a:t>resources</a:t>
              </a:r>
              <a:endParaRPr lang="en-GB" sz="1000" b="1" dirty="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36A8842-2902-4321-99F0-C9BCA930F76D}"/>
              </a:ext>
            </a:extLst>
          </p:cNvPr>
          <p:cNvSpPr txBox="1"/>
          <p:nvPr/>
        </p:nvSpPr>
        <p:spPr>
          <a:xfrm>
            <a:off x="241569" y="577766"/>
            <a:ext cx="8117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cs typeface="Calibri"/>
              </a:rPr>
              <a:t>6- Use of Resources (Manipulatives, Technology, etc.)</a:t>
            </a:r>
            <a:endParaRPr lang="en-US" sz="2800" dirty="0"/>
          </a:p>
        </p:txBody>
      </p:sp>
      <p:sp>
        <p:nvSpPr>
          <p:cNvPr id="18" name="İçerik Yer Tutucusu 8">
            <a:extLst>
              <a:ext uri="{FF2B5EF4-FFF2-40B4-BE49-F238E27FC236}">
                <a16:creationId xmlns:a16="http://schemas.microsoft.com/office/drawing/2014/main" id="{6CCFD78D-01EF-E244-BAE3-364C11E7D165}"/>
              </a:ext>
            </a:extLst>
          </p:cNvPr>
          <p:cNvSpPr txBox="1">
            <a:spLocks/>
          </p:cNvSpPr>
          <p:nvPr/>
        </p:nvSpPr>
        <p:spPr>
          <a:xfrm>
            <a:off x="16035" y="4197853"/>
            <a:ext cx="5721712" cy="2548190"/>
          </a:xfrm>
          <a:prstGeom prst="rect">
            <a:avLst/>
          </a:prstGeom>
        </p:spPr>
        <p:txBody>
          <a:bodyPr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Times New Roman"/>
                <a:ea typeface="MS Mincho"/>
                <a:cs typeface="Times New Roman"/>
              </a:rPr>
              <a:t>The kind of </a:t>
            </a:r>
            <a:r>
              <a:rPr lang="en-US" sz="1800">
                <a:latin typeface="Times New Roman"/>
                <a:ea typeface="MS Mincho"/>
                <a:cs typeface="Times New Roman"/>
              </a:rPr>
              <a:t>activities</a:t>
            </a:r>
            <a:r>
              <a:rPr lang="en-US" sz="1800" dirty="0">
                <a:latin typeface="Times New Roman"/>
                <a:ea typeface="MS Mincho"/>
                <a:cs typeface="Times New Roman"/>
              </a:rPr>
              <a:t> we benefit from are: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latin typeface="Times New Roman"/>
                <a:ea typeface="MS Mincho"/>
                <a:cs typeface="Times New Roman"/>
                <a:hlinkClick r:id="rId17"/>
              </a:rPr>
              <a:t>Guess &amp; Check</a:t>
            </a:r>
            <a:r>
              <a:rPr lang="en-US" sz="1800">
                <a:latin typeface="Times New Roman"/>
                <a:ea typeface="MS Mincho"/>
                <a:cs typeface="Times New Roman"/>
              </a:rPr>
              <a:t> for Square/Rectangle [</a:t>
            </a:r>
            <a:r>
              <a:rPr lang="en-US" sz="1800" b="1" i="1">
                <a:latin typeface="Times New Roman"/>
                <a:ea typeface="MS Mincho"/>
                <a:cs typeface="Times New Roman"/>
              </a:rPr>
              <a:t>operating with drawings</a:t>
            </a:r>
            <a:r>
              <a:rPr lang="en-US" sz="1800">
                <a:latin typeface="Times New Roman"/>
                <a:ea typeface="MS Mincho"/>
                <a:cs typeface="Times New Roman"/>
              </a:rPr>
              <a:t> but beginning to focus on properties]</a:t>
            </a:r>
            <a:endParaRPr lang="tr-TR" sz="1800">
              <a:latin typeface="Times New Roman"/>
              <a:ea typeface="MS Mincho"/>
              <a:cs typeface="Times New Roman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>
                <a:latin typeface="Times New Roman"/>
                <a:ea typeface="MS Mincho"/>
                <a:cs typeface="Times New Roman"/>
              </a:rPr>
              <a:t>Properties of </a:t>
            </a:r>
            <a:r>
              <a:rPr lang="en-US" sz="1800">
                <a:latin typeface="Times New Roman"/>
                <a:ea typeface="MS Mincho"/>
                <a:cs typeface="Times New Roman"/>
                <a:hlinkClick r:id="rId18"/>
              </a:rPr>
              <a:t>Squares</a:t>
            </a:r>
            <a:r>
              <a:rPr lang="en-US" sz="1800">
                <a:latin typeface="Times New Roman"/>
                <a:ea typeface="MS Mincho"/>
                <a:cs typeface="Times New Roman"/>
              </a:rPr>
              <a:t>/Rectangles (side lengths, angles, diagonals, parallelism) individually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>
                <a:latin typeface="Times New Roman"/>
                <a:ea typeface="MS Mincho"/>
                <a:cs typeface="Times New Roman"/>
              </a:rPr>
              <a:t>Thinking about </a:t>
            </a:r>
            <a:r>
              <a:rPr lang="en-US" sz="1800">
                <a:latin typeface="Times New Roman"/>
                <a:ea typeface="MS Mincho"/>
                <a:cs typeface="Times New Roman"/>
                <a:hlinkClick r:id="rId19"/>
              </a:rPr>
              <a:t>relations</a:t>
            </a:r>
            <a:r>
              <a:rPr lang="en-US" sz="1800">
                <a:latin typeface="Times New Roman"/>
                <a:ea typeface="MS Mincho"/>
                <a:cs typeface="Times New Roman"/>
              </a:rPr>
              <a:t> between squares and rectangles based on constraints&amp;flexibilities </a:t>
            </a:r>
            <a:r>
              <a:rPr lang="en-US" sz="1800" b="1" i="1">
                <a:latin typeface="Times New Roman"/>
                <a:ea typeface="MS Mincho"/>
                <a:cs typeface="Times New Roman"/>
              </a:rPr>
              <a:t>[operating with figures</a:t>
            </a:r>
            <a:r>
              <a:rPr lang="en-US" sz="1800">
                <a:latin typeface="Times New Roman"/>
                <a:ea typeface="MS Mincho"/>
                <a:cs typeface="Times New Roman"/>
              </a:rPr>
              <a:t>]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Comparing them to parallelograms […</a:t>
            </a:r>
            <a:r>
              <a:rPr lang="en-US" sz="1800" b="1" i="1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hierarchy</a:t>
            </a:r>
            <a:r>
              <a:rPr 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]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endParaRPr lang="tr-TR" sz="18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solidFill>
                <a:prstClr val="black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tr-TR" sz="18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01981D5-5620-2C49-B7C2-0231A0AFEF9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737" y="1249508"/>
            <a:ext cx="3726611" cy="289607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0A57D4B-33B6-614C-8DDB-F2A97C012F4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931980" y="1377452"/>
            <a:ext cx="4688038" cy="23728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FAC5A0-93C3-3047-9E27-FB65991D20D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896988" y="4160453"/>
            <a:ext cx="6053443" cy="247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8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6BDF9-2BD9-48A5-BEF1-03A061A5F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All of this is guided by our partnership with schools…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1C00E-9AC1-4D5D-AF7B-225BF22DA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267" y="2215091"/>
            <a:ext cx="10515600" cy="3961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These lessons have been tested in real classrooms</a:t>
            </a:r>
            <a:endParaRPr lang="en-US" dirty="0"/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They are currently being used in a Scottish Primary School (</a:t>
            </a:r>
            <a:r>
              <a:rPr lang="en-US" u="sng" dirty="0">
                <a:cs typeface="Calibri"/>
                <a:hlinkClick r:id="rId3"/>
              </a:rPr>
              <a:t>video</a:t>
            </a:r>
            <a:r>
              <a:rPr lang="en-US">
                <a:cs typeface="Calibri"/>
              </a:rPr>
              <a:t>) 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Positive pupil/teacher feedback about our partnership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share these experiences with our PGDE students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CE4EC0-3658-4622-8032-396E22718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07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BBD3-6BBD-4591-A669-6EB460C8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89" y="683514"/>
            <a:ext cx="434865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cs typeface="Calibri Light"/>
              </a:rPr>
              <a:t>Evaluation of Mathematics Programmes...</a:t>
            </a:r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EDA91A-14C5-4B4B-A913-B2729B7CB3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18709B8-3CFD-4720-9486-498146D464FE}"/>
              </a:ext>
            </a:extLst>
          </p:cNvPr>
          <p:cNvSpPr/>
          <p:nvPr/>
        </p:nvSpPr>
        <p:spPr>
          <a:xfrm>
            <a:off x="5280212" y="764241"/>
            <a:ext cx="6286498" cy="153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E67DD6-D877-4F5B-A004-E59A454C277F}"/>
              </a:ext>
            </a:extLst>
          </p:cNvPr>
          <p:cNvSpPr/>
          <p:nvPr/>
        </p:nvSpPr>
        <p:spPr>
          <a:xfrm>
            <a:off x="5275730" y="2608729"/>
            <a:ext cx="6286498" cy="153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4ED585-12F3-42BD-8C60-56E6F905A9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15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758FE-8B43-4968-9A51-706545A11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Community of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B685C-CC6C-403F-8416-4C232FE64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50204"/>
            <a:ext cx="7865534" cy="510779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3200" dirty="0"/>
              <a:t>We have a strong maths lecturer team with variety of schooling and academic experiences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3200" dirty="0"/>
              <a:t>We share our experiences in biweekly meetings and decide on further steps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3200" dirty="0"/>
              <a:t>Changes to the content of future seminars are made in a timely manner if any issues emerge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GB" sz="3200" dirty="0"/>
              <a:t>We consider student feedback seriously</a:t>
            </a:r>
          </a:p>
          <a:p>
            <a:endParaRPr lang="en-GB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D0320-836F-4688-BC0E-FDA3361A2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FC9EB1E-8D0D-4D7C-A419-29848B455383}"/>
              </a:ext>
            </a:extLst>
          </p:cNvPr>
          <p:cNvGrpSpPr/>
          <p:nvPr/>
        </p:nvGrpSpPr>
        <p:grpSpPr>
          <a:xfrm>
            <a:off x="8413720" y="803027"/>
            <a:ext cx="3234902" cy="2126799"/>
            <a:chOff x="7623405" y="437858"/>
            <a:chExt cx="3234902" cy="21267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C7AB56C-DBCA-4509-A381-6C43244AC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623405" y="437858"/>
              <a:ext cx="3063241" cy="204216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2E96C0-0E94-4FD7-989D-B3E7C3BCCF84}"/>
                </a:ext>
              </a:extLst>
            </p:cNvPr>
            <p:cNvSpPr txBox="1"/>
            <p:nvPr/>
          </p:nvSpPr>
          <p:spPr>
            <a:xfrm>
              <a:off x="9046734" y="2395380"/>
              <a:ext cx="1811573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00" dirty="0">
                  <a:hlinkClick r:id="rId5" tooltip="http://www.pngall.com/team-work-png"/>
                </a:rPr>
                <a:t>This Photo</a:t>
              </a:r>
              <a:r>
                <a:rPr lang="en-GB" sz="500" dirty="0"/>
                <a:t> by Unknown Author is licensed under </a:t>
              </a:r>
              <a:r>
                <a:rPr lang="en-GB" sz="500" dirty="0">
                  <a:hlinkClick r:id="rId6" tooltip="https://creativecommons.org/licenses/by-nc/3.0/"/>
                </a:rPr>
                <a:t>CC BY-NC</a:t>
              </a:r>
              <a:endParaRPr lang="en-GB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6641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27436-938C-4ADE-9924-7CF785035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817" y="1344263"/>
            <a:ext cx="7305045" cy="1325563"/>
          </a:xfrm>
        </p:spPr>
        <p:txBody>
          <a:bodyPr>
            <a:normAutofit/>
          </a:bodyPr>
          <a:lstStyle/>
          <a:p>
            <a:r>
              <a:rPr lang="en-US" sz="4200" dirty="0"/>
              <a:t>Speaking of student feedback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D19AC-5919-4765-8139-E14E97B1B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817" y="3064083"/>
            <a:ext cx="6863220" cy="311288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 Light"/>
              </a:rPr>
              <a:t>Ongoing dialogue and interaction with our students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Getting feedback at specific points throughout the year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32FC28-AA9F-4654-AAE9-8DD389974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47AD73-B8A0-4281-8880-5A7C79C21E0E}"/>
              </a:ext>
            </a:extLst>
          </p:cNvPr>
          <p:cNvGrpSpPr/>
          <p:nvPr/>
        </p:nvGrpSpPr>
        <p:grpSpPr>
          <a:xfrm rot="1636608">
            <a:off x="8898043" y="614622"/>
            <a:ext cx="3121152" cy="1511431"/>
            <a:chOff x="6096000" y="1232704"/>
            <a:chExt cx="3121152" cy="151143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119F22-5DF9-4C7B-9F6E-69EFC86334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6096000" y="1232704"/>
              <a:ext cx="3121152" cy="13898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63C8DB-FE49-4BEB-9834-DF4FB3292C8B}"/>
                </a:ext>
              </a:extLst>
            </p:cNvPr>
            <p:cNvSpPr txBox="1"/>
            <p:nvPr/>
          </p:nvSpPr>
          <p:spPr>
            <a:xfrm>
              <a:off x="6096000" y="2513303"/>
              <a:ext cx="312115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hlinkClick r:id="rId5" tooltip="https://blogs.sussex.ac.uk/tel/2017/03/21/electronic-submission-feedback-sussex-story-far/"/>
                </a:rPr>
                <a:t>This Photo</a:t>
              </a:r>
              <a:r>
                <a:rPr lang="en-GB" sz="900" dirty="0"/>
                <a:t> by Unknown Author is licensed under </a:t>
              </a:r>
              <a:r>
                <a:rPr lang="en-GB" sz="900" dirty="0">
                  <a:hlinkClick r:id="rId6" tooltip="https://creativecommons.org/licenses/by-nc-sa/3.0/"/>
                </a:rPr>
                <a:t>CC BY-SA-NC</a:t>
              </a:r>
              <a:endParaRPr lang="en-GB" sz="900"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4008CA0-8C94-4BE9-B934-20225C2C4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19328247">
            <a:off x="162156" y="835594"/>
            <a:ext cx="2218186" cy="128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0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15CA0-F906-4F33-9623-6544ED663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Speaking of student feedback…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93DF36-7169-4CE1-A6EC-0FE85ACA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286E6D-5124-F347-8F4A-FDDA98029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3700" y="1690688"/>
            <a:ext cx="5000625" cy="3606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D2EC3E-1DDA-B840-AC5E-289B30676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902" y="3859213"/>
            <a:ext cx="6615098" cy="2317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AFC367-352F-1F41-BD96-185A2F1F3B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45" y="1690688"/>
            <a:ext cx="6867525" cy="201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7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3F095-3C5B-492F-8CE1-CF9D7E54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0D120B-EBB1-EB46-BB6D-8C7F0711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Speaking of student feedback…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ACE652-B777-A543-ABC5-8E14F87B411F}"/>
              </a:ext>
            </a:extLst>
          </p:cNvPr>
          <p:cNvSpPr txBox="1">
            <a:spLocks/>
          </p:cNvSpPr>
          <p:nvPr/>
        </p:nvSpPr>
        <p:spPr>
          <a:xfrm>
            <a:off x="872069" y="2227791"/>
            <a:ext cx="10066864" cy="3207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u="sng" dirty="0">
                <a:hlinkClick r:id="rId4"/>
              </a:rPr>
              <a:t>What do PGDE Primary students say?</a:t>
            </a:r>
          </a:p>
        </p:txBody>
      </p:sp>
    </p:spTree>
    <p:extLst>
      <p:ext uri="{BB962C8B-B14F-4D97-AF65-F5344CB8AC3E}">
        <p14:creationId xmlns:p14="http://schemas.microsoft.com/office/powerpoint/2010/main" val="5768031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BAC0C-BC12-41C5-B4E3-DDA7A7E27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measures to evaluate the Maths programmes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EDD5-35D4-433F-80B5-1D477A72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6693"/>
            <a:ext cx="10515600" cy="3135842"/>
          </a:xfrm>
        </p:spPr>
        <p:txBody>
          <a:bodyPr/>
          <a:lstStyle/>
          <a:p>
            <a:r>
              <a:rPr lang="en-GB" dirty="0"/>
              <a:t>We use a feedback system called PTES for our PGDE Secondary Mathematics students</a:t>
            </a:r>
          </a:p>
          <a:p>
            <a:endParaRPr lang="en-GB" dirty="0"/>
          </a:p>
          <a:p>
            <a:r>
              <a:rPr lang="en-GB" dirty="0"/>
              <a:t>We also use a formal feedback system for every course (called EVASYS) that asks students about their experience in each course once the grades are revealed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14328D-CA0F-4EC5-9752-909B32A60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5160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0CEB82B8-A56B-6F49-918B-FBEDC764F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1570" y="1866406"/>
            <a:ext cx="6379301" cy="4784476"/>
          </a:xfrm>
          <a:prstGeom prst="rect">
            <a:avLst/>
          </a:prstGeom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3F095-3C5B-492F-8CE1-CF9D7E54F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0D120B-EBB1-EB46-BB6D-8C7F0711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781" y="540843"/>
            <a:ext cx="11495649" cy="1325563"/>
          </a:xfrm>
        </p:spPr>
        <p:txBody>
          <a:bodyPr/>
          <a:lstStyle/>
          <a:p>
            <a:r>
              <a:rPr lang="en-GB" dirty="0"/>
              <a:t>What do we do at the Secondary Mathematics Level?</a:t>
            </a:r>
          </a:p>
        </p:txBody>
      </p:sp>
      <p:pic>
        <p:nvPicPr>
          <p:cNvPr id="1026" name="Picture 2" descr="File:Pythagorean proof.svg">
            <a:extLst>
              <a:ext uri="{FF2B5EF4-FFF2-40B4-BE49-F238E27FC236}">
                <a16:creationId xmlns:a16="http://schemas.microsoft.com/office/drawing/2014/main" id="{FEC0A8BE-305B-4E1D-A521-67B17646C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139" y="2020296"/>
            <a:ext cx="4631480" cy="308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05D5020-008A-1944-8722-81B37C97D077}"/>
              </a:ext>
            </a:extLst>
          </p:cNvPr>
          <p:cNvSpPr txBox="1"/>
          <p:nvPr/>
        </p:nvSpPr>
        <p:spPr>
          <a:xfrm>
            <a:off x="4353041" y="4738618"/>
            <a:ext cx="2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://www.math.hmc.edu/pdo/imd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7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323568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BBD3-6BBD-4591-A669-6EB460C8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873" y="676942"/>
            <a:ext cx="434865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cs typeface="Calibri Light"/>
              </a:rPr>
              <a:t>Evaluation of Mathematics Programmes...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EDA91A-14C5-4B4B-A913-B2729B7CB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7797583"/>
              </p:ext>
            </p:extLst>
          </p:nvPr>
        </p:nvGraphicFramePr>
        <p:xfrm>
          <a:off x="4846040" y="642938"/>
          <a:ext cx="710439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9780ED5-FBCE-454C-84B0-89F8CF330B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2892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3F095-3C5B-492F-8CE1-CF9D7E54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0D120B-EBB1-EB46-BB6D-8C7F0711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86" y="158687"/>
            <a:ext cx="10914184" cy="1325563"/>
          </a:xfrm>
        </p:spPr>
        <p:txBody>
          <a:bodyPr/>
          <a:lstStyle/>
          <a:p>
            <a:r>
              <a:rPr lang="en-GB" dirty="0"/>
              <a:t>What do we do at the Secondary Mathematics Level?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6FCAC-93F5-4E2D-A7A5-C63D16EE60C9}"/>
              </a:ext>
            </a:extLst>
          </p:cNvPr>
          <p:cNvSpPr txBox="1"/>
          <p:nvPr/>
        </p:nvSpPr>
        <p:spPr>
          <a:xfrm>
            <a:off x="550986" y="1630595"/>
            <a:ext cx="109141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i="1" dirty="0"/>
              <a:t>Building a knowledge base through active participation by focusing on:</a:t>
            </a:r>
          </a:p>
          <a:p>
            <a:endParaRPr lang="en-GB" sz="2600" dirty="0"/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Developing a different mindset for Maths and its beauty and learning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Teaching Mathematics for Understanding 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Tasks on lesson development through exchanging ideas in group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Benefitting from Neuroscience/Psychology with respect to Maths learning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Socio-cultural aspects of constructing mathematical knowledge (norms)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600" dirty="0"/>
              <a:t>Assessment for Learning  and questioning</a:t>
            </a:r>
          </a:p>
        </p:txBody>
      </p:sp>
    </p:spTree>
    <p:extLst>
      <p:ext uri="{BB962C8B-B14F-4D97-AF65-F5344CB8AC3E}">
        <p14:creationId xmlns:p14="http://schemas.microsoft.com/office/powerpoint/2010/main" val="2728294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emistry lab">
            <a:extLst>
              <a:ext uri="{FF2B5EF4-FFF2-40B4-BE49-F238E27FC236}">
                <a16:creationId xmlns:a16="http://schemas.microsoft.com/office/drawing/2014/main" id="{9355D9CE-DF82-49C9-A5BC-B24134E976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9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90968" y="4445530"/>
            <a:ext cx="2553032" cy="169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61E61C-DA96-45D5-BC37-33C2BE46B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1" y="1788435"/>
            <a:ext cx="3838384" cy="20161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6255B9-1047-4DCD-9AD4-2FC735545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233" y="1291703"/>
            <a:ext cx="2527567" cy="2664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3F095-3C5B-492F-8CE1-CF9D7E54F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0D120B-EBB1-EB46-BB6D-8C7F0711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5" y="221623"/>
            <a:ext cx="11678285" cy="1325563"/>
          </a:xfrm>
        </p:spPr>
        <p:txBody>
          <a:bodyPr/>
          <a:lstStyle/>
          <a:p>
            <a:r>
              <a:rPr lang="en-GB" dirty="0"/>
              <a:t>What do we do at the Secondary Mathematics Level?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6FCAC-93F5-4E2D-A7A5-C63D16EE60C9}"/>
              </a:ext>
            </a:extLst>
          </p:cNvPr>
          <p:cNvSpPr txBox="1"/>
          <p:nvPr/>
        </p:nvSpPr>
        <p:spPr>
          <a:xfrm>
            <a:off x="272145" y="4445530"/>
            <a:ext cx="631882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/>
              <a:t>STEM applications (collaboration with PGDE Secondary Science students)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EC6E3B-B656-F34B-A491-B81704DE1130}"/>
              </a:ext>
            </a:extLst>
          </p:cNvPr>
          <p:cNvSpPr/>
          <p:nvPr/>
        </p:nvSpPr>
        <p:spPr>
          <a:xfrm>
            <a:off x="3882635" y="2081265"/>
            <a:ext cx="47388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dirty="0"/>
              <a:t>Experiencing hands-on lessons (e.g., Ferris wheel lesson for trigonometric functions)</a:t>
            </a:r>
          </a:p>
        </p:txBody>
      </p:sp>
    </p:spTree>
    <p:extLst>
      <p:ext uri="{BB962C8B-B14F-4D97-AF65-F5344CB8AC3E}">
        <p14:creationId xmlns:p14="http://schemas.microsoft.com/office/powerpoint/2010/main" val="792015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43F095-3C5B-492F-8CE1-CF9D7E54F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D0D120B-EBB1-EB46-BB6D-8C7F07110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986" y="523462"/>
            <a:ext cx="10914184" cy="1325563"/>
          </a:xfrm>
        </p:spPr>
        <p:txBody>
          <a:bodyPr/>
          <a:lstStyle/>
          <a:p>
            <a:r>
              <a:rPr lang="en-GB" dirty="0"/>
              <a:t>What feedback do we get from our Secondary PGDE students?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56FCAC-93F5-4E2D-A7A5-C63D16EE60C9}"/>
              </a:ext>
            </a:extLst>
          </p:cNvPr>
          <p:cNvSpPr txBox="1"/>
          <p:nvPr/>
        </p:nvSpPr>
        <p:spPr>
          <a:xfrm>
            <a:off x="550986" y="2404197"/>
            <a:ext cx="10914184" cy="24929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GB" sz="2600" u="sng" dirty="0"/>
          </a:p>
          <a:p>
            <a:pPr algn="ctr"/>
            <a:r>
              <a:rPr lang="en-GB" sz="2600" u="sng" dirty="0">
                <a:hlinkClick r:id="rId4"/>
              </a:rPr>
              <a:t>Video 1</a:t>
            </a:r>
            <a:endParaRPr lang="en-GB" sz="2600" u="sng" dirty="0">
              <a:cs typeface="Calibri"/>
              <a:hlinkClick r:id="rId4"/>
            </a:endParaRPr>
          </a:p>
          <a:p>
            <a:pPr algn="ctr"/>
            <a:endParaRPr lang="en-GB" sz="2600" u="sng" dirty="0"/>
          </a:p>
          <a:p>
            <a:pPr algn="ctr"/>
            <a:r>
              <a:rPr lang="en-GB" sz="2600" u="sng" dirty="0">
                <a:hlinkClick r:id="rId5"/>
              </a:rPr>
              <a:t>Video 2</a:t>
            </a:r>
            <a:endParaRPr lang="en-GB" sz="2600" u="sng" dirty="0">
              <a:cs typeface="Calibri"/>
              <a:hlinkClick r:id="rId5"/>
            </a:endParaRPr>
          </a:p>
          <a:p>
            <a:pPr algn="ctr"/>
            <a:endParaRPr lang="en-GB" sz="2600" u="sng" dirty="0">
              <a:cs typeface="Calibri" panose="020F0502020204030204"/>
            </a:endParaRPr>
          </a:p>
          <a:p>
            <a:pPr algn="ctr"/>
            <a:r>
              <a:rPr lang="en-GB" sz="2600" u="sng" dirty="0">
                <a:cs typeface="Calibri" panose="020F0502020204030204"/>
                <a:hlinkClick r:id="rId6"/>
              </a:rPr>
              <a:t>Video 3</a:t>
            </a:r>
            <a:endParaRPr lang="en-GB" sz="2600" u="sng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875625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8F924-3C42-534D-9E9D-FB8B48574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798" y="365125"/>
            <a:ext cx="10515600" cy="1325563"/>
          </a:xfrm>
        </p:spPr>
        <p:txBody>
          <a:bodyPr/>
          <a:lstStyle/>
          <a:p>
            <a:r>
              <a:rPr lang="en-GB" dirty="0"/>
              <a:t>Challenges &amp;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01F10-2AEA-8E48-B7FB-6181D7DF0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571" y="1825625"/>
            <a:ext cx="11777604" cy="4351338"/>
          </a:xfrm>
        </p:spPr>
        <p:txBody>
          <a:bodyPr>
            <a:normAutofit/>
          </a:bodyPr>
          <a:lstStyle/>
          <a:p>
            <a:pPr lvl="1"/>
            <a:r>
              <a:rPr lang="en-GB" sz="3200" dirty="0"/>
              <a:t>Students need to be convinced - different from how they were taught/different mindset</a:t>
            </a:r>
          </a:p>
          <a:p>
            <a:pPr lvl="1"/>
            <a:endParaRPr lang="en-GB" sz="3200" dirty="0"/>
          </a:p>
          <a:p>
            <a:pPr lvl="1"/>
            <a:endParaRPr lang="en-GB" sz="3200" dirty="0"/>
          </a:p>
          <a:p>
            <a:pPr lvl="1"/>
            <a:r>
              <a:rPr lang="en-GB" sz="3200" dirty="0"/>
              <a:t>Different mindsets in primary and secondary PGDE students: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400" dirty="0"/>
              <a:t>Primary - feel insecure since they are not confident in their mathematics knowledge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sz="2400" dirty="0"/>
              <a:t>Secondary - know mathematics but are disconnected from school mathematics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AC924E-1506-4BFD-ADC8-135D4ADD1F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760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main building of the University looking South">
            <a:extLst>
              <a:ext uri="{FF2B5EF4-FFF2-40B4-BE49-F238E27FC236}">
                <a16:creationId xmlns:a16="http://schemas.microsoft.com/office/drawing/2014/main" id="{E341C07A-02A5-5A4D-B0FF-AB7620A05A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09800" y="3657600"/>
            <a:ext cx="7772400" cy="2209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Thanks…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Any Questions?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altLang="en-US" sz="2800" b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Ismail.Zembat@Glasgow.ac.uk</a:t>
            </a:r>
            <a:br>
              <a:rPr lang="en-US" altLang="en-US" sz="2800" b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</a:br>
            <a:r>
              <a:rPr lang="en-US" altLang="en-US" sz="2800" b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Cristina.Mio@Glasgow.ac.uk</a:t>
            </a:r>
            <a:r>
              <a:rPr lang="en-US" altLang="en-US" sz="2800" b="1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  <a:endParaRPr lang="en-GB" b="1" noProof="1">
              <a:solidFill>
                <a:schemeClr val="bg1"/>
              </a:solidFill>
            </a:endParaRPr>
          </a:p>
        </p:txBody>
      </p:sp>
      <p:pic>
        <p:nvPicPr>
          <p:cNvPr id="9" name="Picture 8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78EB62E3-2A16-704D-AB35-B2B28F0CF592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052596" y="990600"/>
            <a:ext cx="828338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8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BBBBD3-6BBD-4591-A669-6EB460C8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89" y="683514"/>
            <a:ext cx="434865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cs typeface="Calibri Light"/>
              </a:rPr>
              <a:t>Evaluation of Mathematics Programmes...</a:t>
            </a:r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EDA91A-14C5-4B4B-A913-B2729B7CB3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6774030"/>
              </p:ext>
            </p:extLst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18BB9F6D-A63E-416F-B7FD-CDE06D57F95E}"/>
              </a:ext>
            </a:extLst>
          </p:cNvPr>
          <p:cNvSpPr/>
          <p:nvPr/>
        </p:nvSpPr>
        <p:spPr>
          <a:xfrm>
            <a:off x="5358653" y="2658035"/>
            <a:ext cx="6073587" cy="153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BA6FF5-4F70-4469-852C-731B0BF7997F}"/>
              </a:ext>
            </a:extLst>
          </p:cNvPr>
          <p:cNvSpPr/>
          <p:nvPr/>
        </p:nvSpPr>
        <p:spPr>
          <a:xfrm>
            <a:off x="5358652" y="4495799"/>
            <a:ext cx="6073587" cy="153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0FD16D-0549-47AB-B1E4-B9CE50AE77D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55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E82C-0BD4-D340-BE90-BB723E3E6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646" y="377499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/>
              <a:t>Our main goal in mathematics education programmes is to prepare: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69DE0-3080-49FF-BC45-7E178094DC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/>
              <a:t>Teachers as </a:t>
            </a:r>
            <a:r>
              <a:rPr lang="en-GB" sz="4400" b="1" dirty="0"/>
              <a:t>designers</a:t>
            </a:r>
          </a:p>
          <a:p>
            <a:pPr marL="0" indent="0" algn="ctr">
              <a:buNone/>
            </a:pPr>
            <a:r>
              <a:rPr lang="en-GB" sz="4400" dirty="0"/>
              <a:t>through theory-driven experiences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4E78AF-E65F-4215-A1EB-0ECEF00B9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3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EDA91A-14C5-4B4B-A913-B2729B7CB3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89E39870-D318-4555-A686-9FBD7BEB698C}"/>
              </a:ext>
            </a:extLst>
          </p:cNvPr>
          <p:cNvSpPr/>
          <p:nvPr/>
        </p:nvSpPr>
        <p:spPr>
          <a:xfrm>
            <a:off x="5280212" y="764241"/>
            <a:ext cx="6286498" cy="15352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9CE57A-9280-4439-9439-464BDB42482E}"/>
              </a:ext>
            </a:extLst>
          </p:cNvPr>
          <p:cNvSpPr/>
          <p:nvPr/>
        </p:nvSpPr>
        <p:spPr>
          <a:xfrm>
            <a:off x="5414682" y="4417358"/>
            <a:ext cx="6286498" cy="2017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7089DA-E669-44BB-BDE0-796282C64F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BBBBD3-6BBD-4591-A669-6EB460C8B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490" y="683514"/>
            <a:ext cx="4348658" cy="550226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  <a:cs typeface="Calibri Light"/>
              </a:rPr>
              <a:t>Evaluation of Mathematics Programmes...</a:t>
            </a:r>
            <a:endParaRPr lang="en-US" dirty="0">
              <a:solidFill>
                <a:srgbClr val="FFFFFF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7565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E755-9627-8A43-9D11-7CF2C91EDE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br>
              <a:rPr lang="en-GB" dirty="0"/>
            </a:b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7651DC-7051-9B45-9C51-A769B2976677}"/>
              </a:ext>
            </a:extLst>
          </p:cNvPr>
          <p:cNvSpPr/>
          <p:nvPr/>
        </p:nvSpPr>
        <p:spPr>
          <a:xfrm>
            <a:off x="2306279" y="2052602"/>
            <a:ext cx="7285505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GB" sz="4000" dirty="0"/>
              <a:t>Our students experience </a:t>
            </a:r>
          </a:p>
          <a:p>
            <a:pPr algn="ctr"/>
            <a:r>
              <a:rPr lang="en-GB" sz="4000" dirty="0"/>
              <a:t>what it means to be </a:t>
            </a:r>
            <a:r>
              <a:rPr lang="en-GB" sz="4000" b="1" dirty="0"/>
              <a:t>designers </a:t>
            </a:r>
            <a:r>
              <a:rPr lang="en-GB" sz="4000" dirty="0"/>
              <a:t>through </a:t>
            </a:r>
            <a:r>
              <a:rPr lang="en-GB" sz="4000" b="1" dirty="0"/>
              <a:t>theory-driven</a:t>
            </a:r>
            <a:r>
              <a:rPr lang="en-GB" sz="4000" dirty="0"/>
              <a:t> </a:t>
            </a:r>
            <a:r>
              <a:rPr lang="en-GB" sz="4000" b="1" dirty="0"/>
              <a:t>practice</a:t>
            </a:r>
            <a:endParaRPr lang="en-GB" sz="4000" dirty="0"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976BC-0EEB-4BEB-BE6F-B667B52D4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862" y="6176963"/>
            <a:ext cx="2527568" cy="47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21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FF6A0-1F56-7545-9C23-B2D9088E6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9151"/>
            <a:ext cx="10515600" cy="1135116"/>
          </a:xfrm>
        </p:spPr>
        <p:txBody>
          <a:bodyPr>
            <a:normAutofit/>
          </a:bodyPr>
          <a:lstStyle/>
          <a:p>
            <a:r>
              <a:rPr lang="en-GB" sz="3600" dirty="0"/>
              <a:t>An example of referring to theory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39223-A87D-0A42-90F3-BF35637A2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317" y="1475133"/>
            <a:ext cx="8703365" cy="343546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XMANIA NUMBER SYSTEM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		B		C		D		XA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		BA		CA		DA		XB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		BB		CB		DB		XC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		BC		CC		DC		XD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		BD		CD		DD		XXA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AXA		BXA		CXA		DXA		XXB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.		.		.		.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780523-CE77-4161-BEF1-3BFC59119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122" y="392415"/>
            <a:ext cx="2527568" cy="4739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4ED716-4F2A-7549-A624-1FA365DB1ACF}"/>
              </a:ext>
            </a:extLst>
          </p:cNvPr>
          <p:cNvSpPr/>
          <p:nvPr/>
        </p:nvSpPr>
        <p:spPr>
          <a:xfrm>
            <a:off x="514492" y="5029817"/>
            <a:ext cx="11163016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ts val="600"/>
              </a:spcBef>
              <a:spcAft>
                <a:spcPts val="300"/>
              </a:spcAft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 + C=?</a:t>
            </a:r>
          </a:p>
          <a:p>
            <a:pPr lvl="0" algn="just">
              <a:spcBef>
                <a:spcPts val="600"/>
              </a:spcBef>
              <a:spcAft>
                <a:spcPts val="300"/>
              </a:spcAft>
            </a:pPr>
            <a:r>
              <a:rPr lang="en-GB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  ×  XA = ?</a:t>
            </a:r>
          </a:p>
          <a:p>
            <a:pPr lvl="0" algn="just">
              <a:spcBef>
                <a:spcPts val="600"/>
              </a:spcBef>
              <a:spcAft>
                <a:spcPts val="300"/>
              </a:spcAft>
            </a:pPr>
            <a:endParaRPr lang="en-GB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>
              <a:spcBef>
                <a:spcPts val="600"/>
              </a:spcBef>
              <a:spcAft>
                <a:spcPts val="300"/>
              </a:spcAft>
            </a:pPr>
            <a:r>
              <a:rPr lang="en-GB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 do people interpret brand-new information?</a:t>
            </a:r>
          </a:p>
        </p:txBody>
      </p:sp>
    </p:spTree>
    <p:extLst>
      <p:ext uri="{BB962C8B-B14F-4D97-AF65-F5344CB8AC3E}">
        <p14:creationId xmlns:p14="http://schemas.microsoft.com/office/powerpoint/2010/main" val="98364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B5083-3A0C-634D-8CB3-9283A107F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terms of theory such an activity gives…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2FE73-3623-3D41-8BE3-1F41C6964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162"/>
            <a:ext cx="10947400" cy="4428713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/>
              <a:t>Students an opportunity to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sz="3200" dirty="0"/>
              <a:t>Think about importance of prior knowledge 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sz="3200" dirty="0"/>
              <a:t>What it means to make sense of new knowledge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GB" sz="3200" dirty="0"/>
              <a:t>Experience “Assimilation” Principle of Piaget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600" dirty="0"/>
              <a:t>So we do not teach directly about theory, but we help them understand theory through their reflection on certain activities they engage in (like </a:t>
            </a:r>
            <a:r>
              <a:rPr lang="en-GB" sz="3600" dirty="0" err="1"/>
              <a:t>Xmania</a:t>
            </a:r>
            <a:r>
              <a:rPr lang="en-GB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633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6605</TotalTime>
  <Words>2227</Words>
  <Application>Microsoft Office PowerPoint</Application>
  <PresentationFormat>Widescreen</PresentationFormat>
  <Paragraphs>378</Paragraphs>
  <Slides>34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University of Glasgow School of Education - Mathematics</vt:lpstr>
      <vt:lpstr>Overview of the Key ITE programmes at University of Glasgow in Mathematics Education</vt:lpstr>
      <vt:lpstr>Evaluation of Mathematics Programmes...</vt:lpstr>
      <vt:lpstr>Evaluation of Mathematics Programmes...</vt:lpstr>
      <vt:lpstr>Our main goal in mathematics education programmes is to prepare:</vt:lpstr>
      <vt:lpstr>Evaluation of Mathematics Programmes...</vt:lpstr>
      <vt:lpstr> </vt:lpstr>
      <vt:lpstr>An example of referring to theory …</vt:lpstr>
      <vt:lpstr>In terms of theory such an activity gives…</vt:lpstr>
      <vt:lpstr>PowerPoint Presentation</vt:lpstr>
      <vt:lpstr>1. How do we foster curriculum design feature?</vt:lpstr>
      <vt:lpstr>Analyse the curriculum design…</vt:lpstr>
      <vt:lpstr>PowerPoint Presentation</vt:lpstr>
      <vt:lpstr>2. How do we foster an understanding of pupil’s learning?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All of this is guided by our partnership with schools…</vt:lpstr>
      <vt:lpstr>Evaluation of Mathematics Programmes...</vt:lpstr>
      <vt:lpstr>Community of Practice</vt:lpstr>
      <vt:lpstr>Speaking of student feedback …</vt:lpstr>
      <vt:lpstr>Speaking of student feedback…</vt:lpstr>
      <vt:lpstr>Speaking of student feedback…</vt:lpstr>
      <vt:lpstr>Other measures to evaluate the Maths programmes</vt:lpstr>
      <vt:lpstr>What do we do at the Secondary Mathematics Level?</vt:lpstr>
      <vt:lpstr>What do we do at the Secondary Mathematics Level?</vt:lpstr>
      <vt:lpstr>What do we do at the Secondary Mathematics Level?</vt:lpstr>
      <vt:lpstr>What feedback do we get from our Secondary PGDE students?</vt:lpstr>
      <vt:lpstr>Challenges &amp; Priorities</vt:lpstr>
      <vt:lpstr>Thanks… Any Questions? Ismail.Zembat@Glasgow.ac.uk Cristina.Mio@Glasgow.ac.uk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Zembat</dc:creator>
  <cp:lastModifiedBy>Ismail Zembat</cp:lastModifiedBy>
  <cp:revision>780</cp:revision>
  <dcterms:created xsi:type="dcterms:W3CDTF">2019-09-17T10:30:50Z</dcterms:created>
  <dcterms:modified xsi:type="dcterms:W3CDTF">2019-10-07T14:18:49Z</dcterms:modified>
</cp:coreProperties>
</file>