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5" r:id="rId1"/>
  </p:sldMasterIdLst>
  <p:notesMasterIdLst>
    <p:notesMasterId r:id="rId17"/>
  </p:notesMasterIdLst>
  <p:handoutMasterIdLst>
    <p:handoutMasterId r:id="rId18"/>
  </p:handoutMasterIdLst>
  <p:sldIdLst>
    <p:sldId id="313" r:id="rId2"/>
    <p:sldId id="314" r:id="rId3"/>
    <p:sldId id="315" r:id="rId4"/>
    <p:sldId id="318" r:id="rId5"/>
    <p:sldId id="321" r:id="rId6"/>
    <p:sldId id="322" r:id="rId7"/>
    <p:sldId id="323" r:id="rId8"/>
    <p:sldId id="324" r:id="rId9"/>
    <p:sldId id="325" r:id="rId10"/>
    <p:sldId id="326" r:id="rId11"/>
    <p:sldId id="327" r:id="rId12"/>
    <p:sldId id="328" r:id="rId13"/>
    <p:sldId id="329" r:id="rId14"/>
    <p:sldId id="316" r:id="rId15"/>
    <p:sldId id="317" r:id="rId16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264135B2-2C05-4D0A-9D53-CE0B358A51E2}" type="datetimeFigureOut">
              <a:rPr lang="en-GB" smtClean="0"/>
              <a:t>07/10/2019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1141F0E2-98CA-48BA-939C-F57C0A0F62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18626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6E8852-4F46-483B-B902-5487A28847A9}" type="datetimeFigureOut">
              <a:rPr lang="en-GB" smtClean="0"/>
              <a:t>07/10/2019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A673AA-4FE6-475D-9039-3B17C67E0F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24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C8356-4F2C-4295-90F8-08609E682399}" type="datetimeFigureOut">
              <a:rPr lang="en-US" smtClean="0"/>
              <a:pPr/>
              <a:t>10/7/2019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C3AD-5410-49C3-9172-4D0340C0C9B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8809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C8356-4F2C-4295-90F8-08609E682399}" type="datetimeFigureOut">
              <a:rPr lang="en-US" smtClean="0"/>
              <a:pPr/>
              <a:t>10/7/2019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C3AD-5410-49C3-9172-4D0340C0C9B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350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C8356-4F2C-4295-90F8-08609E682399}" type="datetimeFigureOut">
              <a:rPr lang="en-US" smtClean="0"/>
              <a:pPr/>
              <a:t>10/7/2019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C3AD-5410-49C3-9172-4D0340C0C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218311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C8356-4F2C-4295-90F8-08609E682399}" type="datetimeFigureOut">
              <a:rPr lang="en-US" smtClean="0"/>
              <a:pPr/>
              <a:t>10/7/2019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C3AD-5410-49C3-9172-4D0340C0C9B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58969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C8356-4F2C-4295-90F8-08609E682399}" type="datetimeFigureOut">
              <a:rPr lang="en-US" smtClean="0"/>
              <a:pPr/>
              <a:t>10/7/2019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C3AD-5410-49C3-9172-4D0340C0C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316116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C8356-4F2C-4295-90F8-08609E682399}" type="datetimeFigureOut">
              <a:rPr lang="en-US" smtClean="0"/>
              <a:pPr/>
              <a:t>10/7/2019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C3AD-5410-49C3-9172-4D0340C0C9B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04006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C8356-4F2C-4295-90F8-08609E682399}" type="datetimeFigureOut">
              <a:rPr lang="en-US" smtClean="0"/>
              <a:pPr/>
              <a:t>10/7/2019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C3AD-5410-49C3-9172-4D0340C0C9B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1748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C8356-4F2C-4295-90F8-08609E682399}" type="datetimeFigureOut">
              <a:rPr lang="en-US" smtClean="0"/>
              <a:pPr/>
              <a:t>10/7/2019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C3AD-5410-49C3-9172-4D0340C0C9B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01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C8356-4F2C-4295-90F8-08609E682399}" type="datetimeFigureOut">
              <a:rPr lang="en-US" smtClean="0"/>
              <a:pPr/>
              <a:t>10/7/2019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C3AD-5410-49C3-9172-4D0340C0C9B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4149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C8356-4F2C-4295-90F8-08609E682399}" type="datetimeFigureOut">
              <a:rPr lang="en-US" smtClean="0"/>
              <a:pPr/>
              <a:t>10/7/2019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C3AD-5410-49C3-9172-4D0340C0C9B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546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C8356-4F2C-4295-90F8-08609E682399}" type="datetimeFigureOut">
              <a:rPr lang="en-US" smtClean="0"/>
              <a:pPr/>
              <a:t>10/7/2019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C3AD-5410-49C3-9172-4D0340C0C9B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090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C8356-4F2C-4295-90F8-08609E682399}" type="datetimeFigureOut">
              <a:rPr lang="en-US" smtClean="0"/>
              <a:pPr/>
              <a:t>10/7/2019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C3AD-5410-49C3-9172-4D0340C0C9B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2407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C8356-4F2C-4295-90F8-08609E682399}" type="datetimeFigureOut">
              <a:rPr lang="en-US" smtClean="0"/>
              <a:pPr/>
              <a:t>10/7/2019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C3AD-5410-49C3-9172-4D0340C0C9B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0305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C8356-4F2C-4295-90F8-08609E682399}" type="datetimeFigureOut">
              <a:rPr lang="en-US" smtClean="0"/>
              <a:pPr/>
              <a:t>10/7/2019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C3AD-5410-49C3-9172-4D0340C0C9B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5838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C8356-4F2C-4295-90F8-08609E682399}" type="datetimeFigureOut">
              <a:rPr lang="en-US" smtClean="0"/>
              <a:pPr/>
              <a:t>10/7/2019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C3AD-5410-49C3-9172-4D0340C0C9B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054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C8356-4F2C-4295-90F8-08609E682399}" type="datetimeFigureOut">
              <a:rPr lang="en-US" smtClean="0"/>
              <a:pPr/>
              <a:t>10/7/2019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C3AD-5410-49C3-9172-4D0340C0C9B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651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C8356-4F2C-4295-90F8-08609E682399}" type="datetimeFigureOut">
              <a:rPr lang="en-US" smtClean="0"/>
              <a:pPr/>
              <a:t>10/7/2019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C80C3AD-5410-49C3-9172-4D0340C0C9B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6746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  <p:sldLayoutId id="2147483857" r:id="rId12"/>
    <p:sldLayoutId id="2147483858" r:id="rId13"/>
    <p:sldLayoutId id="2147483859" r:id="rId14"/>
    <p:sldLayoutId id="2147483860" r:id="rId15"/>
    <p:sldLayoutId id="214748386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8540547C-134A-466E-B0DB-6F777EEE3C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0595" y="1916832"/>
            <a:ext cx="5826719" cy="2134004"/>
          </a:xfrm>
        </p:spPr>
        <p:txBody>
          <a:bodyPr/>
          <a:lstStyle/>
          <a:p>
            <a:r>
              <a:rPr lang="en-GB" sz="4000" dirty="0"/>
              <a:t>Exploring aspects of numeracy provision within ITE programmes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="" xmlns:a16="http://schemas.microsoft.com/office/drawing/2014/main" id="{EA2D65BF-4C5D-4EB4-9904-2E2A0F5CF8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3688" y="4050834"/>
            <a:ext cx="5193626" cy="1096899"/>
          </a:xfrm>
        </p:spPr>
        <p:txBody>
          <a:bodyPr>
            <a:normAutofit/>
          </a:bodyPr>
          <a:lstStyle/>
          <a:p>
            <a:r>
              <a:rPr lang="en-GB" dirty="0"/>
              <a:t>Louise Barrett, on behalf of Carol Webster, and Dr Stephen Day</a:t>
            </a:r>
          </a:p>
          <a:p>
            <a:r>
              <a:rPr lang="en-GB" dirty="0"/>
              <a:t>University of the West of Scotland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30C8FEA9-C52F-4407-802E-D62D0C24B1BF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084"/>
          <a:stretch/>
        </p:blipFill>
        <p:spPr bwMode="auto">
          <a:xfrm>
            <a:off x="179512" y="6237312"/>
            <a:ext cx="3057525" cy="4762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7196998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0D5446C-D2E0-48AA-A7CF-6F00EB5EB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PGDE (Secondary)</a:t>
            </a:r>
            <a:br>
              <a:rPr lang="en-GB" dirty="0"/>
            </a:br>
            <a:r>
              <a:rPr lang="en-GB" dirty="0"/>
              <a:t>Numeracy across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D56C164-A4F2-4B75-B588-50812DCE7F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2356539"/>
            <a:ext cx="6347714" cy="3160693"/>
          </a:xfrm>
        </p:spPr>
        <p:txBody>
          <a:bodyPr/>
          <a:lstStyle/>
          <a:p>
            <a:r>
              <a:rPr lang="en-GB" dirty="0"/>
              <a:t>On School Experience placements, students</a:t>
            </a:r>
          </a:p>
          <a:p>
            <a:pPr lvl="1"/>
            <a:r>
              <a:rPr lang="en-GB" dirty="0"/>
              <a:t>indicate on sequence planners how they will develop numeracy skills in their lessons</a:t>
            </a:r>
          </a:p>
          <a:p>
            <a:pPr lvl="1"/>
            <a:r>
              <a:rPr lang="en-GB" dirty="0"/>
              <a:t>record in a ‘generic issues log’ what they have learned about approaches to numeracy across learning being developed and implemented in their schools</a:t>
            </a:r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268F8341-5D01-4AF9-808F-8F9FF23544C3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084"/>
          <a:stretch/>
        </p:blipFill>
        <p:spPr bwMode="auto">
          <a:xfrm>
            <a:off x="650379" y="6193110"/>
            <a:ext cx="3057525" cy="4762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0708219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A2093F9-72A8-40E3-B78F-AAA8FAA8C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BA4, PGDE(P) and PGDE(S)</a:t>
            </a:r>
            <a:br>
              <a:rPr lang="en-GB" dirty="0"/>
            </a:br>
            <a:r>
              <a:rPr lang="en-GB" dirty="0"/>
              <a:t>Data literacy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3CB4ED9-DE74-4DE3-91EB-5633A9C028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988840"/>
            <a:ext cx="6626697" cy="3880773"/>
          </a:xfrm>
        </p:spPr>
        <p:txBody>
          <a:bodyPr>
            <a:normAutofit/>
          </a:bodyPr>
          <a:lstStyle/>
          <a:p>
            <a:r>
              <a:rPr lang="en-GB" dirty="0"/>
              <a:t>Data literacy inputs in School Experience modules</a:t>
            </a:r>
          </a:p>
          <a:p>
            <a:pPr lvl="1"/>
            <a:r>
              <a:rPr lang="en-GB" dirty="0"/>
              <a:t>consider a definition of ‘data literacy’</a:t>
            </a:r>
          </a:p>
          <a:p>
            <a:pPr lvl="1"/>
            <a:r>
              <a:rPr lang="en-GB" dirty="0"/>
              <a:t>examine different sources of data</a:t>
            </a:r>
          </a:p>
          <a:p>
            <a:pPr lvl="1"/>
            <a:r>
              <a:rPr lang="en-GB" dirty="0"/>
              <a:t>explore ways in which data can be interpreted</a:t>
            </a:r>
          </a:p>
          <a:p>
            <a:pPr lvl="1"/>
            <a:r>
              <a:rPr lang="en-GB" dirty="0"/>
              <a:t>consider the historical development of the use of data by educators</a:t>
            </a:r>
          </a:p>
          <a:p>
            <a:pPr lvl="1"/>
            <a:r>
              <a:rPr lang="en-GB" dirty="0"/>
              <a:t>investigate how data can be used in the enquiry process by educators</a:t>
            </a:r>
          </a:p>
          <a:p>
            <a:r>
              <a:rPr lang="en-GB" dirty="0"/>
              <a:t>PGDE(S) students only</a:t>
            </a:r>
          </a:p>
          <a:p>
            <a:pPr lvl="1"/>
            <a:r>
              <a:rPr lang="en-GB" dirty="0"/>
              <a:t>are introduced to Insight benchmarking tool by Scottish Government Professional Advisor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4FE4A7CF-9016-419F-B829-2C3898D3EDA7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084"/>
          <a:stretch/>
        </p:blipFill>
        <p:spPr bwMode="auto">
          <a:xfrm>
            <a:off x="650379" y="6193110"/>
            <a:ext cx="3057525" cy="4762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6063911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F3780F8-4572-4007-AFD4-9034742B5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Seeking students’ views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4F34CB3-AD92-441F-8FFC-457AA30BBE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2212523"/>
            <a:ext cx="6347714" cy="3880773"/>
          </a:xfrm>
        </p:spPr>
        <p:txBody>
          <a:bodyPr/>
          <a:lstStyle/>
          <a:p>
            <a:r>
              <a:rPr lang="en-GB" dirty="0"/>
              <a:t>Ongoing dialogue in classes</a:t>
            </a:r>
          </a:p>
          <a:p>
            <a:pPr lvl="1"/>
            <a:r>
              <a:rPr lang="en-GB" dirty="0"/>
              <a:t>particularly effective in long, thin modules</a:t>
            </a:r>
          </a:p>
          <a:p>
            <a:r>
              <a:rPr lang="en-GB" dirty="0"/>
              <a:t>Module evaluation questionnaires</a:t>
            </a:r>
          </a:p>
          <a:p>
            <a:pPr lvl="1"/>
            <a:r>
              <a:rPr lang="en-GB" dirty="0"/>
              <a:t>completed at the end of modules and reflected on</a:t>
            </a:r>
          </a:p>
          <a:p>
            <a:r>
              <a:rPr lang="en-GB" dirty="0"/>
              <a:t>Student Staff Liaison Group meetings</a:t>
            </a:r>
          </a:p>
          <a:p>
            <a:pPr lvl="1"/>
            <a:r>
              <a:rPr lang="en-GB" dirty="0"/>
              <a:t>opportunities for students to raise specific issues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C4793429-1B1D-4185-96BA-AAEF8FDF60EF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084"/>
          <a:stretch/>
        </p:blipFill>
        <p:spPr bwMode="auto">
          <a:xfrm>
            <a:off x="650379" y="6193110"/>
            <a:ext cx="3057525" cy="4762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36025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F3780F8-4572-4007-AFD4-9034742B5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Seeking partners’ views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4F34CB3-AD92-441F-8FFC-457AA30BBE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2140515"/>
            <a:ext cx="6347714" cy="3880773"/>
          </a:xfrm>
        </p:spPr>
        <p:txBody>
          <a:bodyPr/>
          <a:lstStyle/>
          <a:p>
            <a:r>
              <a:rPr lang="en-GB" dirty="0"/>
              <a:t>Personal Record of Progress forms</a:t>
            </a:r>
          </a:p>
          <a:p>
            <a:pPr lvl="1"/>
            <a:r>
              <a:rPr lang="en-GB" dirty="0"/>
              <a:t>opportunity for mentors to comment on students’ preparedness to teach mathematics, if appropriate </a:t>
            </a:r>
          </a:p>
          <a:p>
            <a:r>
              <a:rPr lang="en-GB" dirty="0"/>
              <a:t>Tutor conversations with mentors</a:t>
            </a:r>
          </a:p>
          <a:p>
            <a:pPr lvl="1"/>
            <a:r>
              <a:rPr lang="en-GB" dirty="0"/>
              <a:t>professional dialogue to discuss issues raised in </a:t>
            </a:r>
            <a:r>
              <a:rPr lang="en-GB" dirty="0" err="1"/>
              <a:t>PRoP</a:t>
            </a:r>
            <a:r>
              <a:rPr lang="en-GB" dirty="0"/>
              <a:t> </a:t>
            </a:r>
            <a:r>
              <a:rPr lang="en-GB" dirty="0" smtClean="0"/>
              <a:t>forms </a:t>
            </a:r>
            <a:r>
              <a:rPr lang="en-GB" dirty="0"/>
              <a:t>and/or to share practice</a:t>
            </a:r>
          </a:p>
          <a:p>
            <a:r>
              <a:rPr lang="en-GB" dirty="0"/>
              <a:t>Partnership meetings</a:t>
            </a:r>
          </a:p>
          <a:p>
            <a:pPr lvl="1"/>
            <a:r>
              <a:rPr lang="en-GB" dirty="0"/>
              <a:t>sharing of expectations</a:t>
            </a:r>
          </a:p>
          <a:p>
            <a:pPr marL="457200" lvl="1" indent="0">
              <a:buNone/>
            </a:pP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C4793429-1B1D-4185-96BA-AAEF8FDF60EF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084"/>
          <a:stretch/>
        </p:blipFill>
        <p:spPr bwMode="auto">
          <a:xfrm>
            <a:off x="650379" y="6193110"/>
            <a:ext cx="3057525" cy="4762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2328672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E28E06C-E5C1-46EE-8068-A00F8D273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Strengths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ADF815E-EC8A-40B9-BAF0-FE0849C543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988840"/>
            <a:ext cx="6347714" cy="3880773"/>
          </a:xfrm>
        </p:spPr>
        <p:txBody>
          <a:bodyPr/>
          <a:lstStyle/>
          <a:p>
            <a:r>
              <a:rPr lang="en-GB" dirty="0"/>
              <a:t>Expertise and enthusiasm of Mathematics subject lead</a:t>
            </a:r>
          </a:p>
          <a:p>
            <a:r>
              <a:rPr lang="en-GB" dirty="0"/>
              <a:t>Long-thin delivery in BA1 and PGDE(P)</a:t>
            </a:r>
          </a:p>
          <a:p>
            <a:r>
              <a:rPr lang="en-GB" dirty="0"/>
              <a:t>Core and optional study through BA</a:t>
            </a:r>
          </a:p>
          <a:p>
            <a:r>
              <a:rPr lang="en-GB" dirty="0"/>
              <a:t>Focus on students’ own mathematical understanding and numeracy skills</a:t>
            </a:r>
          </a:p>
          <a:p>
            <a:r>
              <a:rPr lang="en-GB" dirty="0"/>
              <a:t>Requirement to consider numeracy across learning in sequence planning on PGDE(S) placements 2 and </a:t>
            </a:r>
            <a:r>
              <a:rPr lang="en-GB" dirty="0" smtClean="0"/>
              <a:t>3</a:t>
            </a:r>
          </a:p>
          <a:p>
            <a:r>
              <a:rPr lang="en-GB" dirty="0" smtClean="0"/>
              <a:t>Working in partnership</a:t>
            </a:r>
            <a:endParaRPr lang="en-GB" dirty="0" smtClean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06E7C1EC-06A4-4A0B-B973-D4651E3F3024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084"/>
          <a:stretch/>
        </p:blipFill>
        <p:spPr bwMode="auto">
          <a:xfrm>
            <a:off x="650379" y="6165304"/>
            <a:ext cx="3057525" cy="4762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6389348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0CCF930-3865-472B-938F-E37AA0D98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Areas for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9B05E2E-92B9-4941-BA97-C18E8BABBF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Incorporating bar modellin</a:t>
            </a:r>
            <a:r>
              <a:rPr lang="en-GB" dirty="0" smtClean="0"/>
              <a:t>g in primary modules</a:t>
            </a:r>
            <a:endParaRPr lang="en-GB" dirty="0" smtClean="0"/>
          </a:p>
          <a:p>
            <a:r>
              <a:rPr lang="en-GB" dirty="0" smtClean="0"/>
              <a:t>Further </a:t>
            </a:r>
            <a:r>
              <a:rPr lang="en-GB" dirty="0"/>
              <a:t>embedding </a:t>
            </a:r>
            <a:r>
              <a:rPr lang="en-GB" dirty="0" smtClean="0"/>
              <a:t>numeracy in </a:t>
            </a:r>
            <a:r>
              <a:rPr lang="en-GB" dirty="0"/>
              <a:t>PGDE(S) Subject Studies classes</a:t>
            </a:r>
          </a:p>
          <a:p>
            <a:r>
              <a:rPr lang="en-GB" dirty="0"/>
              <a:t>Improving students’ data literacy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184EDE5D-9B73-46A7-8387-B1AB869B18C0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084"/>
          <a:stretch/>
        </p:blipFill>
        <p:spPr bwMode="auto">
          <a:xfrm>
            <a:off x="650379" y="6165304"/>
            <a:ext cx="3057525" cy="4762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660853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2B48084-E42D-4C62-A754-2DF73D0FA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Self-evaluation framework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1C0695D-67F1-4E63-ADBE-4167A14F6F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Student experience of the curriculum and of academic support</a:t>
            </a:r>
          </a:p>
          <a:p>
            <a:pPr lvl="1"/>
            <a:r>
              <a:rPr lang="en-GB" dirty="0"/>
              <a:t>Students are supported to develop a detailed understanding of their professional responsibilities in relation to numeracy.</a:t>
            </a:r>
          </a:p>
          <a:p>
            <a:pPr lvl="1"/>
            <a:r>
              <a:rPr lang="en-GB" dirty="0"/>
              <a:t>Students are supported to develop significant strengths in particular curriculum areas, in line with their personal and professional aspirations.</a:t>
            </a:r>
          </a:p>
          <a:p>
            <a:pPr lvl="1"/>
            <a:r>
              <a:rPr lang="en-GB" dirty="0"/>
              <a:t>We ensure that all our students experience high-quality teaching so that their learning needs are met in flexible and creative ways.</a:t>
            </a:r>
          </a:p>
          <a:p>
            <a:pPr lvl="1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8FB8C6B6-2414-48FB-B823-C5DD4AD9EDE8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084"/>
          <a:stretch/>
        </p:blipFill>
        <p:spPr bwMode="auto">
          <a:xfrm>
            <a:off x="578371" y="6237312"/>
            <a:ext cx="3057525" cy="4762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023120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B3FD88B-4209-4EA1-B80F-E3878586D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Numeracy in ITE programmes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E463D50-5DE4-4E78-B6DB-C7A5DB30DD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550" y="2132856"/>
            <a:ext cx="6347714" cy="3880773"/>
          </a:xfrm>
        </p:spPr>
        <p:txBody>
          <a:bodyPr/>
          <a:lstStyle/>
          <a:p>
            <a:r>
              <a:rPr lang="en-GB" dirty="0"/>
              <a:t>BA (Hons) Education</a:t>
            </a:r>
          </a:p>
          <a:p>
            <a:r>
              <a:rPr lang="en-GB" dirty="0"/>
              <a:t>PGDE (Primary)</a:t>
            </a:r>
          </a:p>
          <a:p>
            <a:r>
              <a:rPr lang="en-GB" dirty="0"/>
              <a:t>PGDE (Secondary)</a:t>
            </a:r>
          </a:p>
          <a:p>
            <a:endParaRPr lang="en-GB" dirty="0"/>
          </a:p>
          <a:p>
            <a:r>
              <a:rPr lang="en-GB" dirty="0"/>
              <a:t>At interview, 70% of primary applicants indicate low levels of confidence in mathematics and numeracy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C1C124A9-EACC-479F-B964-5D58573785F9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084"/>
          <a:stretch/>
        </p:blipFill>
        <p:spPr bwMode="auto">
          <a:xfrm>
            <a:off x="578371" y="6237312"/>
            <a:ext cx="3057525" cy="4762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487552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9F1E522-E0A4-46D7-B601-D370DD4FF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 (Hons) Education </a:t>
            </a:r>
            <a:br>
              <a:rPr lang="en-GB" dirty="0"/>
            </a:br>
            <a:r>
              <a:rPr lang="en-GB" dirty="0"/>
              <a:t>Core modules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2F7DB54-ACF1-4CE0-A894-A0A80B012C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2060848"/>
            <a:ext cx="6770713" cy="3980515"/>
          </a:xfrm>
        </p:spPr>
        <p:txBody>
          <a:bodyPr>
            <a:normAutofit/>
          </a:bodyPr>
          <a:lstStyle/>
          <a:p>
            <a:r>
              <a:rPr lang="en-GB" dirty="0"/>
              <a:t>BA1 Mathematics for Understanding</a:t>
            </a:r>
          </a:p>
          <a:p>
            <a:pPr lvl="1"/>
            <a:r>
              <a:rPr lang="en-GB" dirty="0"/>
              <a:t>develops and consolidates students’ own knowledge and understanding of </a:t>
            </a:r>
            <a:r>
              <a:rPr lang="en-GB" dirty="0">
                <a:solidFill>
                  <a:schemeClr val="tx1"/>
                </a:solidFill>
              </a:rPr>
              <a:t>key aspects of mathematics and numeracy, such as place value, fractions, decimal fractions and percentages</a:t>
            </a:r>
          </a:p>
          <a:p>
            <a:pPr lvl="1"/>
            <a:r>
              <a:rPr lang="en-GB" dirty="0"/>
              <a:t>employs long, thin delivery </a:t>
            </a:r>
          </a:p>
          <a:p>
            <a:pPr lvl="1"/>
            <a:r>
              <a:rPr lang="en-GB" dirty="0">
                <a:solidFill>
                  <a:schemeClr val="tx1"/>
                </a:solidFill>
              </a:rPr>
              <a:t>requires pre- and post-class self-study</a:t>
            </a:r>
          </a:p>
          <a:p>
            <a:pPr lvl="1"/>
            <a:r>
              <a:rPr lang="en-GB" dirty="0">
                <a:solidFill>
                  <a:schemeClr val="tx1"/>
                </a:solidFill>
              </a:rPr>
              <a:t>includes reflective journal as part of summative assessment</a:t>
            </a:r>
          </a:p>
          <a:p>
            <a:pPr lvl="1"/>
            <a:r>
              <a:rPr lang="en-GB" dirty="0">
                <a:solidFill>
                  <a:schemeClr val="tx1"/>
                </a:solidFill>
              </a:rPr>
              <a:t>prepares students for placement observation tasks and small-group teaching of numeracy</a:t>
            </a:r>
          </a:p>
          <a:p>
            <a:pPr lvl="1"/>
            <a:r>
              <a:rPr lang="en-GB" dirty="0">
                <a:solidFill>
                  <a:schemeClr val="tx1"/>
                </a:solidFill>
              </a:rPr>
              <a:t>results in high levels of engagement and self-referral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E150DB38-DCC2-415E-A36F-99582BDA4408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084"/>
          <a:stretch/>
        </p:blipFill>
        <p:spPr bwMode="auto">
          <a:xfrm>
            <a:off x="578371" y="6237312"/>
            <a:ext cx="3057525" cy="4762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247290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9F1E522-E0A4-46D7-B601-D370DD4FF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 (Hons) Education </a:t>
            </a:r>
            <a:br>
              <a:rPr lang="en-GB" dirty="0"/>
            </a:br>
            <a:r>
              <a:rPr lang="en-GB" dirty="0"/>
              <a:t>Core modules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2F7DB54-ACF1-4CE0-A894-A0A80B012C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2060848"/>
            <a:ext cx="6347714" cy="3980515"/>
          </a:xfrm>
        </p:spPr>
        <p:txBody>
          <a:bodyPr>
            <a:normAutofit/>
          </a:bodyPr>
          <a:lstStyle/>
          <a:p>
            <a:r>
              <a:rPr lang="en-GB" dirty="0"/>
              <a:t>BA2 Professional English and Mathematics</a:t>
            </a:r>
          </a:p>
          <a:p>
            <a:pPr lvl="1"/>
            <a:r>
              <a:rPr lang="en-GB" dirty="0"/>
              <a:t>prepares students for middle primary placement with focus on teaching English and Mathematics </a:t>
            </a:r>
          </a:p>
          <a:p>
            <a:r>
              <a:rPr lang="en-GB" dirty="0"/>
              <a:t>BA3 Early School Experience</a:t>
            </a:r>
          </a:p>
          <a:p>
            <a:pPr lvl="1"/>
            <a:r>
              <a:rPr lang="en-GB" dirty="0"/>
              <a:t>includes pedagogy for early numeracy development</a:t>
            </a:r>
          </a:p>
          <a:p>
            <a:r>
              <a:rPr lang="en-GB" dirty="0"/>
              <a:t>BA4 Upper School Experience</a:t>
            </a:r>
          </a:p>
          <a:p>
            <a:pPr lvl="1"/>
            <a:r>
              <a:rPr lang="en-GB" dirty="0"/>
              <a:t>invites school colleagues to share approaches to teaching Mathematics in upper primary</a:t>
            </a:r>
          </a:p>
          <a:p>
            <a:pPr lvl="1"/>
            <a:r>
              <a:rPr lang="en-GB" dirty="0"/>
              <a:t>involves students in leading activities with P7 pupils in schools during Maths Week</a:t>
            </a:r>
          </a:p>
          <a:p>
            <a:pPr lvl="1"/>
            <a:endParaRPr lang="en-GB" dirty="0"/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E150DB38-DCC2-415E-A36F-99582BDA4408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084"/>
          <a:stretch/>
        </p:blipFill>
        <p:spPr bwMode="auto">
          <a:xfrm>
            <a:off x="578371" y="6237312"/>
            <a:ext cx="3057525" cy="4762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37372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FD6D621-095A-4394-B2F4-EAD4E5303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 (Hons) Education</a:t>
            </a:r>
            <a:br>
              <a:rPr lang="en-GB" dirty="0"/>
            </a:br>
            <a:r>
              <a:rPr lang="en-GB" dirty="0"/>
              <a:t>Option modules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8FA9BC4-81A7-4BC6-AF4D-0A21D7C938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2060848"/>
            <a:ext cx="6698706" cy="3880773"/>
          </a:xfrm>
        </p:spPr>
        <p:txBody>
          <a:bodyPr/>
          <a:lstStyle/>
          <a:p>
            <a:r>
              <a:rPr lang="en-GB" dirty="0"/>
              <a:t>BA2 Mathematics</a:t>
            </a:r>
          </a:p>
          <a:p>
            <a:pPr lvl="1"/>
            <a:r>
              <a:rPr lang="en-GB" dirty="0"/>
              <a:t>engages students in investigative approaches to learning mathematics and further develops their mathematical thinking</a:t>
            </a:r>
          </a:p>
          <a:p>
            <a:pPr lvl="1"/>
            <a:r>
              <a:rPr lang="en-GB" dirty="0"/>
              <a:t>attracts high numbers of students: uptake in last three years 77%, 48% and 55% of cohort</a:t>
            </a:r>
          </a:p>
          <a:p>
            <a:r>
              <a:rPr lang="en-GB" dirty="0"/>
              <a:t>BA3 Critical Analysis of Mathematics Teaching</a:t>
            </a:r>
          </a:p>
          <a:p>
            <a:pPr lvl="1"/>
            <a:r>
              <a:rPr lang="en-GB" dirty="0"/>
              <a:t>explores recent research  </a:t>
            </a:r>
          </a:p>
          <a:p>
            <a:r>
              <a:rPr lang="en-GB" dirty="0"/>
              <a:t>BA4 Dissertation Practitioner Research</a:t>
            </a:r>
          </a:p>
          <a:p>
            <a:pPr lvl="1"/>
            <a:r>
              <a:rPr lang="en-GB" dirty="0"/>
              <a:t>allows students to research an aspect of learning and teaching in Mathematics</a:t>
            </a:r>
          </a:p>
          <a:p>
            <a:pPr lvl="1"/>
            <a:r>
              <a:rPr lang="en-GB" dirty="0"/>
              <a:t>leads to BA (Hons) Education with Mathematics</a:t>
            </a:r>
          </a:p>
          <a:p>
            <a:pPr lvl="1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6E657900-8A5D-4EC1-B42A-BCD2C512F186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084"/>
          <a:stretch/>
        </p:blipFill>
        <p:spPr bwMode="auto">
          <a:xfrm>
            <a:off x="650379" y="6237312"/>
            <a:ext cx="3057525" cy="4762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615233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DF2C243-34CE-45FA-97D8-7DB45EE70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PGDE (Primary)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515865A-91B4-45DC-AAB8-B24BDE8D6F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608725"/>
            <a:ext cx="6554690" cy="4484571"/>
          </a:xfrm>
        </p:spPr>
        <p:txBody>
          <a:bodyPr/>
          <a:lstStyle/>
          <a:p>
            <a:r>
              <a:rPr lang="en-GB" dirty="0"/>
              <a:t>Primary Curriculum module</a:t>
            </a:r>
          </a:p>
          <a:p>
            <a:pPr lvl="1"/>
            <a:r>
              <a:rPr lang="en-GB" dirty="0"/>
              <a:t>includes at least one two-hour workshop every week</a:t>
            </a:r>
          </a:p>
          <a:p>
            <a:pPr lvl="1"/>
            <a:r>
              <a:rPr lang="en-GB" dirty="0"/>
              <a:t>develops students’ understanding and confidence</a:t>
            </a:r>
          </a:p>
          <a:p>
            <a:pPr lvl="1"/>
            <a:r>
              <a:rPr lang="en-GB" dirty="0"/>
              <a:t>demonstrates effective pedagogical approaches underpinned by the connections model (Haycock and Manning, 2019) and other theoretical frameworks</a:t>
            </a:r>
          </a:p>
          <a:p>
            <a:pPr lvl="1"/>
            <a:r>
              <a:rPr lang="en-GB" dirty="0">
                <a:solidFill>
                  <a:schemeClr val="tx1"/>
                </a:solidFill>
              </a:rPr>
              <a:t>requires pre- and post-class self-study</a:t>
            </a:r>
          </a:p>
          <a:p>
            <a:pPr lvl="1"/>
            <a:r>
              <a:rPr lang="en-GB" dirty="0">
                <a:solidFill>
                  <a:schemeClr val="tx1"/>
                </a:solidFill>
              </a:rPr>
              <a:t>is assessed by one-hour exam focusing on students’ own knowledge and on pedagogy</a:t>
            </a:r>
            <a:endParaRPr lang="en-GB" dirty="0"/>
          </a:p>
          <a:p>
            <a:r>
              <a:rPr lang="en-GB" dirty="0"/>
              <a:t>School Experience module</a:t>
            </a:r>
          </a:p>
          <a:p>
            <a:pPr lvl="1"/>
            <a:r>
              <a:rPr lang="en-GB" dirty="0"/>
              <a:t>addresses aspects of preparation for school experience, such as lesson planning and classroom organisation in the context of teaching mathematics</a:t>
            </a:r>
          </a:p>
          <a:p>
            <a:pPr lvl="1"/>
            <a:endParaRPr lang="en-GB" dirty="0">
              <a:solidFill>
                <a:schemeClr val="tx1"/>
              </a:solidFill>
            </a:endParaRPr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B0704EA5-F621-49AF-9854-01D3D96F2C2E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084"/>
          <a:stretch/>
        </p:blipFill>
        <p:spPr bwMode="auto">
          <a:xfrm>
            <a:off x="650379" y="6237312"/>
            <a:ext cx="3057525" cy="4762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513516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0D5446C-D2E0-48AA-A7CF-6F00EB5EB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PGDE (Secondary)</a:t>
            </a:r>
            <a:br>
              <a:rPr lang="en-GB" dirty="0"/>
            </a:br>
            <a:r>
              <a:rPr lang="en-GB" dirty="0"/>
              <a:t>Numeracy across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D56C164-A4F2-4B75-B588-50812DCE7F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Within the School Experience module, students</a:t>
            </a:r>
          </a:p>
          <a:p>
            <a:pPr lvl="1"/>
            <a:r>
              <a:rPr lang="en-GB" dirty="0"/>
              <a:t>consider the meaning of the term ‘numeracy’</a:t>
            </a:r>
          </a:p>
          <a:p>
            <a:pPr lvl="1"/>
            <a:r>
              <a:rPr lang="en-GB" dirty="0"/>
              <a:t>reflect on its importance in whole-school learning</a:t>
            </a:r>
          </a:p>
          <a:p>
            <a:pPr lvl="1"/>
            <a:r>
              <a:rPr lang="en-GB" dirty="0"/>
              <a:t>take part in numeracy-related activities</a:t>
            </a:r>
          </a:p>
          <a:p>
            <a:pPr lvl="1"/>
            <a:r>
              <a:rPr lang="en-GB" dirty="0"/>
              <a:t>explore features of effective teaching and learning of numeracy</a:t>
            </a:r>
          </a:p>
          <a:p>
            <a:pPr lvl="1"/>
            <a:r>
              <a:rPr lang="en-GB" dirty="0"/>
              <a:t>investigate strategies for developing numeracy skills</a:t>
            </a:r>
          </a:p>
          <a:p>
            <a:pPr lvl="1"/>
            <a:r>
              <a:rPr lang="en-GB" dirty="0"/>
              <a:t>reflect upon the importance of mental agility in the development of numeracy skills</a:t>
            </a:r>
          </a:p>
          <a:p>
            <a:pPr marL="457200" lvl="1" indent="0">
              <a:buNone/>
            </a:pP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268F8341-5D01-4AF9-808F-8F9FF23544C3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084"/>
          <a:stretch/>
        </p:blipFill>
        <p:spPr bwMode="auto">
          <a:xfrm>
            <a:off x="650379" y="6237312"/>
            <a:ext cx="3057525" cy="4762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887710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0D5446C-D2E0-48AA-A7CF-6F00EB5EB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PGDE (Secondary)</a:t>
            </a:r>
            <a:br>
              <a:rPr lang="en-GB" dirty="0"/>
            </a:br>
            <a:r>
              <a:rPr lang="en-GB" dirty="0"/>
              <a:t>Numeracy across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D56C164-A4F2-4B75-B588-50812DCE7F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930400"/>
            <a:ext cx="6347714" cy="4162896"/>
          </a:xfrm>
        </p:spPr>
        <p:txBody>
          <a:bodyPr>
            <a:normAutofit/>
          </a:bodyPr>
          <a:lstStyle/>
          <a:p>
            <a:r>
              <a:rPr lang="en-GB" dirty="0"/>
              <a:t>In Physical Education, students</a:t>
            </a:r>
          </a:p>
          <a:p>
            <a:pPr lvl="1"/>
            <a:r>
              <a:rPr lang="en-GB" dirty="0"/>
              <a:t>measure time and distance in athletics</a:t>
            </a:r>
          </a:p>
          <a:p>
            <a:r>
              <a:rPr lang="en-GB" dirty="0"/>
              <a:t>In Art and Design, students</a:t>
            </a:r>
          </a:p>
          <a:p>
            <a:pPr lvl="1"/>
            <a:r>
              <a:rPr lang="en-GB" dirty="0"/>
              <a:t>explore shape, angles, symmetry and tessellation</a:t>
            </a:r>
          </a:p>
          <a:p>
            <a:pPr lvl="1"/>
            <a:r>
              <a:rPr lang="en-GB" dirty="0"/>
              <a:t>investigate visual representation of number in Egyptian hieroglyphics</a:t>
            </a:r>
          </a:p>
          <a:p>
            <a:r>
              <a:rPr lang="en-GB" dirty="0"/>
              <a:t>In English, students</a:t>
            </a:r>
          </a:p>
          <a:p>
            <a:pPr lvl="1"/>
            <a:r>
              <a:rPr lang="en-GB" dirty="0"/>
              <a:t>consider the interpretation and use of statistics in discursive writing</a:t>
            </a:r>
          </a:p>
          <a:p>
            <a:pPr lvl="1"/>
            <a:r>
              <a:rPr lang="en-GB" dirty="0"/>
              <a:t>use line graphs to plot characters’ emotions</a:t>
            </a:r>
          </a:p>
          <a:p>
            <a:pPr lvl="1"/>
            <a:r>
              <a:rPr lang="en-GB" dirty="0"/>
              <a:t>explore issues relating to debt avoidance in a short story</a:t>
            </a:r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268F8341-5D01-4AF9-808F-8F9FF23544C3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084"/>
          <a:stretch/>
        </p:blipFill>
        <p:spPr bwMode="auto">
          <a:xfrm>
            <a:off x="650379" y="6237312"/>
            <a:ext cx="3057525" cy="4762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6302260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1208</TotalTime>
  <Words>835</Words>
  <Application>Microsoft Office PowerPoint</Application>
  <PresentationFormat>On-screen Show (4:3)</PresentationFormat>
  <Paragraphs>119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Facet</vt:lpstr>
      <vt:lpstr>Exploring aspects of numeracy provision within ITE programmes</vt:lpstr>
      <vt:lpstr>Self-evaluation framework</vt:lpstr>
      <vt:lpstr>Numeracy in ITE programmes</vt:lpstr>
      <vt:lpstr>BA (Hons) Education  Core modules</vt:lpstr>
      <vt:lpstr>BA (Hons) Education  Core modules</vt:lpstr>
      <vt:lpstr>BA (Hons) Education Option modules</vt:lpstr>
      <vt:lpstr>PGDE (Primary)</vt:lpstr>
      <vt:lpstr>PGDE (Secondary) Numeracy across learning</vt:lpstr>
      <vt:lpstr>PGDE (Secondary) Numeracy across learning</vt:lpstr>
      <vt:lpstr>PGDE (Secondary) Numeracy across learning</vt:lpstr>
      <vt:lpstr>BA4, PGDE(P) and PGDE(S) Data literacy</vt:lpstr>
      <vt:lpstr>Seeking students’ views</vt:lpstr>
      <vt:lpstr>Seeking partners’ views</vt:lpstr>
      <vt:lpstr>Strengths</vt:lpstr>
      <vt:lpstr>Areas for development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Curriculum for Excellence</dc:title>
  <dc:creator>Carol</dc:creator>
  <cp:lastModifiedBy>ICT Services</cp:lastModifiedBy>
  <cp:revision>78</cp:revision>
  <cp:lastPrinted>2018-08-16T13:36:45Z</cp:lastPrinted>
  <dcterms:created xsi:type="dcterms:W3CDTF">2009-12-07T22:22:14Z</dcterms:created>
  <dcterms:modified xsi:type="dcterms:W3CDTF">2019-10-07T09:33:20Z</dcterms:modified>
</cp:coreProperties>
</file>