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394" r:id="rId2"/>
    <p:sldId id="398" r:id="rId3"/>
    <p:sldId id="258" r:id="rId4"/>
    <p:sldId id="257" r:id="rId5"/>
    <p:sldId id="383" r:id="rId6"/>
    <p:sldId id="395" r:id="rId7"/>
    <p:sldId id="396" r:id="rId8"/>
    <p:sldId id="337" r:id="rId9"/>
    <p:sldId id="342" r:id="rId10"/>
    <p:sldId id="366" r:id="rId11"/>
    <p:sldId id="270" r:id="rId12"/>
    <p:sldId id="386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9PARxOM1A6+XB9Mw15Ezzw==" hashData="XVLg9vDmWPSNACz2TIxtrFUvh6eHEsHE1PmJABoImfXkil91rtGunfPtSOnNaWFbVJ38xmLoSFPVYkR+stsjg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30882" autoAdjust="0"/>
  </p:normalViewPr>
  <p:slideViewPr>
    <p:cSldViewPr snapToGrid="0">
      <p:cViewPr varScale="1">
        <p:scale>
          <a:sx n="24" d="100"/>
          <a:sy n="24" d="100"/>
        </p:scale>
        <p:origin x="238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01608-AD76-453D-934C-36F7F11D1F7A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269B4-139E-40F3-8B03-40CA698B45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906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A1111-9E1D-4D18-B4F8-4EAD73100A9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5698FB-582D-471C-B8E0-367FC5E3D7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580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irdspace.scot/wp-content/uploads/2020/05/NAIT-Key-Messages-for-Returning-to-School-Final.pd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(Presenter note:</a:t>
            </a:r>
            <a:r>
              <a:rPr lang="en-GB" i="1" baseline="0" dirty="0"/>
              <a:t> </a:t>
            </a:r>
            <a:r>
              <a:rPr lang="en-GB" i="1" dirty="0"/>
              <a:t>You will need</a:t>
            </a:r>
            <a:r>
              <a:rPr lang="en-GB" i="1" baseline="0" dirty="0"/>
              <a:t> an unopened</a:t>
            </a:r>
            <a:r>
              <a:rPr lang="en-GB" i="1" dirty="0"/>
              <a:t> coke can for this presentation. See notes on slide 9.)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698FB-582D-471C-B8E0-367FC5E3D7D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44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(Presenter</a:t>
            </a:r>
            <a:r>
              <a:rPr lang="en-US" i="1" baseline="0" dirty="0"/>
              <a:t> note: Use a Coke can to demonstrate. Start by holding this up.)</a:t>
            </a:r>
          </a:p>
          <a:p>
            <a:endParaRPr lang="en-US" baseline="0" dirty="0"/>
          </a:p>
          <a:p>
            <a:r>
              <a:rPr lang="en-US" baseline="0" dirty="0"/>
              <a:t>For this next part you have to suspend your disbelief and imagine that this Coke can is an autistic child.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Mum or dad take me to school in the morning </a:t>
            </a:r>
            <a:r>
              <a:rPr lang="en-US" i="1" baseline="0" dirty="0"/>
              <a:t>(shake can)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Someone else is first in the playground </a:t>
            </a:r>
            <a:r>
              <a:rPr lang="en-US" i="1" baseline="0" dirty="0"/>
              <a:t>(shake can)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Someone else is first in line </a:t>
            </a:r>
            <a:r>
              <a:rPr lang="en-US" i="1" baseline="0" dirty="0"/>
              <a:t>(shake can)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Someone is sitting on the bit of carpet that I had wanted to sit on </a:t>
            </a:r>
            <a:r>
              <a:rPr lang="en-US" i="1" baseline="0" dirty="0"/>
              <a:t>(shake can)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The day usually starts with Literacy but Mrs Bell says that this morning there’s a special assembly </a:t>
            </a:r>
            <a:r>
              <a:rPr lang="en-US" i="1" baseline="0" dirty="0"/>
              <a:t>(shake can)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Mrs Bell seems a bit different today – I think she has a different smell </a:t>
            </a:r>
            <a:r>
              <a:rPr lang="en-US" i="1" baseline="0" dirty="0"/>
              <a:t>(shake can)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After break we usually have art, but we missed Literacy this morning so we have to do that now </a:t>
            </a:r>
            <a:r>
              <a:rPr lang="en-US" i="1" baseline="0" dirty="0"/>
              <a:t>(shake can)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I’m looking forward to pizza at lunch time but when I get there it’s all finished and I have to have fish </a:t>
            </a:r>
            <a:r>
              <a:rPr lang="en-US" i="1" baseline="0" dirty="0"/>
              <a:t>(shake can)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i="1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i="0" baseline="0" dirty="0"/>
              <a:t>Mum comes to get the child at the end of the day and the child LOOKS EXACTLY THE SAME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i="0" baseline="0" dirty="0"/>
              <a:t>Teacher says, “There’s been lot’s of change today, BUT “HE’S NOT  BOTHERED BY CHANGE!”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i="0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i="0" baseline="0" dirty="0"/>
              <a:t>The child goes home, takes their jacket off and… </a:t>
            </a:r>
            <a:r>
              <a:rPr lang="en-US" i="1" baseline="0" dirty="0"/>
              <a:t>(PRETEND to open the can over someone at the front of the audience)</a:t>
            </a:r>
          </a:p>
          <a:p>
            <a:endParaRPr lang="en-US" baseline="0" dirty="0"/>
          </a:p>
          <a:p>
            <a:r>
              <a:rPr lang="en-US" baseline="0" dirty="0"/>
              <a:t>It’s a familiar story, often reported in autism. Children ‘hold it together’ all day and the reaction can appear at a later time and at a different context.</a:t>
            </a:r>
          </a:p>
          <a:p>
            <a:r>
              <a:rPr lang="en-US" baseline="0" dirty="0"/>
              <a:t>If you hear of a stark difference between a child’s presentation at home and at school, don’t assume the problem is at home - “We’re doing ok, they must be doing it wrong at home!”</a:t>
            </a:r>
          </a:p>
          <a:p>
            <a:r>
              <a:rPr lang="en-US" baseline="0" dirty="0"/>
              <a:t>It is likely that if you increase the predictability and desirability for the child at school, life at home may significantly improve. This can work both ways round.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698FB-582D-471C-B8E0-367FC5E3D7DB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99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Sometimes,</a:t>
            </a:r>
            <a:r>
              <a:rPr lang="en-GB" baseline="0" dirty="0"/>
              <a:t> at the end of a presentation on autism, we are asked, “But what about the behaviour? What do we do about that?”</a:t>
            </a:r>
          </a:p>
          <a:p>
            <a:endParaRPr lang="en-GB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Once</a:t>
            </a:r>
            <a:r>
              <a:rPr lang="en-US" baseline="0" dirty="0"/>
              <a:t> a child is at a point of displaying distressed </a:t>
            </a:r>
            <a:r>
              <a:rPr lang="en-US" baseline="0" dirty="0" err="1"/>
              <a:t>behaviour</a:t>
            </a:r>
            <a:r>
              <a:rPr lang="en-US" baseline="0" dirty="0"/>
              <a:t>, all we can really do is wait for them to recover and then afterwards take the time to reflect as a staff team:</a:t>
            </a:r>
            <a:endParaRPr lang="is-I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baseline="0" dirty="0"/>
              <a:t>What can we do or change to prevent the child feeling the need to repond that way in future?</a:t>
            </a:r>
            <a:endParaRPr lang="en-US" dirty="0"/>
          </a:p>
          <a:p>
            <a:endParaRPr lang="en-GB" baseline="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698FB-582D-471C-B8E0-367FC5E3D7D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773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Throughout the rest of this course we ask everyone to keep these Key Messages in mind. We’ve looked closely at </a:t>
            </a:r>
            <a:r>
              <a:rPr lang="en-GB" b="1" baseline="0" dirty="0"/>
              <a:t>Seek to understand distressed behaviour and </a:t>
            </a:r>
            <a:r>
              <a:rPr lang="en-GB" b="1" dirty="0"/>
              <a:t>Ensure adjustments are anticipatory</a:t>
            </a:r>
            <a:r>
              <a:rPr lang="en-GB" b="1" baseline="0" dirty="0"/>
              <a:t> </a:t>
            </a:r>
            <a:r>
              <a:rPr lang="en-GB" baseline="0" dirty="0"/>
              <a:t>today. We will build on this in the remaining Autism Unit.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698FB-582D-471C-B8E0-367FC5E3D7D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064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(Presenter note: No need to read out. Will be included as part</a:t>
            </a:r>
            <a:r>
              <a:rPr lang="en-GB" i="1" baseline="0" dirty="0"/>
              <a:t> of PPT if shared electronically.)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698FB-582D-471C-B8E0-367FC5E3D7D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056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(Presenter</a:t>
            </a:r>
            <a:r>
              <a:rPr lang="en-GB" i="1" baseline="0" dirty="0"/>
              <a:t> note: </a:t>
            </a:r>
            <a:r>
              <a:rPr lang="en-GB" i="1" dirty="0"/>
              <a:t>Read only – do not expand at this point)</a:t>
            </a:r>
          </a:p>
          <a:p>
            <a:endParaRPr lang="en-GB" dirty="0"/>
          </a:p>
          <a:p>
            <a:r>
              <a:rPr lang="en-GB" dirty="0"/>
              <a:t>The plan</a:t>
            </a:r>
            <a:r>
              <a:rPr lang="en-GB" baseline="0" dirty="0"/>
              <a:t> for today is: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sz="1200" dirty="0"/>
              <a:t>Key Messages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sz="1200" dirty="0"/>
              <a:t>Anxiety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sz="1200" dirty="0"/>
              <a:t>The Losing it Line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sz="1200" dirty="0"/>
              <a:t>The 24 hour child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sz="1200" dirty="0"/>
              <a:t>Key Messages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698FB-582D-471C-B8E0-367FC5E3D7D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056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All four units of the Autism</a:t>
            </a:r>
            <a:r>
              <a:rPr lang="en-GB" baseline="0" dirty="0"/>
              <a:t> course content </a:t>
            </a:r>
            <a:r>
              <a:rPr lang="en-GB" dirty="0"/>
              <a:t>will be focussing on these seven </a:t>
            </a:r>
            <a:r>
              <a:rPr lang="en-GB" b="1" dirty="0"/>
              <a:t>Key Messages.</a:t>
            </a:r>
          </a:p>
          <a:p>
            <a:endParaRPr lang="en-GB" dirty="0"/>
          </a:p>
          <a:p>
            <a:r>
              <a:rPr lang="en-GB" dirty="0"/>
              <a:t>We</a:t>
            </a:r>
            <a:r>
              <a:rPr lang="en-GB" baseline="0" dirty="0"/>
              <a:t> introduced them as we set the scene with </a:t>
            </a:r>
            <a:r>
              <a:rPr lang="en-GB" b="1" baseline="0" dirty="0"/>
              <a:t>Autism Unit 1 </a:t>
            </a:r>
            <a:r>
              <a:rPr lang="en-GB" b="0" baseline="0" dirty="0"/>
              <a:t>with</a:t>
            </a:r>
            <a:r>
              <a:rPr lang="en-GB" b="1" baseline="0" dirty="0"/>
              <a:t>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 adjustments are anticipatory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‘We were expecting you’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Environment first</a:t>
            </a:r>
          </a:p>
          <a:p>
            <a:endParaRPr lang="en-GB" b="1" baseline="0" dirty="0"/>
          </a:p>
          <a:p>
            <a:r>
              <a:rPr lang="en-GB" b="0" baseline="0" dirty="0"/>
              <a:t>In</a:t>
            </a:r>
            <a:r>
              <a:rPr lang="en-GB" b="1" baseline="0" dirty="0"/>
              <a:t> Unit 2 </a:t>
            </a:r>
            <a:r>
              <a:rPr lang="en-GB" b="0" baseline="0" dirty="0"/>
              <a:t>we looked at</a:t>
            </a:r>
            <a:r>
              <a:rPr lang="en-GB" b="1" baseline="0" dirty="0"/>
              <a:t>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Environment first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 predictability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Make learning meaningful</a:t>
            </a:r>
          </a:p>
          <a:p>
            <a:endParaRPr lang="en-GB" b="1" baseline="0" dirty="0"/>
          </a:p>
          <a:p>
            <a:r>
              <a:rPr lang="en-GB" baseline="0" dirty="0"/>
              <a:t>Today, in </a:t>
            </a:r>
            <a:r>
              <a:rPr lang="en-GB" b="1" baseline="0" dirty="0"/>
              <a:t>Unit 3</a:t>
            </a:r>
            <a:r>
              <a:rPr lang="en-GB" baseline="0" dirty="0"/>
              <a:t>, we will focus on: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Seek to understand distressed behaviour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endParaRPr lang="en-GB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 adjustments are anticipatory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baseline="0" dirty="0"/>
          </a:p>
          <a:p>
            <a:endParaRPr lang="en-GB" baseline="0" dirty="0"/>
          </a:p>
          <a:p>
            <a:r>
              <a:rPr lang="en-GB" baseline="0" dirty="0"/>
              <a:t>As before, this presentation will highlight each as we go through, with the symbol in the top right corner.</a:t>
            </a:r>
          </a:p>
          <a:p>
            <a:endParaRPr lang="en-GB" baseline="0" dirty="0"/>
          </a:p>
          <a:p>
            <a:r>
              <a:rPr lang="en-GB" baseline="0" dirty="0"/>
              <a:t>We hope that this autism course content is just the start of your autism learning - that you will leave enthused to keep reading and learning.</a:t>
            </a:r>
          </a:p>
          <a:p>
            <a:endParaRPr lang="en-GB" baseline="0" dirty="0"/>
          </a:p>
          <a:p>
            <a:r>
              <a:rPr lang="en-GB" baseline="0" dirty="0"/>
              <a:t>Throughout this course we ask that everyone keep these </a:t>
            </a:r>
            <a:r>
              <a:rPr lang="en-GB" b="1" baseline="0" dirty="0"/>
              <a:t>Key Messages </a:t>
            </a:r>
            <a:r>
              <a:rPr lang="en-GB" baseline="0" dirty="0"/>
              <a:t>in mind. If you only take seven messages from the autism course content, let it be these…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698FB-582D-471C-B8E0-367FC5E3D7D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022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would an autistic child be anxious?</a:t>
            </a:r>
            <a:endParaRPr lang="en-US" baseline="0" dirty="0"/>
          </a:p>
          <a:p>
            <a:r>
              <a:rPr lang="en-US" baseline="0" dirty="0"/>
              <a:t>Why wouldn’t they be?</a:t>
            </a:r>
          </a:p>
          <a:p>
            <a:endParaRPr lang="en-US" baseline="0" dirty="0"/>
          </a:p>
          <a:p>
            <a:r>
              <a:rPr lang="en-US" baseline="0" dirty="0"/>
              <a:t>If you don’t know how long something is going to last…</a:t>
            </a:r>
          </a:p>
          <a:p>
            <a:r>
              <a:rPr lang="en-US" baseline="0" dirty="0"/>
              <a:t>Are unsure about what is going to happen next…</a:t>
            </a:r>
          </a:p>
          <a:p>
            <a:r>
              <a:rPr lang="en-US" baseline="0" dirty="0"/>
              <a:t>Are unclear about the expectations of those around you…</a:t>
            </a:r>
          </a:p>
          <a:p>
            <a:r>
              <a:rPr lang="en-US" baseline="0" dirty="0"/>
              <a:t>Haven’t fully understood what you are supposed to do…</a:t>
            </a:r>
          </a:p>
          <a:p>
            <a:r>
              <a:rPr lang="en-US" baseline="0" dirty="0"/>
              <a:t>Are fearing sensory reactions…</a:t>
            </a:r>
          </a:p>
          <a:p>
            <a:r>
              <a:rPr lang="en-US" baseline="0" dirty="0"/>
              <a:t>…and feel that you never seem to get it right!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698FB-582D-471C-B8E0-367FC5E3D7D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725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Often we are asked ideas for dealing with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behaviours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meltdowns when young people have anxiety at a very high level. Whilst we would always advocate providing the right support to avoid getting to this point, we might not always get this right.</a:t>
            </a:r>
          </a:p>
          <a:p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Within the resource we use ‘The Losing it Line’ as a tool to help people to understand that the reactions they see are unlikely to be explained by the last thing that happened. In actual fact, a wide range of factors in a young person’s environment and routines are likely to have contributed.</a:t>
            </a:r>
          </a:p>
          <a:p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are going to talk you through a scenario using the tool.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start with a graph.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Y axis up the side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marks level of anxiety and the X axis along the bottom is the passage of time. Each point on the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coloured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lines represent a different event in the day.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blue line along the lower part of the graph represents most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neurotypical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people on an average day, with nothing big or significant going on in their life to cause major distress.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might get up on the morning worried about the day ahead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calm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themself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down by thinking calmly about the day over a cup of tea.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set off for work and there is a diversion on the road.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start to get anxious about being late and take a detour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Lots of others have taken the same route and now they are stuck in traffic and are very late.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Suddenly the car behind bangs in to theirs!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one is hurt but it will take the rest of the day for them to return to the level they were at the beginning of the day.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B00C9-24F8-410F-9BC2-1E70FA56B61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748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For</a:t>
            </a:r>
            <a:r>
              <a:rPr lang="en-GB" baseline="0" dirty="0"/>
              <a:t> a</a:t>
            </a:r>
            <a:r>
              <a:rPr lang="en-GB" dirty="0"/>
              <a:t> range of reasons,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autistic children are likely to start their day at the higher level – the green line.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may waken up anxious but their parent calms them down by looking at their home visual timetable for the day.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is none of their favourite cereal left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they find an alternative they like.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set off to school later than usual so someone else got to the front of the line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Someone else got the coat peg they had wanted.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Someone brushed past them and brushed them softly on the arm.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***click***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That’s it, they’ve lost it, they are on the ground kicking and screaming. They are ‘over the losing it line!’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adults are all saying, “There was no reason at all for that! It’s come from nowhere.” But it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hasn’t.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can’t take away all the sources of anxiety for the child or young person but we can try to reduce them. The NAIT </a:t>
            </a:r>
            <a:r>
              <a:rPr lang="en-GB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Key Messages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all designed to do this. One of the simplest ways to do this is to make the child or young person’s day predictable.</a:t>
            </a:r>
            <a:endParaRPr lang="en-GB" dirty="0"/>
          </a:p>
          <a:p>
            <a:pPr marL="0" lvl="0" indent="0">
              <a:buFont typeface="Arial" panose="020B0604020202020204" pitchFamily="34" charset="0"/>
              <a:buNone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B00C9-24F8-410F-9BC2-1E70FA56B61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916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a child has gone over the losing it line:</a:t>
            </a:r>
            <a:endParaRPr lang="en-US" baseline="0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Walk away – observe from a safe distance</a:t>
            </a:r>
          </a:p>
          <a:p>
            <a:pPr marL="171450" indent="-171450">
              <a:buFont typeface="Arial"/>
              <a:buChar char="•"/>
            </a:pPr>
            <a:r>
              <a:rPr lang="en-US" dirty="0"/>
              <a:t>Stop</a:t>
            </a:r>
            <a:r>
              <a:rPr lang="en-US" baseline="0" dirty="0"/>
              <a:t> talking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Wait – it may take longer than you imagine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The</a:t>
            </a:r>
            <a:r>
              <a:rPr lang="en-US" baseline="0" dirty="0"/>
              <a:t> adults should r</a:t>
            </a:r>
            <a:r>
              <a:rPr lang="en-US" dirty="0"/>
              <a:t>eflect later (we don’t recommend</a:t>
            </a:r>
            <a:r>
              <a:rPr lang="en-US" baseline="0" dirty="0"/>
              <a:t> ‘post match analysis’ with the child)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Think</a:t>
            </a:r>
            <a:r>
              <a:rPr lang="en-US" baseline="0" dirty="0"/>
              <a:t> about p</a:t>
            </a:r>
            <a:r>
              <a:rPr lang="en-US" dirty="0"/>
              <a:t>revention</a:t>
            </a:r>
            <a:r>
              <a:rPr lang="en-US" baseline="0" dirty="0"/>
              <a:t> – What could be done differently to avoid the same circumstances leading to a similar response in future?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The book ‘Uniquely Human’ by Barry </a:t>
            </a:r>
            <a:r>
              <a:rPr lang="en-US" baseline="0" dirty="0" err="1"/>
              <a:t>Prizant</a:t>
            </a:r>
            <a:r>
              <a:rPr lang="en-US" baseline="0" dirty="0"/>
              <a:t> provides an interesting approach to thinking about behaviour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B222C-301D-4882-8922-D26F1E69B6F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262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may already be familiar with the iceberg analogy for behaviour – the</a:t>
            </a:r>
            <a:r>
              <a:rPr lang="en-US" baseline="0" dirty="0"/>
              <a:t> tip is the part you see but the biggest part of the iceberg is what lies beneath the surface.</a:t>
            </a:r>
          </a:p>
          <a:p>
            <a:endParaRPr lang="en-US" dirty="0"/>
          </a:p>
          <a:p>
            <a:r>
              <a:rPr lang="en-US" dirty="0"/>
              <a:t>Generally</a:t>
            </a:r>
            <a:r>
              <a:rPr lang="en-US" baseline="0" dirty="0"/>
              <a:t> we look below the surface to consider the possible underlying reasons for behaviours.</a:t>
            </a:r>
          </a:p>
          <a:p>
            <a:endParaRPr lang="en-US" baseline="0" dirty="0"/>
          </a:p>
          <a:p>
            <a:r>
              <a:rPr lang="en-US" baseline="0" dirty="0"/>
              <a:t>With autism you have to use an autism lens to look deeper…</a:t>
            </a:r>
          </a:p>
          <a:p>
            <a:endParaRPr lang="en-US" dirty="0"/>
          </a:p>
          <a:p>
            <a:r>
              <a:rPr lang="en-US" dirty="0"/>
              <a:t>Is the child struggling with working memory,</a:t>
            </a:r>
            <a:r>
              <a:rPr lang="en-US" baseline="0" dirty="0"/>
              <a:t> having difficulty understanding how long something will last, finding the transition difficult, trying to cope with sensory responses, having difficulty understanding what is expected and how to ask for help?</a:t>
            </a:r>
          </a:p>
          <a:p>
            <a:endParaRPr lang="en-US" dirty="0"/>
          </a:p>
          <a:p>
            <a:r>
              <a:rPr lang="en-US" dirty="0"/>
              <a:t>It</a:t>
            </a:r>
            <a:r>
              <a:rPr lang="en-US" baseline="0" dirty="0"/>
              <a:t>’s important to t</a:t>
            </a:r>
            <a:r>
              <a:rPr lang="en-US" dirty="0"/>
              <a:t>hink ‘Why? Why? Why?’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B6EB3-30C3-A442-AFC8-077B17D974A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5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6A0C-1A39-4E49-B5E5-C52684AC4DB3}" type="datetime1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National Autism Implementation Team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42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DDAD8-A341-44AA-978B-6845B6F54C7C}" type="datetime1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National Autism Implementation Team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83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4780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4779"/>
            <a:ext cx="7734300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2B74-DB01-4034-82C4-85508454B484}" type="datetime1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National Autism Implementation Team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67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9A4EE-6DF3-4462-8B89-C0BE51647C31}" type="datetime1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National Autism Implementation Team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244C-DB75-4B27-8060-8161AF7BC7E7}" type="datetime1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National Autism Implementation Team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13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7"/>
            <a:ext cx="4937760" cy="4023359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57BC-1345-49A1-9CF0-CA4B9CB4318E}" type="datetime1">
              <a:rPr lang="en-GB" smtClean="0"/>
              <a:t>20/04/2022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National Autism Implementation Team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6E8DD-B9EF-4B35-8448-0B63F06269A8}" type="datetime1">
              <a:rPr lang="en-GB" smtClean="0"/>
              <a:t>20/04/2022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National Autism Implementation Team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16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D5FE-B65C-4D0E-98E0-0E2619286407}" type="datetime1">
              <a:rPr lang="en-GB" smtClean="0"/>
              <a:t>20/04/2022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National Autism Implementation Team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10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C222-5A51-4C4C-A9DE-9F3EC581CC0E}" type="datetime1">
              <a:rPr lang="en-GB" smtClean="0"/>
              <a:t>20/04/2022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© National Autism Implementation Team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43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Autofit/>
          </a:bodyPr>
          <a:lstStyle>
            <a:lvl1pPr>
              <a:defRPr sz="4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0" y="731520"/>
            <a:ext cx="6679191" cy="5257800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AA85DFA8-B7B3-4880-8627-C0494C70C9BE}" type="datetime1">
              <a:rPr lang="en-GB" smtClean="0"/>
              <a:t>20/04/2022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© National Autism Implementation Team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43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6DAFE-1614-4104-B90D-38BC7BE337F3}" type="datetime1">
              <a:rPr lang="en-GB" smtClean="0"/>
              <a:t>20/04/2022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National Autism Implementation Team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499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7E35EB-850A-4377-AD1E-E7B0981BC1CC}" type="datetime1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© National Autism Implementation Team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23D892D-CAB5-44CE-869E-3ED92FFECCD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54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t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Autism Unit 3</a:t>
            </a:r>
            <a:b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Autism and Anxiety</a:t>
            </a:r>
            <a:b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Initial Teacher Education Autism Course Content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8212" y="5598621"/>
            <a:ext cx="1987468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87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24 hour child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91017" y="1916602"/>
            <a:ext cx="6870926" cy="432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756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But what about the behaviour?</a:t>
            </a:r>
          </a:p>
        </p:txBody>
      </p:sp>
      <p:pic>
        <p:nvPicPr>
          <p:cNvPr id="5" name="Content Placeholder 3" descr="Screen Shot 2019-06-16 at 16.03.53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105" r="-67105"/>
          <a:stretch>
            <a:fillRect/>
          </a:stretch>
        </p:blipFill>
        <p:spPr>
          <a:xfrm>
            <a:off x="2334119" y="2250098"/>
            <a:ext cx="7584721" cy="4045194"/>
          </a:xfrm>
        </p:spPr>
      </p:pic>
    </p:spTree>
    <p:extLst>
      <p:ext uri="{BB962C8B-B14F-4D97-AF65-F5344CB8AC3E}">
        <p14:creationId xmlns:p14="http://schemas.microsoft.com/office/powerpoint/2010/main" val="1983866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Environment first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Provide predictability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Make learning meaningful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b="1" dirty="0"/>
              <a:t>Seek to understand distressed behaviour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b="1" dirty="0"/>
              <a:t>Ensure adjustments are anticipatory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Difference, not deficit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‘We were expecting you!’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5898" y="274639"/>
            <a:ext cx="1231900" cy="105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17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Authorship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97280" y="1873550"/>
            <a:ext cx="10058400" cy="4702349"/>
          </a:xfrm>
          <a:prstGeom prst="rect">
            <a:avLst/>
          </a:prstGeom>
        </p:spPr>
        <p:txBody>
          <a:bodyPr vert="horz" lIns="0" tIns="45720" rIns="0" bIns="45720" rtlCol="0">
            <a:normAutofit fontScale="6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This unit belongs to a suite of resources developed by a Scottish Government working group including representation from: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Learning Directorate, Scottish Government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National Autism Implementation Team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Education Scotland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University of Strathclyde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General Teaching Council for Scotland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COSLA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ADES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Autistic individuals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Scottish Autism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National Autistic Society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dirty="0"/>
              <a:t>Scottish Council of University Deans</a:t>
            </a:r>
          </a:p>
          <a:p>
            <a:pPr marL="0" indent="0">
              <a:buNone/>
            </a:pPr>
            <a:r>
              <a:rPr lang="en-GB" dirty="0"/>
              <a:t>These slides should not be reproduced or used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381820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000">
              <a:buFont typeface="Arial" panose="020B0604020202020204" pitchFamily="34" charset="0"/>
              <a:buChar char="•"/>
            </a:pPr>
            <a:r>
              <a:rPr lang="en-GB" sz="2600" dirty="0"/>
              <a:t>Key Messages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sz="2600" dirty="0"/>
              <a:t>Anxiety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sz="2600" dirty="0"/>
              <a:t>The Losing it Line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sz="2600" dirty="0"/>
              <a:t>The 24 hour child</a:t>
            </a:r>
          </a:p>
          <a:p>
            <a:pPr indent="-450000">
              <a:buFont typeface="Arial" panose="020B0604020202020204" pitchFamily="34" charset="0"/>
              <a:buChar char="•"/>
            </a:pPr>
            <a:r>
              <a:rPr lang="en-GB" sz="2600" dirty="0"/>
              <a:t>Key Messages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26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Environment first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Provide predictability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Make learning meaningful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b="1" dirty="0"/>
              <a:t>Seek to understand distressed behaviour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b="1" dirty="0"/>
              <a:t>Ensure adjustments are anticipatory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Difference, not deficit</a:t>
            </a:r>
          </a:p>
          <a:p>
            <a:pPr indent="-360000">
              <a:buFont typeface="Arial" panose="020B0604020202020204" pitchFamily="34" charset="0"/>
              <a:buChar char="•"/>
            </a:pPr>
            <a:r>
              <a:rPr lang="en-GB" dirty="0"/>
              <a:t>‘We were expecting you!’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5898" y="274639"/>
            <a:ext cx="1231900" cy="105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318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might an autistic child be anxious?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98487"/>
            <a:ext cx="7543801" cy="4444708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sz="2400" dirty="0"/>
              <a:t>Working memory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sz="2400" dirty="0"/>
              <a:t>Concept of time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sz="2400" dirty="0"/>
              <a:t>Imagining what might happen next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sz="2400" dirty="0"/>
              <a:t>Understanding perspectives of others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sz="2400" dirty="0"/>
              <a:t>Comprehension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sz="2400" dirty="0"/>
              <a:t>Fear of sensory responses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sz="2400" dirty="0"/>
              <a:t>Focus on detail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sz="2400" dirty="0"/>
              <a:t>Feel they always get it wrong</a:t>
            </a:r>
          </a:p>
        </p:txBody>
      </p:sp>
    </p:spTree>
    <p:extLst>
      <p:ext uri="{BB962C8B-B14F-4D97-AF65-F5344CB8AC3E}">
        <p14:creationId xmlns:p14="http://schemas.microsoft.com/office/powerpoint/2010/main" val="3590981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5639445-8D64-BC46-868E-99F9BC2EB060}"/>
              </a:ext>
            </a:extLst>
          </p:cNvPr>
          <p:cNvSpPr txBox="1"/>
          <p:nvPr/>
        </p:nvSpPr>
        <p:spPr>
          <a:xfrm>
            <a:off x="1585177" y="159855"/>
            <a:ext cx="3609831" cy="54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</a:rPr>
              <a:t>The losing it line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851356" y="1599529"/>
            <a:ext cx="755764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US" dirty="0"/>
              <a:t>Understand distressed </a:t>
            </a:r>
            <a:r>
              <a:rPr lang="en-US" dirty="0" err="1"/>
              <a:t>behaviour</a:t>
            </a:r>
            <a:endParaRPr lang="en-GB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28157" y="2019405"/>
            <a:ext cx="6181407" cy="402272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301242" y="4652325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1262" y="4874629"/>
            <a:ext cx="158510" cy="152413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8665652" y="4640188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7056946" y="3931389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6491366" y="4652325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5950633" y="4854223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4260" y="95902"/>
            <a:ext cx="1231900" cy="105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41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5639445-8D64-BC46-868E-99F9BC2EB060}"/>
              </a:ext>
            </a:extLst>
          </p:cNvPr>
          <p:cNvSpPr txBox="1"/>
          <p:nvPr/>
        </p:nvSpPr>
        <p:spPr>
          <a:xfrm>
            <a:off x="1585177" y="159855"/>
            <a:ext cx="3609831" cy="54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</a:rPr>
              <a:t>The losing it line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851356" y="1599529"/>
            <a:ext cx="755764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US" dirty="0"/>
              <a:t>Understand distressed </a:t>
            </a:r>
            <a:r>
              <a:rPr lang="en-US" dirty="0" err="1"/>
              <a:t>behaviour</a:t>
            </a:r>
            <a:endParaRPr lang="en-GB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27862" y="2019405"/>
            <a:ext cx="6181407" cy="402272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320458" y="3635390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046" y="3618808"/>
            <a:ext cx="158510" cy="152413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7060355" y="2636749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6484811" y="3455840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5973199" y="3641527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4884138" y="3433195"/>
            <a:ext cx="145366" cy="1398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9229616" y="2776557"/>
            <a:ext cx="143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Losing it line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4260" y="95902"/>
            <a:ext cx="1231900" cy="105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86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over the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9460" indent="-342900">
              <a:buFont typeface="Arial"/>
              <a:buChar char="•"/>
            </a:pPr>
            <a:r>
              <a:rPr lang="en-US" dirty="0"/>
              <a:t>use very little language, if any</a:t>
            </a:r>
          </a:p>
          <a:p>
            <a:pPr marL="539460" indent="-342900">
              <a:buFont typeface="Arial"/>
              <a:buChar char="•"/>
            </a:pPr>
            <a:r>
              <a:rPr lang="en-US" dirty="0"/>
              <a:t>give time and space to recover</a:t>
            </a:r>
          </a:p>
          <a:p>
            <a:pPr marL="539460" indent="-342900">
              <a:buFont typeface="Arial"/>
              <a:buChar char="•"/>
            </a:pPr>
            <a:r>
              <a:rPr lang="en-US" dirty="0"/>
              <a:t>think back to what might have caused the reaction</a:t>
            </a:r>
          </a:p>
          <a:p>
            <a:pPr marL="539460" indent="-342900">
              <a:buFont typeface="Arial"/>
              <a:buChar char="•"/>
            </a:pPr>
            <a:r>
              <a:rPr lang="en-US" dirty="0"/>
              <a:t>think about what you can do to prevent it happening again in the future</a:t>
            </a:r>
          </a:p>
        </p:txBody>
      </p:sp>
    </p:spTree>
    <p:extLst>
      <p:ext uri="{BB962C8B-B14F-4D97-AF65-F5344CB8AC3E}">
        <p14:creationId xmlns:p14="http://schemas.microsoft.com/office/powerpoint/2010/main" val="2019878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 title="zvzxcvx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7" r="5357"/>
          <a:stretch>
            <a:fillRect/>
          </a:stretch>
        </p:blipFill>
        <p:spPr>
          <a:xfrm>
            <a:off x="1831137" y="447332"/>
            <a:ext cx="8510587" cy="5772150"/>
          </a:xfrm>
        </p:spPr>
      </p:pic>
      <p:sp>
        <p:nvSpPr>
          <p:cNvPr id="9" name="Rectangle 8"/>
          <p:cNvSpPr/>
          <p:nvPr/>
        </p:nvSpPr>
        <p:spPr>
          <a:xfrm>
            <a:off x="1851088" y="4900853"/>
            <a:ext cx="8510533" cy="1327820"/>
          </a:xfrm>
          <a:prstGeom prst="rect">
            <a:avLst/>
          </a:prstGeom>
          <a:solidFill>
            <a:schemeClr val="bg2">
              <a:lumMod val="50000"/>
              <a:alpha val="29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Autism Lens</a:t>
            </a:r>
          </a:p>
        </p:txBody>
      </p:sp>
      <p:pic>
        <p:nvPicPr>
          <p:cNvPr id="10" name="Picture 9" descr="Screen Shot 2016-09-02 at 19.36.39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8445" y="5102753"/>
            <a:ext cx="983079" cy="958316"/>
          </a:xfrm>
          <a:prstGeom prst="rect">
            <a:avLst/>
          </a:prstGeom>
          <a:ln>
            <a:solidFill>
              <a:srgbClr val="617AD2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6174632" y="2923670"/>
            <a:ext cx="1826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understanding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25473" y="3586823"/>
            <a:ext cx="1200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attention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76736" y="5181801"/>
            <a:ext cx="168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memory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17351" y="5027643"/>
            <a:ext cx="20005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time perception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46109" y="5819372"/>
            <a:ext cx="2748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communication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15544" y="5469395"/>
            <a:ext cx="2348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coping with change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1637" y="2861207"/>
            <a:ext cx="16513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motivation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56457" y="5684366"/>
            <a:ext cx="11829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sensory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51596" y="3511694"/>
            <a:ext cx="15957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tiredness</a:t>
            </a:r>
          </a:p>
        </p:txBody>
      </p:sp>
    </p:spTree>
    <p:extLst>
      <p:ext uri="{BB962C8B-B14F-4D97-AF65-F5344CB8AC3E}">
        <p14:creationId xmlns:p14="http://schemas.microsoft.com/office/powerpoint/2010/main" val="341889627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4">
      <a:dk1>
        <a:srgbClr val="082031"/>
      </a:dk1>
      <a:lt1>
        <a:sysClr val="window" lastClr="FFFFFF"/>
      </a:lt1>
      <a:dk2>
        <a:srgbClr val="082031"/>
      </a:dk2>
      <a:lt2>
        <a:srgbClr val="D9E0E6"/>
      </a:lt2>
      <a:accent1>
        <a:srgbClr val="136266"/>
      </a:accent1>
      <a:accent2>
        <a:srgbClr val="082031"/>
      </a:accent2>
      <a:accent3>
        <a:srgbClr val="1D9399"/>
      </a:accent3>
      <a:accent4>
        <a:srgbClr val="28C4CC"/>
      </a:accent4>
      <a:accent5>
        <a:srgbClr val="1482AB"/>
      </a:accent5>
      <a:accent6>
        <a:srgbClr val="62A39F"/>
      </a:accent6>
      <a:hlink>
        <a:srgbClr val="082031"/>
      </a:hlink>
      <a:folHlink>
        <a:srgbClr val="30525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WEY ITE Presentation 130120" id="{7BEFB8A5-AA37-4745-B497-FF30AC1BFC9D}" vid="{9967360A-2FBC-44AE-A367-5791E80C76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WWEY ITE Presentation 130120</Template>
  <TotalTime>0</TotalTime>
  <Words>1811</Words>
  <Application>Microsoft Office PowerPoint</Application>
  <PresentationFormat>Widescreen</PresentationFormat>
  <Paragraphs>204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Retrospect</vt:lpstr>
      <vt:lpstr>Autism Unit 3 Autism and Anxiety </vt:lpstr>
      <vt:lpstr>Authorship</vt:lpstr>
      <vt:lpstr>Plan</vt:lpstr>
      <vt:lpstr>Key messages</vt:lpstr>
      <vt:lpstr>Why might an autistic child be anxious?</vt:lpstr>
      <vt:lpstr> Understand distressed behaviour</vt:lpstr>
      <vt:lpstr> Understand distressed behaviour</vt:lpstr>
      <vt:lpstr>When over the line</vt:lpstr>
      <vt:lpstr>PowerPoint Presentation</vt:lpstr>
      <vt:lpstr>The 24 hour child</vt:lpstr>
      <vt:lpstr>But what about the behaviour?</vt:lpstr>
      <vt:lpstr>Key messages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were expecting you!</dc:title>
  <dc:creator/>
  <cp:lastModifiedBy/>
  <cp:revision>419</cp:revision>
  <cp:lastPrinted>2020-02-07T16:26:27Z</cp:lastPrinted>
  <dcterms:created xsi:type="dcterms:W3CDTF">2020-01-13T17:48:08Z</dcterms:created>
  <dcterms:modified xsi:type="dcterms:W3CDTF">2022-04-20T08:26:21Z</dcterms:modified>
  <cp:contentStatus/>
</cp:coreProperties>
</file>