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89" r:id="rId6"/>
    <p:sldId id="260" r:id="rId7"/>
    <p:sldId id="290" r:id="rId8"/>
    <p:sldId id="261" r:id="rId9"/>
    <p:sldId id="263" r:id="rId10"/>
    <p:sldId id="264" r:id="rId11"/>
    <p:sldId id="262" r:id="rId12"/>
    <p:sldId id="265" r:id="rId13"/>
    <p:sldId id="284" r:id="rId14"/>
    <p:sldId id="285" r:id="rId15"/>
    <p:sldId id="266" r:id="rId16"/>
    <p:sldId id="267" r:id="rId17"/>
    <p:sldId id="268" r:id="rId18"/>
    <p:sldId id="270" r:id="rId19"/>
    <p:sldId id="269" r:id="rId20"/>
    <p:sldId id="283" r:id="rId21"/>
    <p:sldId id="271" r:id="rId22"/>
    <p:sldId id="272" r:id="rId23"/>
    <p:sldId id="273" r:id="rId24"/>
    <p:sldId id="277" r:id="rId25"/>
    <p:sldId id="287" r:id="rId26"/>
    <p:sldId id="275" r:id="rId27"/>
    <p:sldId id="288" r:id="rId28"/>
    <p:sldId id="276" r:id="rId29"/>
    <p:sldId id="278" r:id="rId30"/>
    <p:sldId id="282" r:id="rId31"/>
    <p:sldId id="274" r:id="rId32"/>
    <p:sldId id="280" r:id="rId33"/>
    <p:sldId id="279" r:id="rId34"/>
    <p:sldId id="291" r:id="rId35"/>
    <p:sldId id="28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84"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BC0F49-E3B2-41F6-A4B2-231E01BB87A8}" type="datetimeFigureOut">
              <a:rPr lang="en-GB" smtClean="0"/>
              <a:pPr/>
              <a:t>14/05/2017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3029B-5C14-43F2-8DF9-7949A6F1152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sz="2100">
                <a:solidFill>
                  <a:schemeClr val="tx1"/>
                </a:solidFill>
                <a:latin typeface="Arial" charset="0"/>
                <a:ea typeface="ＭＳ Ｐゴシック" charset="0"/>
                <a:cs typeface="ＭＳ Ｐゴシック" charset="0"/>
              </a:defRPr>
            </a:lvl1pPr>
            <a:lvl2pPr eaLnBrk="0">
              <a:tabLst>
                <a:tab pos="634643" algn="l"/>
                <a:tab pos="1269286" algn="l"/>
                <a:tab pos="1903929" algn="l"/>
                <a:tab pos="2538573" algn="l"/>
              </a:tabLst>
              <a:defRPr sz="2100">
                <a:solidFill>
                  <a:schemeClr val="tx1"/>
                </a:solidFill>
                <a:latin typeface="Arial" charset="0"/>
                <a:ea typeface="ＭＳ Ｐゴシック" charset="0"/>
              </a:defRPr>
            </a:lvl2pPr>
            <a:lvl3pPr eaLnBrk="0">
              <a:tabLst>
                <a:tab pos="634643" algn="l"/>
                <a:tab pos="1269286" algn="l"/>
                <a:tab pos="1903929" algn="l"/>
                <a:tab pos="2538573" algn="l"/>
              </a:tabLst>
              <a:defRPr sz="2100">
                <a:solidFill>
                  <a:schemeClr val="tx1"/>
                </a:solidFill>
                <a:latin typeface="Arial" charset="0"/>
                <a:ea typeface="ＭＳ Ｐゴシック" charset="0"/>
              </a:defRPr>
            </a:lvl3pPr>
            <a:lvl4pPr eaLnBrk="0">
              <a:tabLst>
                <a:tab pos="634643" algn="l"/>
                <a:tab pos="1269286" algn="l"/>
                <a:tab pos="1903929" algn="l"/>
                <a:tab pos="2538573" algn="l"/>
              </a:tabLst>
              <a:defRPr sz="2100">
                <a:solidFill>
                  <a:schemeClr val="tx1"/>
                </a:solidFill>
                <a:latin typeface="Arial" charset="0"/>
                <a:ea typeface="ＭＳ Ｐゴシック" charset="0"/>
              </a:defRPr>
            </a:lvl4pPr>
            <a:lvl5pPr eaLnBrk="0">
              <a:tabLst>
                <a:tab pos="634643" algn="l"/>
                <a:tab pos="1269286" algn="l"/>
                <a:tab pos="1903929" algn="l"/>
                <a:tab pos="2538573" algn="l"/>
              </a:tabLst>
              <a:defRPr sz="2100">
                <a:solidFill>
                  <a:schemeClr val="tx1"/>
                </a:solidFill>
                <a:latin typeface="Arial" charset="0"/>
                <a:ea typeface="ＭＳ Ｐゴシック"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634643" algn="l"/>
                <a:tab pos="1269286" algn="l"/>
                <a:tab pos="1903929" algn="l"/>
                <a:tab pos="2538573" algn="l"/>
              </a:tabLst>
              <a:defRPr sz="2100">
                <a:solidFill>
                  <a:schemeClr val="tx1"/>
                </a:solidFill>
                <a:latin typeface="Arial" charset="0"/>
                <a:ea typeface="ＭＳ Ｐゴシック"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634643" algn="l"/>
                <a:tab pos="1269286" algn="l"/>
                <a:tab pos="1903929" algn="l"/>
                <a:tab pos="2538573" algn="l"/>
              </a:tabLst>
              <a:defRPr sz="2100">
                <a:solidFill>
                  <a:schemeClr val="tx1"/>
                </a:solidFill>
                <a:latin typeface="Arial" charset="0"/>
                <a:ea typeface="ＭＳ Ｐゴシック"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634643" algn="l"/>
                <a:tab pos="1269286" algn="l"/>
                <a:tab pos="1903929" algn="l"/>
                <a:tab pos="2538573" algn="l"/>
              </a:tabLst>
              <a:defRPr sz="2100">
                <a:solidFill>
                  <a:schemeClr val="tx1"/>
                </a:solidFill>
                <a:latin typeface="Arial" charset="0"/>
                <a:ea typeface="ＭＳ Ｐゴシック"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634643" algn="l"/>
                <a:tab pos="1269286" algn="l"/>
                <a:tab pos="1903929" algn="l"/>
                <a:tab pos="2538573" algn="l"/>
              </a:tabLst>
              <a:defRPr sz="2100">
                <a:solidFill>
                  <a:schemeClr val="tx1"/>
                </a:solidFill>
                <a:latin typeface="Arial" charset="0"/>
                <a:ea typeface="ＭＳ Ｐゴシック" charset="0"/>
              </a:defRPr>
            </a:lvl9pPr>
          </a:lstStyle>
          <a:p>
            <a:pPr eaLnBrk="1"/>
            <a:fld id="{57D9D973-DAD6-6B49-99A0-0FAB76D4288B}" type="slidenum">
              <a:rPr lang="en-GB" sz="1200">
                <a:solidFill>
                  <a:srgbClr val="000000"/>
                </a:solidFill>
                <a:latin typeface="Times New Roman" charset="0"/>
              </a:rPr>
              <a:pPr eaLnBrk="1"/>
              <a:t>13</a:t>
            </a:fld>
            <a:endParaRPr lang="en-GB" sz="1200">
              <a:solidFill>
                <a:srgbClr val="000000"/>
              </a:solidFill>
              <a:latin typeface="Times New Roman" charset="0"/>
            </a:endParaRPr>
          </a:p>
        </p:txBody>
      </p:sp>
      <p:sp>
        <p:nvSpPr>
          <p:cNvPr id="1638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16388" name="Rectangle 2"/>
          <p:cNvSpPr>
            <a:spLocks noGrp="1" noChangeArrowheads="1"/>
          </p:cNvSpPr>
          <p:nvPr>
            <p:ph type="body" idx="1"/>
          </p:nvPr>
        </p:nvSpPr>
        <p:spPr>
          <a:xfrm>
            <a:off x="685512" y="4343230"/>
            <a:ext cx="5486976" cy="411513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B534C57-B0F6-4EBD-8CD3-0D9FDA58822A}" type="datetimeFigureOut">
              <a:rPr lang="en-GB" smtClean="0"/>
              <a:pPr/>
              <a:t>14/05/2017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9FF4C-DB87-43EB-BCC0-763E65FFFF7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534C57-B0F6-4EBD-8CD3-0D9FDA58822A}" type="datetimeFigureOut">
              <a:rPr lang="en-GB" smtClean="0"/>
              <a:pPr/>
              <a:t>14/05/2017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9FF4C-DB87-43EB-BCC0-763E65FFFF7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534C57-B0F6-4EBD-8CD3-0D9FDA58822A}" type="datetimeFigureOut">
              <a:rPr lang="en-GB" smtClean="0"/>
              <a:pPr/>
              <a:t>14/05/2017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9FF4C-DB87-43EB-BCC0-763E65FFFF7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534C57-B0F6-4EBD-8CD3-0D9FDA58822A}" type="datetimeFigureOut">
              <a:rPr lang="en-GB" smtClean="0"/>
              <a:pPr/>
              <a:t>14/05/2017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9FF4C-DB87-43EB-BCC0-763E65FFFF7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534C57-B0F6-4EBD-8CD3-0D9FDA58822A}" type="datetimeFigureOut">
              <a:rPr lang="en-GB" smtClean="0"/>
              <a:pPr/>
              <a:t>14/05/2017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9FF4C-DB87-43EB-BCC0-763E65FFFF7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B534C57-B0F6-4EBD-8CD3-0D9FDA58822A}" type="datetimeFigureOut">
              <a:rPr lang="en-GB" smtClean="0"/>
              <a:pPr/>
              <a:t>14/05/2017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9FF4C-DB87-43EB-BCC0-763E65FFFF7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534C57-B0F6-4EBD-8CD3-0D9FDA58822A}" type="datetimeFigureOut">
              <a:rPr lang="en-GB" smtClean="0"/>
              <a:pPr/>
              <a:t>14/05/2017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19FF4C-DB87-43EB-BCC0-763E65FFFF7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B534C57-B0F6-4EBD-8CD3-0D9FDA58822A}" type="datetimeFigureOut">
              <a:rPr lang="en-GB" smtClean="0"/>
              <a:pPr/>
              <a:t>14/05/2017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19FF4C-DB87-43EB-BCC0-763E65FFFF7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34C57-B0F6-4EBD-8CD3-0D9FDA58822A}" type="datetimeFigureOut">
              <a:rPr lang="en-GB" smtClean="0"/>
              <a:pPr/>
              <a:t>14/05/2017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19FF4C-DB87-43EB-BCC0-763E65FFFF7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34C57-B0F6-4EBD-8CD3-0D9FDA58822A}" type="datetimeFigureOut">
              <a:rPr lang="en-GB" smtClean="0"/>
              <a:pPr/>
              <a:t>14/05/2017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9FF4C-DB87-43EB-BCC0-763E65FFFF7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34C57-B0F6-4EBD-8CD3-0D9FDA58822A}" type="datetimeFigureOut">
              <a:rPr lang="en-GB" smtClean="0"/>
              <a:pPr/>
              <a:t>14/05/2017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9FF4C-DB87-43EB-BCC0-763E65FFFF7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34C57-B0F6-4EBD-8CD3-0D9FDA58822A}" type="datetimeFigureOut">
              <a:rPr lang="en-GB" smtClean="0"/>
              <a:pPr/>
              <a:t>14/05/2017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9FF4C-DB87-43EB-BCC0-763E65FFFF7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normAutofit fontScale="90000"/>
          </a:bodyPr>
          <a:lstStyle/>
          <a:p>
            <a:r>
              <a:rPr lang="en-GB" dirty="0"/>
              <a:t/>
            </a:r>
            <a:br>
              <a:rPr lang="en-GB" dirty="0"/>
            </a:br>
            <a:r>
              <a:rPr lang="en-GB" dirty="0"/>
              <a:t> </a:t>
            </a:r>
            <a:br>
              <a:rPr lang="en-GB" dirty="0"/>
            </a:br>
            <a:r>
              <a:rPr lang="en-GB" dirty="0" smtClean="0"/>
              <a:t/>
            </a:r>
            <a:br>
              <a:rPr lang="en-GB" dirty="0" smtClean="0"/>
            </a:br>
            <a:r>
              <a:rPr lang="en-GB" dirty="0"/>
              <a:t/>
            </a:r>
            <a:br>
              <a:rPr lang="en-GB" dirty="0"/>
            </a:br>
            <a:r>
              <a:rPr lang="en-GB" sz="4000" dirty="0" smtClean="0"/>
              <a:t>Scottish Council of Deans of Education</a:t>
            </a:r>
            <a:r>
              <a:rPr lang="en-GB" dirty="0" smtClean="0"/>
              <a:t/>
            </a:r>
            <a:br>
              <a:rPr lang="en-GB" dirty="0" smtClean="0"/>
            </a:br>
            <a:r>
              <a:rPr lang="en-GB" sz="3100" dirty="0" smtClean="0"/>
              <a:t/>
            </a:r>
            <a:br>
              <a:rPr lang="en-GB" sz="3100" dirty="0" smtClean="0"/>
            </a:br>
            <a:r>
              <a:rPr lang="en-GB" sz="3100" dirty="0" smtClean="0"/>
              <a:t>Royal Conservatoire of Scotland, Glasgow</a:t>
            </a:r>
            <a:r>
              <a:rPr lang="en-GB" sz="3100" dirty="0" smtClean="0"/>
              <a:t/>
            </a:r>
            <a:br>
              <a:rPr lang="en-GB" sz="3100" dirty="0" smtClean="0"/>
            </a:br>
            <a:r>
              <a:rPr lang="en-GB" sz="3100" dirty="0" smtClean="0"/>
              <a:t>19 May </a:t>
            </a:r>
            <a:r>
              <a:rPr lang="en-GB" sz="3100" dirty="0" smtClean="0"/>
              <a:t>2017</a:t>
            </a:r>
            <a:r>
              <a:rPr lang="en-GB" dirty="0" smtClean="0"/>
              <a:t/>
            </a:r>
            <a:br>
              <a:rPr lang="en-GB" dirty="0" smtClean="0"/>
            </a:br>
            <a:r>
              <a:rPr lang="en-GB" dirty="0" smtClean="0"/>
              <a:t>The </a:t>
            </a:r>
            <a:r>
              <a:rPr lang="en-GB" dirty="0" smtClean="0"/>
              <a:t>role and contribution of higher education in contemporary teacher education</a:t>
            </a:r>
            <a:r>
              <a:rPr lang="en-GB" dirty="0"/>
              <a:t> </a:t>
            </a:r>
            <a:r>
              <a:rPr lang="en-GB" dirty="0" smtClean="0"/>
              <a:t/>
            </a:r>
            <a:br>
              <a:rPr lang="en-GB" dirty="0" smtClean="0"/>
            </a:br>
            <a:r>
              <a:rPr lang="en-GB" dirty="0"/>
              <a:t/>
            </a:r>
            <a:br>
              <a:rPr lang="en-GB" dirty="0"/>
            </a:br>
            <a:r>
              <a:rPr lang="en-GB" sz="3100" dirty="0" smtClean="0"/>
              <a:t>Ian </a:t>
            </a:r>
            <a:r>
              <a:rPr lang="en-GB" sz="3100" dirty="0" err="1"/>
              <a:t>Menter</a:t>
            </a:r>
            <a:r>
              <a:rPr lang="en-GB" sz="3100" dirty="0"/>
              <a:t/>
            </a:r>
            <a:br>
              <a:rPr lang="en-GB" sz="3100" dirty="0"/>
            </a:br>
            <a:r>
              <a:rPr lang="en-GB" sz="3100" dirty="0"/>
              <a:t>Emeritus Professor of Teacher Education, </a:t>
            </a:r>
            <a:r>
              <a:rPr lang="en-GB" sz="3100" dirty="0" smtClean="0"/>
              <a:t/>
            </a:r>
            <a:br>
              <a:rPr lang="en-GB" sz="3100" dirty="0" smtClean="0"/>
            </a:br>
            <a:r>
              <a:rPr lang="en-GB" sz="3100" dirty="0" smtClean="0"/>
              <a:t>University </a:t>
            </a:r>
            <a:r>
              <a:rPr lang="en-GB" sz="3100" dirty="0"/>
              <a:t>of Oxford</a:t>
            </a:r>
            <a:r>
              <a:rPr lang="en-GB" dirty="0"/>
              <a:t/>
            </a:r>
            <a:br>
              <a:rPr lang="en-GB" dirty="0"/>
            </a:br>
            <a:endParaRPr lang="en-GB" dirty="0"/>
          </a:p>
        </p:txBody>
      </p:sp>
      <p:sp>
        <p:nvSpPr>
          <p:cNvPr id="3" name="Subtitle 2"/>
          <p:cNvSpPr>
            <a:spLocks noGrp="1"/>
          </p:cNvSpPr>
          <p:nvPr>
            <p:ph type="subTitle" idx="1"/>
          </p:nvPr>
        </p:nvSpPr>
        <p:spPr>
          <a:xfrm>
            <a:off x="1371600" y="4343400"/>
            <a:ext cx="6400800" cy="1981200"/>
          </a:xfrm>
        </p:spPr>
        <p:txBody>
          <a:bodyPr/>
          <a:lstStyle/>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a:t>
            </a:r>
            <a:endParaRPr lang="en-GB" dirty="0"/>
          </a:p>
        </p:txBody>
      </p:sp>
      <p:sp>
        <p:nvSpPr>
          <p:cNvPr id="3" name="Content Placeholder 2"/>
          <p:cNvSpPr>
            <a:spLocks noGrp="1"/>
          </p:cNvSpPr>
          <p:nvPr>
            <p:ph sz="half" idx="1"/>
          </p:nvPr>
        </p:nvSpPr>
        <p:spPr/>
        <p:txBody>
          <a:bodyPr>
            <a:normAutofit fontScale="92500"/>
          </a:bodyPr>
          <a:lstStyle/>
          <a:p>
            <a:r>
              <a:rPr lang="en-GB" i="1" dirty="0" smtClean="0"/>
              <a:t>The trouble with </a:t>
            </a:r>
            <a:r>
              <a:rPr lang="en-GB" i="1" dirty="0" err="1" smtClean="0"/>
              <a:t>ed</a:t>
            </a:r>
            <a:r>
              <a:rPr lang="en-GB" i="1" dirty="0" smtClean="0"/>
              <a:t> schools </a:t>
            </a:r>
            <a:r>
              <a:rPr lang="en-GB" dirty="0" smtClean="0"/>
              <a:t>(</a:t>
            </a:r>
            <a:r>
              <a:rPr lang="en-GB" dirty="0" err="1" smtClean="0"/>
              <a:t>Labaree</a:t>
            </a:r>
            <a:r>
              <a:rPr lang="en-GB" dirty="0" smtClean="0"/>
              <a:t>)</a:t>
            </a:r>
          </a:p>
          <a:p>
            <a:r>
              <a:rPr lang="en-GB" dirty="0" smtClean="0"/>
              <a:t>‘Barmy theory’ and ‘the blob’ (Clarke and Gove</a:t>
            </a:r>
            <a:r>
              <a:rPr lang="en-GB" dirty="0" smtClean="0"/>
              <a:t>)</a:t>
            </a:r>
          </a:p>
          <a:p>
            <a:endParaRPr lang="en-GB" dirty="0" smtClean="0"/>
          </a:p>
          <a:p>
            <a:endParaRPr lang="en-GB" dirty="0" smtClean="0"/>
          </a:p>
          <a:p>
            <a:r>
              <a:rPr lang="en-GB" dirty="0" smtClean="0"/>
              <a:t>The 'fragile</a:t>
            </a:r>
            <a:r>
              <a:rPr lang="en-GB" dirty="0"/>
              <a:t>, even febrile, position of teacher education within the university' </a:t>
            </a:r>
            <a:r>
              <a:rPr lang="en-GB" dirty="0" smtClean="0"/>
              <a:t> (Moon, 2016)</a:t>
            </a:r>
            <a:endParaRPr lang="en-GB" dirty="0"/>
          </a:p>
        </p:txBody>
      </p:sp>
      <p:pic>
        <p:nvPicPr>
          <p:cNvPr id="28674" name="Picture 2"/>
          <p:cNvPicPr>
            <a:picLocks noGrp="1" noChangeAspect="1" noChangeArrowheads="1"/>
          </p:cNvPicPr>
          <p:nvPr>
            <p:ph sz="half" idx="2"/>
          </p:nvPr>
        </p:nvPicPr>
        <p:blipFill>
          <a:blip r:embed="rId2" cstate="print"/>
          <a:srcRect/>
          <a:stretch>
            <a:fillRect/>
          </a:stretch>
        </p:blipFill>
        <p:spPr bwMode="auto">
          <a:xfrm>
            <a:off x="4419600" y="1600200"/>
            <a:ext cx="1479550" cy="268605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5486400" y="4191000"/>
            <a:ext cx="3463467" cy="2303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Moon (2016): </a:t>
            </a:r>
            <a:r>
              <a:rPr lang="en-GB" sz="3600" i="1" dirty="0" smtClean="0"/>
              <a:t>'Do </a:t>
            </a:r>
            <a:r>
              <a:rPr lang="en-GB" sz="3600" i="1" dirty="0"/>
              <a:t>universities have a role in the education and training of teachers?</a:t>
            </a:r>
            <a:r>
              <a:rPr lang="en-GB" sz="3600" dirty="0"/>
              <a:t>' </a:t>
            </a:r>
          </a:p>
        </p:txBody>
      </p:sp>
      <p:sp>
        <p:nvSpPr>
          <p:cNvPr id="3" name="Content Placeholder 2"/>
          <p:cNvSpPr>
            <a:spLocks noGrp="1"/>
          </p:cNvSpPr>
          <p:nvPr>
            <p:ph idx="1"/>
          </p:nvPr>
        </p:nvSpPr>
        <p:spPr/>
        <p:txBody>
          <a:bodyPr/>
          <a:lstStyle/>
          <a:p>
            <a:pPr lvl="0"/>
            <a:endParaRPr lang="en-GB" dirty="0" smtClean="0"/>
          </a:p>
          <a:p>
            <a:pPr lvl="0"/>
            <a:r>
              <a:rPr lang="en-GB" dirty="0" smtClean="0"/>
              <a:t>orientation </a:t>
            </a:r>
            <a:r>
              <a:rPr lang="en-GB" dirty="0"/>
              <a:t>towards the practical; </a:t>
            </a:r>
          </a:p>
          <a:p>
            <a:pPr lvl="0"/>
            <a:r>
              <a:rPr lang="en-GB" dirty="0"/>
              <a:t>research-focused pre-service training; </a:t>
            </a:r>
          </a:p>
          <a:p>
            <a:pPr lvl="0"/>
            <a:r>
              <a:rPr lang="en-GB" dirty="0"/>
              <a:t>responsibilities around disadvantage in schools; </a:t>
            </a:r>
          </a:p>
          <a:p>
            <a:pPr lvl="0"/>
            <a:r>
              <a:rPr lang="en-GB" dirty="0"/>
              <a:t>active involvement in professional development; </a:t>
            </a:r>
          </a:p>
          <a:p>
            <a:pPr lvl="0"/>
            <a:r>
              <a:rPr lang="en-GB" dirty="0"/>
              <a:t>and, alternative routes into teaching.</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Two further elements</a:t>
            </a:r>
            <a:endParaRPr lang="en-GB" dirty="0"/>
          </a:p>
        </p:txBody>
      </p:sp>
      <p:sp>
        <p:nvSpPr>
          <p:cNvPr id="5" name="Content Placeholder 4"/>
          <p:cNvSpPr>
            <a:spLocks noGrp="1"/>
          </p:cNvSpPr>
          <p:nvPr>
            <p:ph sz="half" idx="1"/>
          </p:nvPr>
        </p:nvSpPr>
        <p:spPr/>
        <p:txBody>
          <a:bodyPr/>
          <a:lstStyle/>
          <a:p>
            <a:r>
              <a:rPr lang="en-GB" b="1" dirty="0" smtClean="0"/>
              <a:t>Europe</a:t>
            </a:r>
          </a:p>
          <a:p>
            <a:endParaRPr lang="en-GB" dirty="0" smtClean="0"/>
          </a:p>
          <a:p>
            <a:r>
              <a:rPr lang="en-GB" dirty="0" smtClean="0"/>
              <a:t>Bologna process, Master’s level</a:t>
            </a:r>
          </a:p>
          <a:p>
            <a:r>
              <a:rPr lang="en-GB" dirty="0" smtClean="0"/>
              <a:t> but now </a:t>
            </a:r>
            <a:r>
              <a:rPr lang="en-GB" dirty="0" err="1" smtClean="0"/>
              <a:t>Brexit</a:t>
            </a:r>
            <a:endParaRPr lang="en-GB" dirty="0" smtClean="0"/>
          </a:p>
          <a:p>
            <a:endParaRPr lang="en-GB" dirty="0" smtClean="0"/>
          </a:p>
          <a:p>
            <a:r>
              <a:rPr lang="en-GB" dirty="0" smtClean="0"/>
              <a:t>(Murray, 2016)</a:t>
            </a:r>
            <a:endParaRPr lang="en-GB" dirty="0"/>
          </a:p>
        </p:txBody>
      </p:sp>
      <p:sp>
        <p:nvSpPr>
          <p:cNvPr id="6" name="Content Placeholder 5"/>
          <p:cNvSpPr>
            <a:spLocks noGrp="1"/>
          </p:cNvSpPr>
          <p:nvPr>
            <p:ph sz="half" idx="2"/>
          </p:nvPr>
        </p:nvSpPr>
        <p:spPr/>
        <p:txBody>
          <a:bodyPr/>
          <a:lstStyle/>
          <a:p>
            <a:r>
              <a:rPr lang="en-GB" b="1" dirty="0" smtClean="0"/>
              <a:t>Research and teaching</a:t>
            </a:r>
          </a:p>
          <a:p>
            <a:pPr>
              <a:buNone/>
            </a:pPr>
            <a:r>
              <a:rPr lang="en-GB" dirty="0" smtClean="0"/>
              <a:t>(BERA-RSA 2014)</a:t>
            </a:r>
          </a:p>
          <a:p>
            <a:pPr>
              <a:buNone/>
            </a:pPr>
            <a:endParaRPr lang="en-GB" dirty="0" smtClean="0"/>
          </a:p>
          <a:p>
            <a:r>
              <a:rPr lang="en-GB" dirty="0" smtClean="0"/>
              <a:t>SCRE</a:t>
            </a:r>
          </a:p>
          <a:p>
            <a:r>
              <a:rPr lang="en-GB" dirty="0" err="1" smtClean="0"/>
              <a:t>Stenhouse</a:t>
            </a:r>
            <a:endParaRPr lang="en-GB" dirty="0" smtClean="0"/>
          </a:p>
          <a:p>
            <a:r>
              <a:rPr lang="en-GB" dirty="0" err="1" smtClean="0"/>
              <a:t>Goldacre</a:t>
            </a:r>
            <a:endParaRPr lang="en-GB" dirty="0" smtClean="0"/>
          </a:p>
          <a:p>
            <a:r>
              <a:rPr lang="en-GB" dirty="0" smtClean="0"/>
              <a:t>Evidence-based teaching</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pPr algn="l">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900" dirty="0" smtClean="0">
                <a:solidFill>
                  <a:srgbClr val="FF0000"/>
                </a:solidFill>
                <a:latin typeface="Arial" charset="0"/>
              </a:rPr>
              <a:t>  Final Report May 2014</a:t>
            </a:r>
            <a:endParaRPr lang="en-GB" sz="2900" dirty="0">
              <a:solidFill>
                <a:srgbClr val="FF0000"/>
              </a:solidFill>
              <a:latin typeface="Arial" charset="0"/>
            </a:endParaRPr>
          </a:p>
        </p:txBody>
      </p:sp>
      <p:sp>
        <p:nvSpPr>
          <p:cNvPr id="15363" name="Rectangle 3"/>
          <p:cNvSpPr>
            <a:spLocks noGrp="1" noChangeArrowheads="1"/>
          </p:cNvSpPr>
          <p:nvPr>
            <p:ph idx="1"/>
          </p:nvPr>
        </p:nvSpPr>
        <p:spPr>
          <a:xfrm>
            <a:off x="457200" y="1600200"/>
            <a:ext cx="5328761" cy="4525963"/>
          </a:xfrm>
        </p:spPr>
        <p:txBody>
          <a:bodyPr tIns="22401" anchor="ctr">
            <a:noAutofit/>
          </a:bodyPr>
          <a:lstStyle/>
          <a:p>
            <a:pPr algn="r">
              <a:buNone/>
            </a:pPr>
            <a:r>
              <a:rPr lang="en-US" dirty="0" smtClean="0">
                <a:latin typeface="Arial"/>
                <a:cs typeface="Arial"/>
              </a:rPr>
              <a:t>Research and the Teaching Profession</a:t>
            </a:r>
          </a:p>
          <a:p>
            <a:pPr algn="r">
              <a:buNone/>
            </a:pPr>
            <a:r>
              <a:rPr lang="en-US" sz="2800" dirty="0" smtClean="0">
                <a:effectLst/>
                <a:latin typeface="Arial"/>
                <a:cs typeface="Arial"/>
              </a:rPr>
              <a:t>Building the capacity for a self-improving education system</a:t>
            </a:r>
          </a:p>
          <a:p>
            <a:pPr marL="0" indent="0" algn="r">
              <a:spcAft>
                <a:spcPct val="0"/>
              </a:spcAft>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sz="2800" dirty="0" smtClean="0">
              <a:solidFill>
                <a:srgbClr val="F78E1E"/>
              </a:solidFill>
              <a:latin typeface="Arial"/>
              <a:cs typeface="Arial"/>
            </a:endParaRPr>
          </a:p>
          <a:p>
            <a:r>
              <a:rPr lang="en-GB" sz="2400" dirty="0" smtClean="0"/>
              <a:t>The importance of research literacy as an entitlement</a:t>
            </a:r>
          </a:p>
          <a:p>
            <a:r>
              <a:rPr lang="en-GB" sz="2400" dirty="0" smtClean="0"/>
              <a:t>Clinical practice</a:t>
            </a:r>
          </a:p>
          <a:p>
            <a:r>
              <a:rPr lang="en-GB" sz="2400" dirty="0" smtClean="0"/>
              <a:t>England as an outlier in the UK</a:t>
            </a:r>
          </a:p>
          <a:p>
            <a:pPr marL="0" indent="0" algn="r">
              <a:spcAft>
                <a:spcPct val="0"/>
              </a:spcAft>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400" dirty="0" smtClean="0">
              <a:solidFill>
                <a:srgbClr val="F78E1E"/>
              </a:solidFill>
              <a:latin typeface="Arial" charset="0"/>
            </a:endParaRPr>
          </a:p>
          <a:p>
            <a:pPr marL="0" indent="0" algn="r">
              <a:spcAft>
                <a:spcPct val="0"/>
              </a:spcAft>
              <a:buNone/>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400" dirty="0">
              <a:solidFill>
                <a:srgbClr val="F78E1E"/>
              </a:solidFill>
              <a:latin typeface="Arial" charset="0"/>
            </a:endParaRPr>
          </a:p>
        </p:txBody>
      </p:sp>
      <p:sp>
        <p:nvSpPr>
          <p:cNvPr id="15362" name="AutoShape 2"/>
          <p:cNvSpPr>
            <a:spLocks noChangeArrowheads="1"/>
          </p:cNvSpPr>
          <p:nvPr/>
        </p:nvSpPr>
        <p:spPr bwMode="auto">
          <a:xfrm>
            <a:off x="0" y="5943504"/>
            <a:ext cx="9144000" cy="914496"/>
          </a:xfrm>
          <a:prstGeom prst="roundRect">
            <a:avLst>
              <a:gd name="adj" fmla="val 157"/>
            </a:avLst>
          </a:prstGeom>
          <a:solidFill>
            <a:srgbClr val="FDEBDE"/>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82945" tIns="41473" rIns="82945" bIns="41473" anchor="ctr"/>
          <a:lstStyle/>
          <a:p>
            <a:pPr algn="r">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400" b="1" dirty="0" err="1" smtClean="0">
                <a:solidFill>
                  <a:srgbClr val="FF0000"/>
                </a:solidFill>
                <a:latin typeface="Arial" charset="0"/>
              </a:rPr>
              <a:t>www.bera.ac.uk</a:t>
            </a:r>
            <a:endParaRPr lang="en-GB" sz="2400" dirty="0">
              <a:solidFill>
                <a:srgbClr val="FF0000"/>
              </a:solidFill>
              <a:latin typeface="Arial" charset="0"/>
            </a:endParaRPr>
          </a:p>
        </p:txBody>
      </p:sp>
      <p:pic>
        <p:nvPicPr>
          <p:cNvPr id="6"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36529" y="181611"/>
            <a:ext cx="2943899" cy="1058545"/>
          </a:xfrm>
          <a:prstGeom prst="rect">
            <a:avLst/>
          </a:prstGeom>
          <a:noFill/>
          <a:ln>
            <a:noFill/>
          </a:ln>
        </p:spPr>
      </p:pic>
      <p:pic>
        <p:nvPicPr>
          <p:cNvPr id="10" name="Picture 9"/>
          <p:cNvPicPr>
            <a:picLocks noChangeAspect="1"/>
          </p:cNvPicPr>
          <p:nvPr/>
        </p:nvPicPr>
        <p:blipFill>
          <a:blip r:embed="rId4" cstate="print"/>
          <a:stretch>
            <a:fillRect/>
          </a:stretch>
        </p:blipFill>
        <p:spPr>
          <a:xfrm>
            <a:off x="5928109" y="1417638"/>
            <a:ext cx="3052319" cy="4380475"/>
          </a:xfrm>
          <a:prstGeom prst="rect">
            <a:avLst/>
          </a:prstGeom>
        </p:spPr>
      </p:pic>
    </p:spTree>
    <p:extLst>
      <p:ext uri="{BB962C8B-B14F-4D97-AF65-F5344CB8AC3E}">
        <p14:creationId xmlns="" xmlns:p14="http://schemas.microsoft.com/office/powerpoint/2010/main" val="29782585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cstate="print"/>
          <a:srcRect/>
          <a:stretch>
            <a:fillRect/>
          </a:stretch>
        </p:blipFill>
        <p:spPr bwMode="auto">
          <a:xfrm>
            <a:off x="1331640" y="476672"/>
            <a:ext cx="6336704" cy="590465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Philosophical perspectives</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a:t>Winch, Orchard and </a:t>
            </a:r>
            <a:r>
              <a:rPr lang="en-GB" dirty="0" err="1"/>
              <a:t>Oancea</a:t>
            </a:r>
            <a:r>
              <a:rPr lang="en-GB" dirty="0"/>
              <a:t> (2014</a:t>
            </a:r>
            <a:r>
              <a:rPr lang="en-GB" dirty="0" smtClean="0"/>
              <a:t>): 'three </a:t>
            </a:r>
            <a:r>
              <a:rPr lang="en-GB" dirty="0"/>
              <a:t>interconnected and complementary aspects of teachers' professional knowledge: practical wisdom, technical knowledge and critical reflection'. </a:t>
            </a:r>
            <a:endParaRPr lang="en-GB" dirty="0" smtClean="0"/>
          </a:p>
          <a:p>
            <a:r>
              <a:rPr lang="en-GB" dirty="0" smtClean="0"/>
              <a:t>'the </a:t>
            </a:r>
            <a:r>
              <a:rPr lang="en-GB" dirty="0"/>
              <a:t>type of deeper insight and understanding that comes from interrogating one's practice based on the wider research evidence and making explicit the assumptions and values that underpin </a:t>
            </a:r>
            <a:r>
              <a:rPr lang="en-GB" dirty="0" smtClean="0"/>
              <a:t>it’.</a:t>
            </a:r>
            <a:endParaRPr lang="en-GB" dirty="0"/>
          </a:p>
        </p:txBody>
      </p:sp>
      <p:sp>
        <p:nvSpPr>
          <p:cNvPr id="4" name="Content Placeholder 3"/>
          <p:cNvSpPr>
            <a:spLocks noGrp="1"/>
          </p:cNvSpPr>
          <p:nvPr>
            <p:ph sz="half" idx="2"/>
          </p:nvPr>
        </p:nvSpPr>
        <p:spPr/>
        <p:txBody>
          <a:bodyPr>
            <a:normAutofit fontScale="77500" lnSpcReduction="20000"/>
          </a:bodyPr>
          <a:lstStyle/>
          <a:p>
            <a:r>
              <a:rPr lang="en-GB" dirty="0" smtClean="0"/>
              <a:t>Burn and Mutton (2014): 'research-informed </a:t>
            </a:r>
            <a:r>
              <a:rPr lang="en-GB" dirty="0"/>
              <a:t>clinical </a:t>
            </a:r>
            <a:r>
              <a:rPr lang="en-GB" dirty="0" smtClean="0"/>
              <a:t>practice[s]’ which 'seek </a:t>
            </a:r>
            <a:r>
              <a:rPr lang="en-GB" dirty="0"/>
              <a:t>to integrate practical engagement in schools with research-based knowledge in carefully planned and sequenced </a:t>
            </a:r>
            <a:r>
              <a:rPr lang="en-GB" dirty="0" smtClean="0"/>
              <a:t>ways‘ </a:t>
            </a:r>
          </a:p>
          <a:p>
            <a:r>
              <a:rPr lang="en-GB" dirty="0" smtClean="0"/>
              <a:t>such </a:t>
            </a:r>
            <a:r>
              <a:rPr lang="en-GB" dirty="0"/>
              <a:t>approaches </a:t>
            </a:r>
            <a:r>
              <a:rPr lang="en-GB" dirty="0" smtClean="0"/>
              <a:t>‘do </a:t>
            </a:r>
            <a:r>
              <a:rPr lang="en-GB" dirty="0"/>
              <a:t>have the potential to make a positive effect on beginning teachers' learning and confidence, but that much depends on the quality of the clinical experience</a:t>
            </a:r>
            <a:r>
              <a:rPr lang="en-GB" dirty="0" smtClean="0"/>
              <a:t>.’</a:t>
            </a:r>
            <a:endParaRPr lang="en-GB" dirty="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‘Practical theorising’</a:t>
            </a:r>
            <a:endParaRPr lang="en-GB" dirty="0"/>
          </a:p>
        </p:txBody>
      </p:sp>
      <p:sp>
        <p:nvSpPr>
          <p:cNvPr id="7" name="Content Placeholder 6"/>
          <p:cNvSpPr>
            <a:spLocks noGrp="1"/>
          </p:cNvSpPr>
          <p:nvPr>
            <p:ph idx="1"/>
          </p:nvPr>
        </p:nvSpPr>
        <p:spPr/>
        <p:txBody>
          <a:bodyPr>
            <a:normAutofit fontScale="92500" lnSpcReduction="10000"/>
          </a:bodyPr>
          <a:lstStyle/>
          <a:p>
            <a:r>
              <a:rPr lang="en-GB" dirty="0"/>
              <a:t>'both looking for attractive ideas for practice and subjecting these ideas to critical examination' (</a:t>
            </a:r>
            <a:r>
              <a:rPr lang="en-GB" dirty="0" err="1"/>
              <a:t>Hagger</a:t>
            </a:r>
            <a:r>
              <a:rPr lang="en-GB" dirty="0"/>
              <a:t> and McIntyre, 2006:58</a:t>
            </a:r>
            <a:r>
              <a:rPr lang="en-GB" dirty="0" smtClean="0"/>
              <a:t>).</a:t>
            </a:r>
          </a:p>
          <a:p>
            <a:r>
              <a:rPr lang="en-GB" dirty="0" smtClean="0"/>
              <a:t>Beginning </a:t>
            </a:r>
            <a:r>
              <a:rPr lang="en-GB" dirty="0"/>
              <a:t>teachers </a:t>
            </a:r>
            <a:r>
              <a:rPr lang="en-GB" dirty="0" smtClean="0"/>
              <a:t>are </a:t>
            </a:r>
            <a:r>
              <a:rPr lang="en-GB" dirty="0"/>
              <a:t>only likely to be able to answer the more challenging questions 'as a result not only of quite extensive experience and very careful consideration but also through debate with experienced colleagues and through reference to relevant research and scholarship' (ibid, 59).  </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Insights from research</a:t>
            </a:r>
            <a:endParaRPr lang="en-GB" dirty="0"/>
          </a:p>
        </p:txBody>
      </p:sp>
      <p:sp>
        <p:nvSpPr>
          <p:cNvPr id="4" name="Content Placeholder 3"/>
          <p:cNvSpPr>
            <a:spLocks noGrp="1"/>
          </p:cNvSpPr>
          <p:nvPr>
            <p:ph sz="half" idx="1"/>
          </p:nvPr>
        </p:nvSpPr>
        <p:spPr/>
        <p:txBody>
          <a:bodyPr>
            <a:normAutofit fontScale="92500" lnSpcReduction="10000"/>
          </a:bodyPr>
          <a:lstStyle/>
          <a:p>
            <a:pPr>
              <a:buNone/>
            </a:pPr>
            <a:r>
              <a:rPr lang="en-GB" dirty="0" smtClean="0"/>
              <a:t>England:</a:t>
            </a:r>
          </a:p>
          <a:p>
            <a:r>
              <a:rPr lang="en-GB" dirty="0" smtClean="0"/>
              <a:t>Furlong et al (2000)</a:t>
            </a:r>
          </a:p>
          <a:p>
            <a:r>
              <a:rPr lang="en-GB" dirty="0" smtClean="0"/>
              <a:t>Complementary and collaborative </a:t>
            </a:r>
            <a:r>
              <a:rPr lang="en-GB" dirty="0" smtClean="0"/>
              <a:t>partnerships</a:t>
            </a:r>
            <a:endParaRPr lang="en-GB" dirty="0" smtClean="0"/>
          </a:p>
          <a:p>
            <a:endParaRPr lang="en-GB" dirty="0"/>
          </a:p>
        </p:txBody>
      </p:sp>
      <p:sp>
        <p:nvSpPr>
          <p:cNvPr id="5" name="Content Placeholder 4"/>
          <p:cNvSpPr>
            <a:spLocks noGrp="1"/>
          </p:cNvSpPr>
          <p:nvPr>
            <p:ph sz="half" idx="2"/>
          </p:nvPr>
        </p:nvSpPr>
        <p:spPr/>
        <p:txBody>
          <a:bodyPr>
            <a:normAutofit fontScale="92500" lnSpcReduction="10000"/>
          </a:bodyPr>
          <a:lstStyle/>
          <a:p>
            <a:pPr>
              <a:buNone/>
            </a:pPr>
            <a:r>
              <a:rPr lang="en-GB" dirty="0" smtClean="0"/>
              <a:t>USA:</a:t>
            </a:r>
          </a:p>
          <a:p>
            <a:r>
              <a:rPr lang="en-GB" dirty="0" smtClean="0"/>
              <a:t>'strong </a:t>
            </a:r>
            <a:r>
              <a:rPr lang="en-GB" dirty="0"/>
              <a:t>relationships, common knowledge, and shared beliefs among school- and university-based faculty jointly engaged in transforming teaching, schooling, and teacher education' </a:t>
            </a:r>
            <a:endParaRPr lang="en-GB" dirty="0" smtClean="0"/>
          </a:p>
          <a:p>
            <a:r>
              <a:rPr lang="en-GB" dirty="0" smtClean="0"/>
              <a:t>(</a:t>
            </a:r>
            <a:r>
              <a:rPr lang="en-GB" dirty="0"/>
              <a:t>Darling-Hammond, 2012: 138-9).</a:t>
            </a:r>
          </a:p>
          <a:p>
            <a:endParaRPr lang="en-GB" dirty="0"/>
          </a:p>
        </p:txBody>
      </p:sp>
      <p:pic>
        <p:nvPicPr>
          <p:cNvPr id="6" name="Picture 5" descr="D:\My Documents\talks\oslo\ld-h2.jpg"/>
          <p:cNvPicPr>
            <a:picLocks noChangeAspect="1" noChangeArrowheads="1"/>
          </p:cNvPicPr>
          <p:nvPr/>
        </p:nvPicPr>
        <p:blipFill>
          <a:blip r:embed="rId2" cstate="print"/>
          <a:srcRect/>
          <a:stretch>
            <a:fillRect/>
          </a:stretch>
        </p:blipFill>
        <p:spPr bwMode="auto">
          <a:xfrm>
            <a:off x="1905000" y="4343400"/>
            <a:ext cx="2784309" cy="208823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Australia</a:t>
            </a:r>
            <a:endParaRPr lang="en-GB" dirty="0"/>
          </a:p>
        </p:txBody>
      </p:sp>
      <p:sp>
        <p:nvSpPr>
          <p:cNvPr id="4" name="Content Placeholder 3"/>
          <p:cNvSpPr>
            <a:spLocks noGrp="1"/>
          </p:cNvSpPr>
          <p:nvPr>
            <p:ph sz="half" idx="2"/>
          </p:nvPr>
        </p:nvSpPr>
        <p:spPr/>
        <p:txBody>
          <a:bodyPr>
            <a:normAutofit fontScale="70000" lnSpcReduction="20000"/>
          </a:bodyPr>
          <a:lstStyle/>
          <a:p>
            <a:r>
              <a:rPr lang="en-GB" dirty="0" smtClean="0"/>
              <a:t>SETE findings and analyses suggest that preparing, supporting and retaining high quality early career teachers requires a reconsideration of teacher education across the real and/or perceived divides created by the dichotomies embedded in policy talk globally. It explicitly supports notions that schooling and educating teachers be viewed as a collective responsibility between universities, schools, systems and communities within a newly created real or imagined third space. (Mayer et al, 2015:20)</a:t>
            </a: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609600" y="1600200"/>
            <a:ext cx="4038600" cy="740264"/>
          </a:xfrm>
          <a:prstGeom prst="rect">
            <a:avLst/>
          </a:prstGeom>
          <a:noFill/>
          <a:ln w="9525">
            <a:noFill/>
            <a:miter lim="800000"/>
            <a:headEnd/>
            <a:tailEnd/>
          </a:ln>
        </p:spPr>
      </p:pic>
      <p:pic>
        <p:nvPicPr>
          <p:cNvPr id="19458" name="Picture 2" descr="http://sydney.edu.au/education_social_work/images/content/news/D_Mayer_InCopy2_image.jpg"/>
          <p:cNvPicPr>
            <a:picLocks noChangeAspect="1" noChangeArrowheads="1"/>
          </p:cNvPicPr>
          <p:nvPr/>
        </p:nvPicPr>
        <p:blipFill>
          <a:blip r:embed="rId3" cstate="print"/>
          <a:srcRect/>
          <a:stretch>
            <a:fillRect/>
          </a:stretch>
        </p:blipFill>
        <p:spPr bwMode="auto">
          <a:xfrm>
            <a:off x="1295400" y="2819400"/>
            <a:ext cx="2857500" cy="35909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perspectives</a:t>
            </a:r>
            <a:endParaRPr lang="en-GB" dirty="0"/>
          </a:p>
        </p:txBody>
      </p:sp>
      <p:sp>
        <p:nvSpPr>
          <p:cNvPr id="4" name="Content Placeholder 3"/>
          <p:cNvSpPr>
            <a:spLocks noGrp="1"/>
          </p:cNvSpPr>
          <p:nvPr>
            <p:ph sz="half" idx="1"/>
          </p:nvPr>
        </p:nvSpPr>
        <p:spPr/>
        <p:txBody>
          <a:bodyPr>
            <a:noAutofit/>
          </a:bodyPr>
          <a:lstStyle/>
          <a:p>
            <a:r>
              <a:rPr lang="en-GB" sz="2000" dirty="0" err="1" smtClean="0"/>
              <a:t>Tatto</a:t>
            </a:r>
            <a:r>
              <a:rPr lang="en-GB" sz="2000" dirty="0" smtClean="0"/>
              <a:t>: Finland</a:t>
            </a:r>
            <a:r>
              <a:rPr lang="en-GB" sz="2000" dirty="0"/>
              <a:t>, Singapore, the USA and Chile, representing the range from 'excellent' to 'fair' according to the OECD categories. </a:t>
            </a:r>
            <a:endParaRPr lang="en-GB" sz="2000" dirty="0" smtClean="0"/>
          </a:p>
          <a:p>
            <a:r>
              <a:rPr lang="en-GB" sz="2000" dirty="0" smtClean="0"/>
              <a:t>what </a:t>
            </a:r>
            <a:r>
              <a:rPr lang="en-GB" sz="2000" dirty="0"/>
              <a:t>is notable 'about provision in both Finland and Singapore, as compared to the more diverse, fragmented and market-oriented provision in the USA and Chile, is the extent to which teachers' engagement with research and enquiry-oriented practice is embedded throughout the education system' </a:t>
            </a:r>
            <a:endParaRPr lang="en-GB" sz="2000" dirty="0" smtClean="0"/>
          </a:p>
          <a:p>
            <a:endParaRPr lang="en-GB" sz="2000" dirty="0"/>
          </a:p>
          <a:p>
            <a:pPr>
              <a:buNone/>
            </a:pPr>
            <a:r>
              <a:rPr lang="en-GB" sz="2000" dirty="0" smtClean="0"/>
              <a:t>BERA-RSA</a:t>
            </a:r>
            <a:r>
              <a:rPr lang="en-GB" sz="2000" dirty="0"/>
              <a:t>, 2014: </a:t>
            </a:r>
            <a:r>
              <a:rPr lang="en-GB" sz="2000" dirty="0" smtClean="0"/>
              <a:t>15</a:t>
            </a:r>
            <a:endParaRPr lang="en-GB" sz="2000" dirty="0"/>
          </a:p>
        </p:txBody>
      </p:sp>
      <p:sp>
        <p:nvSpPr>
          <p:cNvPr id="5" name="Content Placeholder 4"/>
          <p:cNvSpPr>
            <a:spLocks noGrp="1"/>
          </p:cNvSpPr>
          <p:nvPr>
            <p:ph sz="half" idx="2"/>
          </p:nvPr>
        </p:nvSpPr>
        <p:spPr/>
        <p:txBody>
          <a:bodyPr>
            <a:noAutofit/>
          </a:bodyPr>
          <a:lstStyle/>
          <a:p>
            <a:r>
              <a:rPr lang="en-GB" sz="2000" dirty="0" smtClean="0"/>
              <a:t>Australia</a:t>
            </a:r>
          </a:p>
          <a:p>
            <a:r>
              <a:rPr lang="en-GB" sz="2000" dirty="0" smtClean="0"/>
              <a:t>TEMAG: </a:t>
            </a:r>
            <a:r>
              <a:rPr lang="en-GB" sz="2000" i="1" dirty="0"/>
              <a:t>Action Now - Classroom Ready Teachers</a:t>
            </a:r>
            <a:r>
              <a:rPr lang="en-GB" sz="2000" dirty="0"/>
              <a:t> </a:t>
            </a:r>
            <a:r>
              <a:rPr lang="en-GB" sz="2000" dirty="0" smtClean="0"/>
              <a:t>- identified </a:t>
            </a:r>
            <a:r>
              <a:rPr lang="en-GB" sz="2000" dirty="0"/>
              <a:t>some weaknesses in provision including 'insufficient integration of teacher education providers with schools and systems'.  One of their main recommendations is that 'theory and practice in initial teacher education must be inseparable and mutually reinforced in all program components' </a:t>
            </a:r>
            <a:endParaRPr lang="en-GB" sz="2000" dirty="0" smtClean="0"/>
          </a:p>
          <a:p>
            <a:endParaRPr lang="en-GB" sz="2000" dirty="0"/>
          </a:p>
          <a:p>
            <a:pPr>
              <a:buNone/>
            </a:pPr>
            <a:r>
              <a:rPr lang="en-GB" sz="2000" dirty="0" smtClean="0"/>
              <a:t>TEMAG</a:t>
            </a:r>
            <a:r>
              <a:rPr lang="en-GB" sz="2000" dirty="0"/>
              <a:t>, </a:t>
            </a:r>
            <a:r>
              <a:rPr lang="en-GB" sz="2000" dirty="0" smtClean="0"/>
              <a:t>2014:xiii</a:t>
            </a:r>
            <a:endParaRPr lang="en-GB"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normAutofit lnSpcReduction="10000"/>
          </a:bodyPr>
          <a:lstStyle/>
          <a:p>
            <a:r>
              <a:rPr lang="en-GB" i="1" dirty="0"/>
              <a:t>To examine the role and contribution of higher education in contemporary teacher education.  The paper will draw on international practices and research and will relate the analysis of these insights to the current Scottish context and to the developments that have occurred since the publication of Teaching Scotland's Future ('The Donaldson Report').</a:t>
            </a:r>
            <a:endParaRPr lang="en-GB" dirty="0"/>
          </a:p>
          <a:p>
            <a:pPr>
              <a:buNone/>
            </a:pPr>
            <a:r>
              <a:rPr lang="en-GB" i="1" dirty="0"/>
              <a:t> </a:t>
            </a:r>
            <a:endParaRPr lang="en-GB" dirty="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corative"/>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410790" y="199176"/>
            <a:ext cx="4379309" cy="6491000"/>
          </a:xfrm>
          <a:prstGeom prst="rect">
            <a:avLst/>
          </a:prstGeom>
        </p:spPr>
      </p:pic>
      <p:sp>
        <p:nvSpPr>
          <p:cNvPr id="72705" name="Rectangle 1"/>
          <p:cNvSpPr>
            <a:spLocks noChangeArrowheads="1"/>
          </p:cNvSpPr>
          <p:nvPr/>
        </p:nvSpPr>
        <p:spPr bwMode="auto">
          <a:xfrm>
            <a:off x="0" y="-92333"/>
            <a:ext cx="205505"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tx1"/>
                </a:solidFill>
                <a:effectLst/>
                <a:latin typeface="Arial" pitchFamily="34"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06" name="Rectangle 2"/>
          <p:cNvSpPr>
            <a:spLocks noChangeArrowheads="1"/>
          </p:cNvSpPr>
          <p:nvPr/>
        </p:nvSpPr>
        <p:spPr bwMode="auto">
          <a:xfrm>
            <a:off x="2670772" y="2781654"/>
            <a:ext cx="647322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3200" b="1" i="0" u="none" strike="noStrike" cap="none" normalizeH="0" baseline="0" dirty="0" smtClean="0">
                <a:ln>
                  <a:noFill/>
                </a:ln>
                <a:solidFill>
                  <a:srgbClr val="FFFFFF"/>
                </a:solidFill>
                <a:effectLst/>
                <a:latin typeface="Calibri" pitchFamily="34" charset="0"/>
                <a:ea typeface="Times New Roman" pitchFamily="18" charset="0"/>
                <a:cs typeface="Times New Roman" pitchFamily="18" charset="0"/>
              </a:rPr>
              <a:t>Action Now:</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Classroom Ready Teachers</a:t>
            </a: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5"/>
          <p:cNvSpPr>
            <a:spLocks noGrp="1"/>
          </p:cNvSpPr>
          <p:nvPr>
            <p:ph type="title"/>
          </p:nvPr>
        </p:nvSpPr>
        <p:spPr/>
        <p:txBody>
          <a:bodyPr/>
          <a:lstStyle/>
          <a:p>
            <a:endParaRPr lang="en-GB" dirty="0"/>
          </a:p>
        </p:txBody>
      </p:sp>
      <p:sp>
        <p:nvSpPr>
          <p:cNvPr id="7" name="Content Placeholder 6"/>
          <p:cNvSpPr>
            <a:spLocks noGrp="1"/>
          </p:cNvSpPr>
          <p:nvPr>
            <p:ph sz="half" idx="1"/>
          </p:nvPr>
        </p:nvSpPr>
        <p:spPr/>
        <p:txBody>
          <a:bodyPr/>
          <a:lstStyle/>
          <a:p>
            <a:r>
              <a:rPr lang="en-GB" dirty="0" smtClean="0"/>
              <a:t>Australia</a:t>
            </a:r>
            <a:endParaRPr lang="en-GB" dirty="0"/>
          </a:p>
        </p:txBody>
      </p:sp>
      <p:sp>
        <p:nvSpPr>
          <p:cNvPr id="8" name="Content Placeholder 7"/>
          <p:cNvSpPr>
            <a:spLocks noGrp="1"/>
          </p:cNvSpPr>
          <p:nvPr>
            <p:ph sz="half" idx="2"/>
          </p:nvPr>
        </p:nvSpPr>
        <p:spPr/>
        <p:txBody>
          <a:bodyPr/>
          <a:lstStyle/>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Teacher Education Group</a:t>
            </a:r>
            <a:endParaRPr lang="en-GB" dirty="0"/>
          </a:p>
        </p:txBody>
      </p:sp>
      <p:sp>
        <p:nvSpPr>
          <p:cNvPr id="4" name="Content Placeholder 3"/>
          <p:cNvSpPr>
            <a:spLocks noGrp="1"/>
          </p:cNvSpPr>
          <p:nvPr>
            <p:ph sz="half" idx="2"/>
          </p:nvPr>
        </p:nvSpPr>
        <p:spPr/>
        <p:txBody>
          <a:bodyPr>
            <a:normAutofit fontScale="92500" lnSpcReduction="10000"/>
          </a:bodyPr>
          <a:lstStyle/>
          <a:p>
            <a:r>
              <a:rPr lang="en-GB" dirty="0" smtClean="0"/>
              <a:t>Five nations: the power of home international study</a:t>
            </a:r>
          </a:p>
          <a:p>
            <a:r>
              <a:rPr lang="en-GB" dirty="0" smtClean="0"/>
              <a:t>England as an outlier</a:t>
            </a:r>
          </a:p>
          <a:p>
            <a:r>
              <a:rPr lang="en-GB" dirty="0" smtClean="0"/>
              <a:t>Reports, reports, reports</a:t>
            </a:r>
          </a:p>
          <a:p>
            <a:r>
              <a:rPr lang="en-GB" dirty="0" smtClean="0"/>
              <a:t>Relationships between research, policy and practice</a:t>
            </a:r>
          </a:p>
          <a:p>
            <a:r>
              <a:rPr lang="en-GB" dirty="0" smtClean="0"/>
              <a:t>Teacher Education Group (2016) </a:t>
            </a:r>
            <a:r>
              <a:rPr lang="en-GB" i="1" dirty="0" smtClean="0"/>
              <a:t>Teacher Education in Times of Change</a:t>
            </a:r>
            <a:r>
              <a:rPr lang="en-GB" dirty="0" smtClean="0"/>
              <a:t>.  Bristol: Policy Press</a:t>
            </a:r>
            <a:endParaRPr lang="en-GB" dirty="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838200" y="1389348"/>
            <a:ext cx="3352800" cy="506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…England…</a:t>
            </a:r>
            <a:endParaRPr lang="en-GB" dirty="0"/>
          </a:p>
        </p:txBody>
      </p:sp>
      <p:sp>
        <p:nvSpPr>
          <p:cNvPr id="3" name="Content Placeholder 2"/>
          <p:cNvSpPr>
            <a:spLocks noGrp="1"/>
          </p:cNvSpPr>
          <p:nvPr>
            <p:ph sz="half" idx="1"/>
          </p:nvPr>
        </p:nvSpPr>
        <p:spPr/>
        <p:txBody>
          <a:bodyPr>
            <a:normAutofit fontScale="85000" lnSpcReduction="10000"/>
          </a:bodyPr>
          <a:lstStyle/>
          <a:p>
            <a:r>
              <a:rPr lang="en-GB" dirty="0"/>
              <a:t>Teaching is a craft and it is best learnt as an apprentice observing a master craftsman or woman. Watching others, and being rigorously observed yourself as you develop, is the best route to acquiring mastery in the classroom. </a:t>
            </a:r>
          </a:p>
          <a:p>
            <a:pPr>
              <a:buNone/>
            </a:pPr>
            <a:endParaRPr lang="en-GB" dirty="0" smtClean="0"/>
          </a:p>
          <a:p>
            <a:pPr>
              <a:buNone/>
            </a:pPr>
            <a:r>
              <a:rPr lang="en-GB" dirty="0" smtClean="0"/>
              <a:t>Gove</a:t>
            </a:r>
            <a:r>
              <a:rPr lang="en-GB" dirty="0"/>
              <a:t>, </a:t>
            </a:r>
            <a:r>
              <a:rPr lang="en-GB" dirty="0" smtClean="0"/>
              <a:t>2010</a:t>
            </a:r>
            <a:endParaRPr lang="en-GB" dirty="0"/>
          </a:p>
        </p:txBody>
      </p:sp>
      <p:sp>
        <p:nvSpPr>
          <p:cNvPr id="4" name="Content Placeholder 3"/>
          <p:cNvSpPr>
            <a:spLocks noGrp="1"/>
          </p:cNvSpPr>
          <p:nvPr>
            <p:ph sz="half" idx="2"/>
          </p:nvPr>
        </p:nvSpPr>
        <p:spPr/>
        <p:txBody>
          <a:bodyPr>
            <a:normAutofit fontScale="85000" lnSpcReduction="10000"/>
          </a:bodyPr>
          <a:lstStyle/>
          <a:p>
            <a:r>
              <a:rPr lang="en-GB" dirty="0" smtClean="0"/>
              <a:t>We are left in little doubt that partnership between schools and universities is likely to provide the highest quality initial teacher education, the content of which will involve significant school experience but include theoretical and research elements as well. </a:t>
            </a:r>
          </a:p>
          <a:p>
            <a:pPr>
              <a:buNone/>
            </a:pPr>
            <a:r>
              <a:rPr lang="en-GB" dirty="0" smtClean="0"/>
              <a:t>House of Commons Education Committee, 2012:3</a:t>
            </a:r>
          </a:p>
          <a:p>
            <a:endParaRPr lang="en-GB" dirty="0" smtClean="0"/>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(1a)</a:t>
            </a:r>
            <a:endParaRPr lang="en-GB" dirty="0"/>
          </a:p>
        </p:txBody>
      </p:sp>
      <p:sp>
        <p:nvSpPr>
          <p:cNvPr id="5" name="Content Placeholder 4"/>
          <p:cNvSpPr>
            <a:spLocks noGrp="1"/>
          </p:cNvSpPr>
          <p:nvPr>
            <p:ph idx="1"/>
          </p:nvPr>
        </p:nvSpPr>
        <p:spPr/>
        <p:txBody>
          <a:bodyPr>
            <a:normAutofit fontScale="70000" lnSpcReduction="20000"/>
          </a:bodyPr>
          <a:lstStyle/>
          <a:p>
            <a:pPr lvl="0">
              <a:buNone/>
            </a:pPr>
            <a:r>
              <a:rPr lang="en-GB" dirty="0" smtClean="0"/>
              <a:t>The role of universities in ITE:</a:t>
            </a:r>
          </a:p>
          <a:p>
            <a:pPr marL="571500" lvl="0" indent="-571500">
              <a:buFont typeface="+mj-lt"/>
              <a:buAutoNum type="romanLcPeriod"/>
            </a:pPr>
            <a:r>
              <a:rPr lang="en-GB" dirty="0" smtClean="0"/>
              <a:t>the </a:t>
            </a:r>
            <a:r>
              <a:rPr lang="en-GB" dirty="0"/>
              <a:t>analysis of the subject matter to be taught is related to the mode of understanding of those who are to learn;</a:t>
            </a:r>
          </a:p>
          <a:p>
            <a:pPr marL="571500" lvl="0" indent="-571500">
              <a:buFont typeface="+mj-lt"/>
              <a:buAutoNum type="romanLcPeriod"/>
            </a:pPr>
            <a:r>
              <a:rPr lang="en-GB" dirty="0"/>
              <a:t>there is a need for centres of expertise which can be put to the service of schools;</a:t>
            </a:r>
          </a:p>
          <a:p>
            <a:pPr marL="571500" lvl="0" indent="-571500">
              <a:buFont typeface="+mj-lt"/>
              <a:buAutoNum type="romanLcPeriod"/>
            </a:pPr>
            <a:r>
              <a:rPr lang="en-GB" dirty="0"/>
              <a:t>the training of teachers must take place against a background of relevant and systematic research;</a:t>
            </a:r>
          </a:p>
          <a:p>
            <a:pPr marL="571500" lvl="0" indent="-571500">
              <a:buFont typeface="+mj-lt"/>
              <a:buAutoNum type="romanLcPeriod"/>
            </a:pPr>
            <a:r>
              <a:rPr lang="en-GB" dirty="0"/>
              <a:t>the development in ...schools of the intellectual and research-based framework within which there can be the exploration and testing of ideas essential to professional preparation require[s]  support from those who exemplify such activities;</a:t>
            </a:r>
          </a:p>
          <a:p>
            <a:pPr marL="571500" lvl="0" indent="-571500">
              <a:buFont typeface="+mj-lt"/>
              <a:buAutoNum type="romanLcPeriod"/>
            </a:pPr>
            <a:r>
              <a:rPr lang="en-GB" dirty="0"/>
              <a:t>the training of teachers must take place within the context of a critical tradition.</a:t>
            </a:r>
          </a:p>
          <a:p>
            <a:pPr>
              <a:buNone/>
            </a:pPr>
            <a:r>
              <a:rPr lang="en-GB" dirty="0" err="1" smtClean="0"/>
              <a:t>Pring</a:t>
            </a:r>
            <a:r>
              <a:rPr lang="en-GB" dirty="0"/>
              <a:t>, </a:t>
            </a:r>
            <a:r>
              <a:rPr lang="en-GB" dirty="0" smtClean="0"/>
              <a:t>1996:19-20</a:t>
            </a:r>
            <a:endParaRPr lang="en-GB" dirty="0"/>
          </a:p>
          <a:p>
            <a:pPr>
              <a:buNone/>
            </a:pP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 (1b)</a:t>
            </a:r>
            <a:endParaRPr lang="en-GB" dirty="0"/>
          </a:p>
        </p:txBody>
      </p:sp>
      <p:sp>
        <p:nvSpPr>
          <p:cNvPr id="5" name="Content Placeholder 4"/>
          <p:cNvSpPr>
            <a:spLocks noGrp="1"/>
          </p:cNvSpPr>
          <p:nvPr>
            <p:ph idx="1"/>
          </p:nvPr>
        </p:nvSpPr>
        <p:spPr/>
        <p:txBody>
          <a:bodyPr>
            <a:normAutofit fontScale="85000" lnSpcReduction="20000"/>
          </a:bodyPr>
          <a:lstStyle/>
          <a:p>
            <a:pPr marL="571500" lvl="0" indent="-571500">
              <a:buNone/>
            </a:pPr>
            <a:r>
              <a:rPr lang="en-GB" dirty="0" smtClean="0"/>
              <a:t>But also:</a:t>
            </a:r>
          </a:p>
          <a:p>
            <a:pPr marL="571500" lvl="0" indent="-571500">
              <a:buNone/>
            </a:pPr>
            <a:r>
              <a:rPr lang="en-GB" dirty="0" smtClean="0"/>
              <a:t>vi.	we </a:t>
            </a:r>
            <a:r>
              <a:rPr lang="en-GB" dirty="0"/>
              <a:t>need models of ITE which enable beginning teachers to experience the theorising of practice - this entails fully integrated models of teacher education, which may well have clinical elements;</a:t>
            </a:r>
          </a:p>
          <a:p>
            <a:pPr marL="571500" lvl="0" indent="-571500">
              <a:buNone/>
            </a:pPr>
            <a:r>
              <a:rPr lang="en-GB" dirty="0" smtClean="0"/>
              <a:t>vii.	from </a:t>
            </a:r>
            <a:r>
              <a:rPr lang="en-GB" dirty="0"/>
              <a:t>the outset, provision needs to be planned in partnership jointly by staff in universities and schools;</a:t>
            </a:r>
          </a:p>
          <a:p>
            <a:pPr marL="571500" lvl="0" indent="-571500">
              <a:buNone/>
            </a:pPr>
            <a:r>
              <a:rPr lang="en-GB" dirty="0" smtClean="0"/>
              <a:t>viii.	the </a:t>
            </a:r>
            <a:r>
              <a:rPr lang="en-GB" dirty="0"/>
              <a:t>partnership provision should extend beyond ITE, to include shared approaches to continuing professional development and educational research, thus creating an extended professional community of practice and enquiry.</a:t>
            </a:r>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7650" name="Picture 2" descr="E:\My Documents\writing\scottish council of deans\furlong.jpg"/>
          <p:cNvPicPr>
            <a:picLocks noGrp="1" noChangeAspect="1" noChangeArrowheads="1"/>
          </p:cNvPicPr>
          <p:nvPr>
            <p:ph idx="1"/>
          </p:nvPr>
        </p:nvPicPr>
        <p:blipFill>
          <a:blip r:embed="rId2" cstate="print"/>
          <a:srcRect/>
          <a:stretch>
            <a:fillRect/>
          </a:stretch>
        </p:blipFill>
        <p:spPr bwMode="auto">
          <a:xfrm>
            <a:off x="2286000" y="447299"/>
            <a:ext cx="4191000" cy="626245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Furlong (2013)</a:t>
            </a:r>
            <a:endParaRPr lang="en-GB" dirty="0"/>
          </a:p>
        </p:txBody>
      </p:sp>
      <p:sp>
        <p:nvSpPr>
          <p:cNvPr id="6" name="Content Placeholder 5"/>
          <p:cNvSpPr>
            <a:spLocks noGrp="1"/>
          </p:cNvSpPr>
          <p:nvPr>
            <p:ph idx="1"/>
          </p:nvPr>
        </p:nvSpPr>
        <p:spPr/>
        <p:txBody>
          <a:bodyPr>
            <a:normAutofit fontScale="92500" lnSpcReduction="10000"/>
          </a:bodyPr>
          <a:lstStyle/>
          <a:p>
            <a:pPr>
              <a:buNone/>
            </a:pPr>
            <a:r>
              <a:rPr lang="en-GB" dirty="0" smtClean="0"/>
              <a:t>'the </a:t>
            </a:r>
            <a:r>
              <a:rPr lang="en-GB" dirty="0"/>
              <a:t>maximisation of reason</a:t>
            </a:r>
            <a:r>
              <a:rPr lang="en-GB" dirty="0" smtClean="0"/>
              <a:t>':</a:t>
            </a:r>
          </a:p>
          <a:p>
            <a:pPr>
              <a:buNone/>
            </a:pPr>
            <a:endParaRPr lang="en-GB" dirty="0"/>
          </a:p>
          <a:p>
            <a:r>
              <a:rPr lang="en-GB" dirty="0"/>
              <a:t>It is this principle.... that is still at the heart of the idea of the university; it is this principle that can and should be applied to all of our research and to all forms of teaching, be they general or, as is more often the case in education, vocational</a:t>
            </a:r>
            <a:r>
              <a:rPr lang="en-GB" dirty="0" smtClean="0"/>
              <a:t>.</a:t>
            </a:r>
          </a:p>
          <a:p>
            <a:endParaRPr lang="en-GB" dirty="0"/>
          </a:p>
          <a:p>
            <a:pPr>
              <a:buNone/>
            </a:pPr>
            <a:r>
              <a:rPr lang="en-GB" dirty="0" smtClean="0"/>
              <a:t>Furlong</a:t>
            </a:r>
            <a:r>
              <a:rPr lang="en-GB" dirty="0"/>
              <a:t>, </a:t>
            </a:r>
            <a:r>
              <a:rPr lang="en-GB" dirty="0" smtClean="0"/>
              <a:t>2013:181</a:t>
            </a:r>
            <a:endParaRPr lang="en-GB" dirty="0"/>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457647" y="273472"/>
            <a:ext cx="3008189" cy="945728"/>
          </a:xfrm>
        </p:spPr>
        <p:txBody>
          <a:bodyPr/>
          <a:lstStyle/>
          <a:p>
            <a:r>
              <a:rPr lang="en-GB" sz="2800" dirty="0" smtClean="0"/>
              <a:t>The Oxford Education Deanery</a:t>
            </a:r>
            <a:endParaRPr lang="en-US" sz="2800" dirty="0" smtClean="0"/>
          </a:p>
        </p:txBody>
      </p:sp>
      <p:sp>
        <p:nvSpPr>
          <p:cNvPr id="5123" name="Content Placeholder 4"/>
          <p:cNvSpPr>
            <a:spLocks noGrp="1"/>
          </p:cNvSpPr>
          <p:nvPr>
            <p:ph idx="1"/>
          </p:nvPr>
        </p:nvSpPr>
        <p:spPr>
          <a:xfrm>
            <a:off x="3761909" y="273472"/>
            <a:ext cx="4924444" cy="5852294"/>
          </a:xfrm>
        </p:spPr>
        <p:txBody>
          <a:bodyPr/>
          <a:lstStyle/>
          <a:p>
            <a:r>
              <a:rPr lang="en-GB" sz="2000" dirty="0" smtClean="0"/>
              <a:t>The Education Deanery is a knowledge exchange framework within which university–school partnerships in Research, Continuing Professional Development and Initial Teacher Education can be formed and sustained. </a:t>
            </a:r>
          </a:p>
          <a:p>
            <a:r>
              <a:rPr lang="en-GB" sz="2000" dirty="0" smtClean="0"/>
              <a:t>Seeing teacher development and learning as a career-long continuum, taking place within an established professional community of practice and enquiry.</a:t>
            </a:r>
          </a:p>
          <a:p>
            <a:r>
              <a:rPr lang="en-GB" sz="2000" dirty="0" smtClean="0"/>
              <a:t>Drawing on the wider resources of the University and other partners.</a:t>
            </a:r>
          </a:p>
          <a:p>
            <a:r>
              <a:rPr lang="en-GB" sz="2000" dirty="0" smtClean="0"/>
              <a:t>Aiming to support learning of children in schools, with a particular focus on the most disadvantaged </a:t>
            </a:r>
          </a:p>
        </p:txBody>
      </p:sp>
      <p:sp>
        <p:nvSpPr>
          <p:cNvPr id="5124" name="Text Placeholder 5"/>
          <p:cNvSpPr>
            <a:spLocks noGrp="1"/>
          </p:cNvSpPr>
          <p:nvPr>
            <p:ph type="body" sz="half" idx="2"/>
          </p:nvPr>
        </p:nvSpPr>
        <p:spPr/>
        <p:txBody>
          <a:bodyPr/>
          <a:lstStyle/>
          <a:p>
            <a:endParaRPr lang="en-US" dirty="0" smtClean="0"/>
          </a:p>
        </p:txBody>
      </p:sp>
      <p:pic>
        <p:nvPicPr>
          <p:cNvPr id="5125" name="Picture 2" descr="C:\Users\annee\Pictures\student teacher.png"/>
          <p:cNvPicPr>
            <a:picLocks noChangeAspect="1" noChangeArrowheads="1"/>
          </p:cNvPicPr>
          <p:nvPr/>
        </p:nvPicPr>
        <p:blipFill>
          <a:blip r:embed="rId2" cstate="print"/>
          <a:srcRect/>
          <a:stretch>
            <a:fillRect/>
          </a:stretch>
        </p:blipFill>
        <p:spPr bwMode="auto">
          <a:xfrm>
            <a:off x="622811" y="3023955"/>
            <a:ext cx="2885406" cy="2379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Scottish context: history</a:t>
            </a:r>
            <a:endParaRPr lang="en-GB" dirty="0"/>
          </a:p>
        </p:txBody>
      </p:sp>
      <p:sp>
        <p:nvSpPr>
          <p:cNvPr id="3" name="Content Placeholder 2"/>
          <p:cNvSpPr>
            <a:spLocks noGrp="1"/>
          </p:cNvSpPr>
          <p:nvPr>
            <p:ph idx="1"/>
          </p:nvPr>
        </p:nvSpPr>
        <p:spPr/>
        <p:txBody>
          <a:bodyPr>
            <a:normAutofit/>
          </a:bodyPr>
          <a:lstStyle/>
          <a:p>
            <a:r>
              <a:rPr lang="en-GB" dirty="0" smtClean="0"/>
              <a:t>Chairs in education from 1876</a:t>
            </a:r>
          </a:p>
          <a:p>
            <a:r>
              <a:rPr lang="en-GB" dirty="0" smtClean="0"/>
              <a:t>Colleges of Education</a:t>
            </a:r>
          </a:p>
          <a:p>
            <a:r>
              <a:rPr lang="en-GB" dirty="0" err="1" smtClean="0"/>
              <a:t>Universitisation</a:t>
            </a:r>
            <a:r>
              <a:rPr lang="en-GB" dirty="0" smtClean="0"/>
              <a:t> – ambivalence</a:t>
            </a:r>
          </a:p>
          <a:p>
            <a:r>
              <a:rPr lang="en-GB" dirty="0" smtClean="0"/>
              <a:t>The democratic intellect</a:t>
            </a:r>
          </a:p>
          <a:p>
            <a:r>
              <a:rPr lang="en-GB" dirty="0" smtClean="0"/>
              <a:t>Education as a key pillar of civic culture</a:t>
            </a:r>
          </a:p>
          <a:p>
            <a:r>
              <a:rPr lang="en-GB" dirty="0" smtClean="0"/>
              <a:t>The role of GTCS</a:t>
            </a:r>
          </a:p>
          <a:p>
            <a:r>
              <a:rPr lang="en-GB" dirty="0" smtClean="0"/>
              <a:t>The problem of partnership</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policy developments</a:t>
            </a:r>
            <a:endParaRPr lang="en-GB" dirty="0"/>
          </a:p>
        </p:txBody>
      </p:sp>
      <p:sp>
        <p:nvSpPr>
          <p:cNvPr id="3" name="Content Placeholder 2"/>
          <p:cNvSpPr>
            <a:spLocks noGrp="1"/>
          </p:cNvSpPr>
          <p:nvPr>
            <p:ph idx="1"/>
          </p:nvPr>
        </p:nvSpPr>
        <p:spPr/>
        <p:txBody>
          <a:bodyPr/>
          <a:lstStyle/>
          <a:p>
            <a:r>
              <a:rPr lang="en-GB" dirty="0" smtClean="0"/>
              <a:t>Sutherland Report 1997</a:t>
            </a:r>
          </a:p>
          <a:p>
            <a:r>
              <a:rPr lang="en-GB" dirty="0" smtClean="0"/>
              <a:t>Two stage review of ITE 2000 (post-</a:t>
            </a:r>
            <a:r>
              <a:rPr lang="en-GB" dirty="0" err="1" smtClean="0"/>
              <a:t>McCrone</a:t>
            </a:r>
            <a:r>
              <a:rPr lang="en-GB" dirty="0" smtClean="0"/>
              <a:t>)</a:t>
            </a:r>
          </a:p>
          <a:p>
            <a:pPr lvl="1"/>
            <a:r>
              <a:rPr lang="en-GB" dirty="0" smtClean="0"/>
              <a:t>First stage consultancy report</a:t>
            </a:r>
          </a:p>
          <a:p>
            <a:pPr lvl="1"/>
            <a:r>
              <a:rPr lang="en-GB" dirty="0" smtClean="0"/>
              <a:t>Second stage committee recommendations</a:t>
            </a:r>
          </a:p>
          <a:p>
            <a:r>
              <a:rPr lang="en-GB" dirty="0" smtClean="0"/>
              <a:t>2009 Graham Donaldson commissioned (Also Curriculum for Excellence and </a:t>
            </a:r>
            <a:r>
              <a:rPr lang="en-GB" dirty="0" err="1" smtClean="0"/>
              <a:t>McCormac</a:t>
            </a:r>
            <a:r>
              <a:rPr lang="en-GB" dirty="0" smtClean="0"/>
              <a:t>)</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Introduction</a:t>
            </a:r>
          </a:p>
          <a:p>
            <a:r>
              <a:rPr lang="en-GB" dirty="0" smtClean="0"/>
              <a:t>International overview</a:t>
            </a:r>
          </a:p>
          <a:p>
            <a:pPr lvl="1"/>
            <a:r>
              <a:rPr lang="en-GB" dirty="0" smtClean="0"/>
              <a:t>Historical perspectives</a:t>
            </a:r>
          </a:p>
          <a:p>
            <a:pPr lvl="1"/>
            <a:r>
              <a:rPr lang="en-GB" dirty="0" smtClean="0"/>
              <a:t>Philosophical perspectives</a:t>
            </a:r>
          </a:p>
          <a:p>
            <a:pPr lvl="1"/>
            <a:r>
              <a:rPr lang="en-GB" dirty="0" smtClean="0"/>
              <a:t>Policy perspectives</a:t>
            </a:r>
          </a:p>
          <a:p>
            <a:pPr lvl="1"/>
            <a:r>
              <a:rPr lang="en-GB" dirty="0" smtClean="0"/>
              <a:t>Conclusion (1)</a:t>
            </a:r>
          </a:p>
          <a:p>
            <a:r>
              <a:rPr lang="en-GB" dirty="0" smtClean="0"/>
              <a:t>The Scottish context</a:t>
            </a:r>
          </a:p>
          <a:p>
            <a:pPr lvl="1"/>
            <a:r>
              <a:rPr lang="en-GB" dirty="0" smtClean="0"/>
              <a:t>Historical perspectives</a:t>
            </a:r>
          </a:p>
          <a:p>
            <a:pPr lvl="1"/>
            <a:r>
              <a:rPr lang="en-GB" dirty="0" smtClean="0"/>
              <a:t>Recent policy</a:t>
            </a:r>
          </a:p>
          <a:p>
            <a:r>
              <a:rPr lang="en-GB" dirty="0" smtClean="0"/>
              <a:t>Looking ahead</a:t>
            </a:r>
          </a:p>
          <a:p>
            <a:pPr lvl="1"/>
            <a:r>
              <a:rPr lang="en-GB" dirty="0" smtClean="0"/>
              <a:t>Conclusion (2)</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5602" name="Picture 2"/>
          <p:cNvPicPr>
            <a:picLocks noGrp="1" noChangeAspect="1" noChangeArrowheads="1"/>
          </p:cNvPicPr>
          <p:nvPr>
            <p:ph idx="1"/>
          </p:nvPr>
        </p:nvPicPr>
        <p:blipFill>
          <a:blip r:embed="rId2" cstate="print"/>
          <a:srcRect/>
          <a:stretch>
            <a:fillRect/>
          </a:stretch>
        </p:blipFill>
        <p:spPr bwMode="auto">
          <a:xfrm>
            <a:off x="945092" y="1143000"/>
            <a:ext cx="7360708" cy="55205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Donaldson</a:t>
            </a:r>
            <a:endParaRPr lang="en-GB" dirty="0"/>
          </a:p>
        </p:txBody>
      </p:sp>
      <p:sp>
        <p:nvSpPr>
          <p:cNvPr id="6" name="Content Placeholder 5"/>
          <p:cNvSpPr>
            <a:spLocks noGrp="1"/>
          </p:cNvSpPr>
          <p:nvPr>
            <p:ph idx="1"/>
          </p:nvPr>
        </p:nvSpPr>
        <p:spPr/>
        <p:txBody>
          <a:bodyPr>
            <a:normAutofit fontScale="92500" lnSpcReduction="20000"/>
          </a:bodyPr>
          <a:lstStyle/>
          <a:p>
            <a:r>
              <a:rPr lang="en-GB" dirty="0" smtClean="0"/>
              <a:t>‘The </a:t>
            </a:r>
            <a:r>
              <a:rPr lang="en-GB" dirty="0"/>
              <a:t>values and intellectual challenges which underpin academic study should extend their own scholarship and take them beyond any inclination, however understandable, to want narrow training of immediate and direct relevance to life in the classroom</a:t>
            </a:r>
            <a:r>
              <a:rPr lang="en-GB" dirty="0" smtClean="0"/>
              <a:t>.’</a:t>
            </a:r>
            <a:endParaRPr lang="en-GB" dirty="0"/>
          </a:p>
          <a:p>
            <a:pPr>
              <a:buNone/>
            </a:pPr>
            <a:r>
              <a:rPr lang="en-GB" dirty="0" smtClean="0"/>
              <a:t>Donaldson</a:t>
            </a:r>
            <a:r>
              <a:rPr lang="en-GB" dirty="0"/>
              <a:t>, </a:t>
            </a:r>
            <a:r>
              <a:rPr lang="en-GB" dirty="0" smtClean="0"/>
              <a:t>2011:6</a:t>
            </a:r>
          </a:p>
          <a:p>
            <a:r>
              <a:rPr lang="en-GB" dirty="0" smtClean="0"/>
              <a:t>‘Scotland's </a:t>
            </a:r>
            <a:r>
              <a:rPr lang="en-GB" dirty="0"/>
              <a:t>universities are central to building the kind of twenty-first century profession which this Report believes to be necessary</a:t>
            </a:r>
            <a:r>
              <a:rPr lang="en-GB" dirty="0" smtClean="0"/>
              <a:t>.’</a:t>
            </a:r>
            <a:endParaRPr lang="en-GB" dirty="0"/>
          </a:p>
          <a:p>
            <a:pPr>
              <a:buNone/>
            </a:pPr>
            <a:r>
              <a:rPr lang="en-GB" dirty="0" smtClean="0"/>
              <a:t>Donaldson</a:t>
            </a:r>
            <a:r>
              <a:rPr lang="en-GB" dirty="0"/>
              <a:t>, </a:t>
            </a:r>
            <a:r>
              <a:rPr lang="en-GB" dirty="0" smtClean="0"/>
              <a:t>2011:104</a:t>
            </a:r>
            <a:endParaRPr lang="en-GB" dirty="0"/>
          </a:p>
          <a:p>
            <a:endParaRPr lang="en-GB" dirty="0"/>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the meantime…</a:t>
            </a:r>
            <a:endParaRPr lang="en-GB" dirty="0"/>
          </a:p>
        </p:txBody>
      </p:sp>
      <p:sp>
        <p:nvSpPr>
          <p:cNvPr id="3" name="Content Placeholder 2"/>
          <p:cNvSpPr>
            <a:spLocks noGrp="1"/>
          </p:cNvSpPr>
          <p:nvPr>
            <p:ph idx="1"/>
          </p:nvPr>
        </p:nvSpPr>
        <p:spPr/>
        <p:txBody>
          <a:bodyPr/>
          <a:lstStyle/>
          <a:p>
            <a:r>
              <a:rPr lang="en-GB" dirty="0" smtClean="0"/>
              <a:t>Scottish Teachers for a New Era</a:t>
            </a:r>
          </a:p>
          <a:p>
            <a:r>
              <a:rPr lang="en-GB" dirty="0" smtClean="0"/>
              <a:t>Glasgow West clinical teacher education model</a:t>
            </a:r>
          </a:p>
          <a:p>
            <a:r>
              <a:rPr lang="en-GB" dirty="0" smtClean="0"/>
              <a:t>Responses to Donaldson</a:t>
            </a:r>
          </a:p>
          <a:p>
            <a:r>
              <a:rPr lang="en-GB" dirty="0" smtClean="0"/>
              <a:t>Deputy First Minister’s call and proposals from providers</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ahead – Conclusion (2)</a:t>
            </a:r>
            <a:endParaRPr lang="en-GB" dirty="0"/>
          </a:p>
        </p:txBody>
      </p:sp>
      <p:sp>
        <p:nvSpPr>
          <p:cNvPr id="3" name="Content Placeholder 2"/>
          <p:cNvSpPr>
            <a:spLocks noGrp="1"/>
          </p:cNvSpPr>
          <p:nvPr>
            <p:ph idx="1"/>
          </p:nvPr>
        </p:nvSpPr>
        <p:spPr/>
        <p:txBody>
          <a:bodyPr>
            <a:normAutofit fontScale="77500" lnSpcReduction="20000"/>
          </a:bodyPr>
          <a:lstStyle/>
          <a:p>
            <a:r>
              <a:rPr lang="en-GB" dirty="0"/>
              <a:t>The evidence reviewed in this paper demonstrates very clearly that simplistic apprenticeship models for the preparation of teachers are very poorly suited to developing creative, critical and reflective professionals of the kind that Graham Donaldson was calling for. </a:t>
            </a:r>
            <a:endParaRPr lang="en-GB" dirty="0" smtClean="0"/>
          </a:p>
          <a:p>
            <a:endParaRPr lang="en-GB" dirty="0" smtClean="0"/>
          </a:p>
          <a:p>
            <a:r>
              <a:rPr lang="en-GB" dirty="0" smtClean="0"/>
              <a:t>…through </a:t>
            </a:r>
            <a:r>
              <a:rPr lang="en-GB" dirty="0"/>
              <a:t>the involvement of the universities as a fundamental element of provision, we may continue to see innovation and improvement that will ensure that the teaching profession itself continues to be held in high esteem and that the continuing challenges of overcoming educational disadvantage are directly tackled by teachers and teacher educators who understand these challenges and are equipped with the skills to address them.</a:t>
            </a:r>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themes for discussion</a:t>
            </a:r>
            <a:endParaRPr lang="en-GB" dirty="0"/>
          </a:p>
        </p:txBody>
      </p:sp>
      <p:sp>
        <p:nvSpPr>
          <p:cNvPr id="3" name="Content Placeholder 2"/>
          <p:cNvSpPr>
            <a:spLocks noGrp="1"/>
          </p:cNvSpPr>
          <p:nvPr>
            <p:ph idx="1"/>
          </p:nvPr>
        </p:nvSpPr>
        <p:spPr/>
        <p:txBody>
          <a:bodyPr>
            <a:normAutofit fontScale="55000" lnSpcReduction="20000"/>
          </a:bodyPr>
          <a:lstStyle/>
          <a:p>
            <a:r>
              <a:rPr lang="en-GB" sz="4500" dirty="0" smtClean="0"/>
              <a:t>1</a:t>
            </a:r>
            <a:r>
              <a:rPr lang="en-GB" sz="4500" dirty="0" smtClean="0"/>
              <a:t>.  </a:t>
            </a:r>
            <a:r>
              <a:rPr lang="en-GB" sz="4500" b="1" dirty="0" smtClean="0"/>
              <a:t>Partnership and clinical practice</a:t>
            </a:r>
            <a:r>
              <a:rPr lang="en-GB" sz="4500" dirty="0" smtClean="0"/>
              <a:t> </a:t>
            </a:r>
            <a:r>
              <a:rPr lang="en-GB" sz="4500" dirty="0" smtClean="0"/>
              <a:t>– </a:t>
            </a:r>
          </a:p>
          <a:p>
            <a:r>
              <a:rPr lang="en-GB" dirty="0" smtClean="0"/>
              <a:t>what </a:t>
            </a:r>
            <a:r>
              <a:rPr lang="en-GB" dirty="0" smtClean="0"/>
              <a:t>needs to be done to create a genuine community of practice and inquiry across the schools and universities?  What is meant by 'integrated', 'complementary', 'collaborative', etc?</a:t>
            </a:r>
          </a:p>
          <a:p>
            <a:pPr>
              <a:buNone/>
            </a:pPr>
            <a:r>
              <a:rPr lang="en-GB" dirty="0" smtClean="0"/>
              <a:t> </a:t>
            </a:r>
            <a:endParaRPr lang="en-GB" dirty="0" smtClean="0"/>
          </a:p>
          <a:p>
            <a:pPr>
              <a:buNone/>
            </a:pPr>
            <a:endParaRPr lang="en-GB" dirty="0" smtClean="0"/>
          </a:p>
          <a:p>
            <a:r>
              <a:rPr lang="en-GB" sz="4500" dirty="0" smtClean="0"/>
              <a:t>2.  </a:t>
            </a:r>
            <a:r>
              <a:rPr lang="en-GB" sz="4500" b="1" dirty="0" smtClean="0"/>
              <a:t>The changing nature of teaching in the 21st century</a:t>
            </a:r>
            <a:r>
              <a:rPr lang="en-GB" sz="4500" dirty="0" smtClean="0"/>
              <a:t> </a:t>
            </a:r>
            <a:r>
              <a:rPr lang="en-GB" sz="4500" dirty="0" smtClean="0"/>
              <a:t>– </a:t>
            </a:r>
          </a:p>
          <a:p>
            <a:r>
              <a:rPr lang="en-GB" dirty="0" smtClean="0"/>
              <a:t>what </a:t>
            </a:r>
            <a:r>
              <a:rPr lang="en-GB" dirty="0" smtClean="0"/>
              <a:t>are the key determinants of how teaching is being redefined?  Technology, school governance and structures, globalisation?  What changes in curriculum, in assessment, in pedagogy are we anticipating and what might the implications be for teacher education?</a:t>
            </a:r>
          </a:p>
          <a:p>
            <a:pPr>
              <a:buNone/>
            </a:pPr>
            <a:endParaRPr lang="en-GB" dirty="0" smtClean="0"/>
          </a:p>
          <a:p>
            <a:pPr>
              <a:buNone/>
            </a:pPr>
            <a:r>
              <a:rPr lang="en-GB" dirty="0" smtClean="0"/>
              <a:t> </a:t>
            </a:r>
          </a:p>
          <a:p>
            <a:r>
              <a:rPr lang="en-GB" sz="4500" dirty="0" smtClean="0"/>
              <a:t>3.  </a:t>
            </a:r>
            <a:r>
              <a:rPr lang="en-GB" sz="4500" b="1" dirty="0" smtClean="0"/>
              <a:t>The distinctiveness of Scottish teacher education</a:t>
            </a:r>
            <a:r>
              <a:rPr lang="en-GB" sz="4500" dirty="0" smtClean="0"/>
              <a:t> </a:t>
            </a:r>
            <a:r>
              <a:rPr lang="en-GB" sz="4500" dirty="0" smtClean="0"/>
              <a:t>– </a:t>
            </a:r>
          </a:p>
          <a:p>
            <a:r>
              <a:rPr lang="en-GB" dirty="0" smtClean="0"/>
              <a:t>what </a:t>
            </a:r>
            <a:r>
              <a:rPr lang="en-GB" dirty="0" smtClean="0"/>
              <a:t>might be identified as distinctive in our context and what is worth fighting for?</a:t>
            </a:r>
          </a:p>
          <a:p>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ian.menter@education.ox.ac.uk</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fontScale="85000" lnSpcReduction="10000"/>
          </a:bodyPr>
          <a:lstStyle/>
          <a:p>
            <a:r>
              <a:rPr lang="en-GB" dirty="0"/>
              <a:t>To insist on the importance of universities' involvement in the preparation of teachers is neither to insist on the </a:t>
            </a:r>
            <a:r>
              <a:rPr lang="en-GB" i="1" dirty="0"/>
              <a:t>status quo</a:t>
            </a:r>
            <a:r>
              <a:rPr lang="en-GB" dirty="0"/>
              <a:t> nor to diminish the importance of schools in the process.  Clearly that involvement is properly fundamental and extensive, and the recognition that schoolteachers and university tutors meet on this ground as equals, with different and complementary forms of understanding and expertise, is the basis for honest and successful cooperation and partnership.</a:t>
            </a:r>
          </a:p>
          <a:p>
            <a:pPr>
              <a:buNone/>
            </a:pPr>
            <a:endParaRPr lang="en-GB" dirty="0" smtClean="0"/>
          </a:p>
          <a:p>
            <a:pPr>
              <a:buNone/>
            </a:pPr>
            <a:r>
              <a:rPr lang="en-GB" dirty="0" smtClean="0"/>
              <a:t>Furlong </a:t>
            </a:r>
            <a:r>
              <a:rPr lang="en-GB" dirty="0"/>
              <a:t>and Smith </a:t>
            </a:r>
            <a:r>
              <a:rPr lang="en-GB" dirty="0" smtClean="0"/>
              <a:t>1996:3</a:t>
            </a:r>
            <a:endParaRPr lang="en-GB" dirty="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Introduction</a:t>
            </a:r>
            <a:endParaRPr lang="en-GB" dirty="0"/>
          </a:p>
        </p:txBody>
      </p:sp>
      <p:pic>
        <p:nvPicPr>
          <p:cNvPr id="7" name="Picture 4"/>
          <p:cNvPicPr>
            <a:picLocks noGrp="1" noChangeAspect="1" noChangeArrowheads="1"/>
          </p:cNvPicPr>
          <p:nvPr>
            <p:ph sz="half" idx="1"/>
          </p:nvPr>
        </p:nvPicPr>
        <p:blipFill>
          <a:blip r:embed="rId2" cstate="print"/>
          <a:srcRect/>
          <a:stretch>
            <a:fillRect/>
          </a:stretch>
        </p:blipFill>
        <p:spPr>
          <a:xfrm>
            <a:off x="811796" y="1830621"/>
            <a:ext cx="3329408" cy="4065120"/>
          </a:xfrm>
          <a:prstGeom prst="rect">
            <a:avLst/>
          </a:prstGeom>
        </p:spPr>
      </p:pic>
      <p:pic>
        <p:nvPicPr>
          <p:cNvPr id="8" name="Picture 2"/>
          <p:cNvPicPr>
            <a:picLocks noGrp="1" noChangeAspect="1" noChangeArrowheads="1"/>
          </p:cNvPicPr>
          <p:nvPr>
            <p:ph sz="half" idx="2"/>
          </p:nvPr>
        </p:nvPicPr>
        <p:blipFill>
          <a:blip r:embed="rId3" cstate="print"/>
          <a:srcRect/>
          <a:stretch>
            <a:fillRect/>
          </a:stretch>
        </p:blipFill>
        <p:spPr>
          <a:xfrm>
            <a:off x="4813388" y="1600200"/>
            <a:ext cx="3708223"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Introduction</a:t>
            </a:r>
            <a:endParaRPr lang="en-GB" dirty="0"/>
          </a:p>
        </p:txBody>
      </p:sp>
      <p:sp>
        <p:nvSpPr>
          <p:cNvPr id="5" name="Content Placeholder 4"/>
          <p:cNvSpPr>
            <a:spLocks noGrp="1"/>
          </p:cNvSpPr>
          <p:nvPr>
            <p:ph sz="half" idx="1"/>
          </p:nvPr>
        </p:nvSpPr>
        <p:spPr/>
        <p:txBody>
          <a:bodyPr>
            <a:normAutofit fontScale="92500" lnSpcReduction="10000"/>
          </a:bodyPr>
          <a:lstStyle/>
          <a:p>
            <a:pPr lvl="0"/>
            <a:r>
              <a:rPr lang="en-GB" dirty="0"/>
              <a:t>The effective teacher </a:t>
            </a:r>
          </a:p>
          <a:p>
            <a:pPr lvl="0"/>
            <a:r>
              <a:rPr lang="en-GB" dirty="0"/>
              <a:t>The reflective teacher </a:t>
            </a:r>
          </a:p>
          <a:p>
            <a:pPr lvl="0"/>
            <a:r>
              <a:rPr lang="en-GB" dirty="0"/>
              <a:t>The enquiring teacher</a:t>
            </a:r>
          </a:p>
          <a:p>
            <a:pPr lvl="0"/>
            <a:r>
              <a:rPr lang="en-GB" dirty="0"/>
              <a:t>The transformative teacher </a:t>
            </a:r>
            <a:endParaRPr lang="en-GB" dirty="0" smtClean="0"/>
          </a:p>
          <a:p>
            <a:pPr lvl="0"/>
            <a:endParaRPr lang="en-GB" dirty="0"/>
          </a:p>
          <a:p>
            <a:pPr>
              <a:buNone/>
            </a:pPr>
            <a:r>
              <a:rPr lang="en-GB" dirty="0" err="1" smtClean="0"/>
              <a:t>Menter</a:t>
            </a:r>
            <a:r>
              <a:rPr lang="en-GB" dirty="0" smtClean="0"/>
              <a:t> </a:t>
            </a:r>
            <a:r>
              <a:rPr lang="en-GB" dirty="0"/>
              <a:t>et al, </a:t>
            </a:r>
            <a:r>
              <a:rPr lang="en-GB" dirty="0" smtClean="0"/>
              <a:t>2010</a:t>
            </a:r>
            <a:endParaRPr lang="en-GB" dirty="0"/>
          </a:p>
          <a:p>
            <a:endParaRPr lang="en-GB" dirty="0"/>
          </a:p>
        </p:txBody>
      </p:sp>
      <p:sp>
        <p:nvSpPr>
          <p:cNvPr id="6" name="Content Placeholder 5"/>
          <p:cNvSpPr>
            <a:spLocks noGrp="1"/>
          </p:cNvSpPr>
          <p:nvPr>
            <p:ph sz="half" idx="2"/>
          </p:nvPr>
        </p:nvSpPr>
        <p:spPr/>
        <p:txBody>
          <a:bodyPr>
            <a:normAutofit fontScale="92500" lnSpcReduction="10000"/>
          </a:bodyPr>
          <a:lstStyle/>
          <a:p>
            <a:r>
              <a:rPr lang="en-GB" dirty="0" smtClean="0"/>
              <a:t>[Teachers]... </a:t>
            </a:r>
            <a:r>
              <a:rPr lang="en-GB" dirty="0"/>
              <a:t>as reflective, accomplished and enquiring professionals who have the capacity to engage fully with the complexities of education and to be key actors in shaping and leading educational change. </a:t>
            </a:r>
            <a:endParaRPr lang="en-GB" dirty="0" smtClean="0"/>
          </a:p>
          <a:p>
            <a:endParaRPr lang="en-GB" dirty="0"/>
          </a:p>
          <a:p>
            <a:pPr>
              <a:buNone/>
            </a:pPr>
            <a:r>
              <a:rPr lang="en-GB" dirty="0" smtClean="0"/>
              <a:t>Donaldson</a:t>
            </a:r>
            <a:r>
              <a:rPr lang="en-GB" dirty="0"/>
              <a:t>, </a:t>
            </a:r>
            <a:r>
              <a:rPr lang="en-GB" dirty="0" smtClean="0"/>
              <a:t>2011:4</a:t>
            </a:r>
          </a:p>
          <a:p>
            <a:pPr>
              <a:buNone/>
            </a:pPr>
            <a:endParaRPr lang="en-GB" dirty="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genius.com/8dcee138fdef735a5420a100e1d86b92.707x1000x1.jpg"/>
          <p:cNvPicPr>
            <a:picLocks noChangeAspect="1" noChangeArrowheads="1"/>
          </p:cNvPicPr>
          <p:nvPr/>
        </p:nvPicPr>
        <p:blipFill>
          <a:blip r:embed="rId2" cstate="print"/>
          <a:srcRect/>
          <a:stretch>
            <a:fillRect/>
          </a:stretch>
        </p:blipFill>
        <p:spPr bwMode="auto">
          <a:xfrm>
            <a:off x="1676400" y="0"/>
            <a:ext cx="6249314" cy="8839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 international overview – historical perspectives</a:t>
            </a:r>
            <a:endParaRPr lang="en-GB" dirty="0"/>
          </a:p>
        </p:txBody>
      </p:sp>
      <p:sp>
        <p:nvSpPr>
          <p:cNvPr id="3" name="Content Placeholder 2"/>
          <p:cNvSpPr>
            <a:spLocks noGrp="1"/>
          </p:cNvSpPr>
          <p:nvPr>
            <p:ph idx="1"/>
          </p:nvPr>
        </p:nvSpPr>
        <p:spPr/>
        <p:txBody>
          <a:bodyPr>
            <a:normAutofit fontScale="92500" lnSpcReduction="20000"/>
          </a:bodyPr>
          <a:lstStyle/>
          <a:p>
            <a:endParaRPr lang="en-GB" dirty="0" smtClean="0"/>
          </a:p>
          <a:p>
            <a:r>
              <a:rPr lang="en-GB" dirty="0" smtClean="0"/>
              <a:t>There </a:t>
            </a:r>
            <a:r>
              <a:rPr lang="en-GB" dirty="0"/>
              <a:t>is a tolerably general agreement about what a university is not.  It is not a place of professional education.  Universities are not intended to teach the knowledge required to fit men </a:t>
            </a:r>
            <a:r>
              <a:rPr lang="en-GB" i="1" dirty="0"/>
              <a:t>(sic) </a:t>
            </a:r>
            <a:r>
              <a:rPr lang="en-GB" dirty="0"/>
              <a:t>for some special mode of gaining their livelihood.  Their objective is not to make skilful lawyers, or physicians or engineers, but capable and cultivated human beings.  </a:t>
            </a:r>
            <a:endParaRPr lang="en-GB" dirty="0" smtClean="0"/>
          </a:p>
          <a:p>
            <a:endParaRPr lang="en-GB" dirty="0"/>
          </a:p>
          <a:p>
            <a:pPr>
              <a:buNone/>
            </a:pPr>
            <a:r>
              <a:rPr lang="en-GB" dirty="0" err="1" smtClean="0"/>
              <a:t>J.S.Mill</a:t>
            </a:r>
            <a:r>
              <a:rPr lang="en-GB" dirty="0" smtClean="0"/>
              <a:t>, 1867, St Andrews, cited by </a:t>
            </a:r>
            <a:r>
              <a:rPr lang="en-GB" dirty="0" err="1" smtClean="0"/>
              <a:t>Pring</a:t>
            </a:r>
            <a:r>
              <a:rPr lang="en-GB" dirty="0"/>
              <a:t>, 1996: </a:t>
            </a:r>
            <a:r>
              <a:rPr lang="en-GB" dirty="0" smtClean="0"/>
              <a:t>15</a:t>
            </a:r>
            <a:endParaRPr lang="en-GB" dirty="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However….</a:t>
            </a:r>
            <a:endParaRPr lang="en-GB" dirty="0"/>
          </a:p>
        </p:txBody>
      </p:sp>
      <p:sp>
        <p:nvSpPr>
          <p:cNvPr id="3" name="Content Placeholder 2"/>
          <p:cNvSpPr>
            <a:spLocks noGrp="1"/>
          </p:cNvSpPr>
          <p:nvPr>
            <p:ph idx="1"/>
          </p:nvPr>
        </p:nvSpPr>
        <p:spPr/>
        <p:txBody>
          <a:bodyPr/>
          <a:lstStyle/>
          <a:p>
            <a:r>
              <a:rPr lang="en-GB" dirty="0" smtClean="0"/>
              <a:t>Davie – </a:t>
            </a:r>
            <a:r>
              <a:rPr lang="en-GB" i="1" dirty="0" smtClean="0"/>
              <a:t>The Democratic Intellect</a:t>
            </a:r>
          </a:p>
          <a:p>
            <a:r>
              <a:rPr lang="en-GB" dirty="0" err="1" smtClean="0"/>
              <a:t>Collini</a:t>
            </a:r>
            <a:r>
              <a:rPr lang="en-GB" dirty="0" smtClean="0"/>
              <a:t> and Nixon – the humanising element of a university education</a:t>
            </a:r>
          </a:p>
          <a:p>
            <a:r>
              <a:rPr lang="en-GB" dirty="0" smtClean="0"/>
              <a:t>In teacher education: ‘</a:t>
            </a:r>
            <a:r>
              <a:rPr lang="en-GB" dirty="0" err="1" smtClean="0"/>
              <a:t>universitisation</a:t>
            </a:r>
            <a:r>
              <a:rPr lang="en-GB" dirty="0" smtClean="0"/>
              <a:t>’ and partnership</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1706</Words>
  <Application>Microsoft Office PowerPoint</Application>
  <PresentationFormat>On-screen Show (4:3)</PresentationFormat>
  <Paragraphs>186</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Scottish Council of Deans of Education  Royal Conservatoire of Scotland, Glasgow 19 May 2017 The role and contribution of higher education in contemporary teacher education   Ian Menter Emeritus Professor of Teacher Education,  University of Oxford </vt:lpstr>
      <vt:lpstr>Background</vt:lpstr>
      <vt:lpstr>Overview</vt:lpstr>
      <vt:lpstr>Introduction</vt:lpstr>
      <vt:lpstr>Introduction</vt:lpstr>
      <vt:lpstr>Introduction</vt:lpstr>
      <vt:lpstr>Slide 7</vt:lpstr>
      <vt:lpstr>An international overview – historical perspectives</vt:lpstr>
      <vt:lpstr>However….</vt:lpstr>
      <vt:lpstr>But…</vt:lpstr>
      <vt:lpstr>Moon (2016): 'Do universities have a role in the education and training of teachers?' </vt:lpstr>
      <vt:lpstr>Two further elements</vt:lpstr>
      <vt:lpstr>  Final Report May 2014</vt:lpstr>
      <vt:lpstr>Slide 14</vt:lpstr>
      <vt:lpstr>Philosophical perspectives</vt:lpstr>
      <vt:lpstr>‘Practical theorising’</vt:lpstr>
      <vt:lpstr>Insights from research</vt:lpstr>
      <vt:lpstr>Australia</vt:lpstr>
      <vt:lpstr>Policy perspectives</vt:lpstr>
      <vt:lpstr>Slide 20</vt:lpstr>
      <vt:lpstr>The Teacher Education Group</vt:lpstr>
      <vt:lpstr>…England…</vt:lpstr>
      <vt:lpstr>Conclusion (1a)</vt:lpstr>
      <vt:lpstr>Conclusion (1b)</vt:lpstr>
      <vt:lpstr>Slide 25</vt:lpstr>
      <vt:lpstr>Furlong (2013)</vt:lpstr>
      <vt:lpstr>The Oxford Education Deanery</vt:lpstr>
      <vt:lpstr>The Scottish context: history</vt:lpstr>
      <vt:lpstr>Recent policy developments</vt:lpstr>
      <vt:lpstr>Slide 30</vt:lpstr>
      <vt:lpstr>Donaldson</vt:lpstr>
      <vt:lpstr>In the meantime…</vt:lpstr>
      <vt:lpstr>Looking ahead – Conclusion (2)</vt:lpstr>
      <vt:lpstr>Three themes for discussion</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Ian</dc:creator>
  <cp:lastModifiedBy>Ian</cp:lastModifiedBy>
  <cp:revision>9</cp:revision>
  <dcterms:created xsi:type="dcterms:W3CDTF">2017-01-17T10:44:05Z</dcterms:created>
  <dcterms:modified xsi:type="dcterms:W3CDTF">2017-05-14T09:46:18Z</dcterms:modified>
</cp:coreProperties>
</file>