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654" r:id="rId3"/>
    <p:sldId id="287" r:id="rId4"/>
    <p:sldId id="297" r:id="rId5"/>
    <p:sldId id="290" r:id="rId6"/>
    <p:sldId id="2656" r:id="rId7"/>
    <p:sldId id="288" r:id="rId8"/>
    <p:sldId id="2655"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SGkeUR/YoaH6Frvt36Rfw==" hashData="+2WiHVUjIHoL/XPyxNN3fvAaSdOLA3ti0rElK/2PGdyPGAtqtQegMrgVeUFy29RDos3ZVpPL+lj9ArhP3dEmb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BFF"/>
    <a:srgbClr val="E1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F4C4B-D44D-45B8-BD4F-9C0D8ABB0944}" v="8" dt="2020-09-25T17:46:18.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8" autoAdjust="0"/>
    <p:restoredTop sz="80668" autoAdjust="0"/>
  </p:normalViewPr>
  <p:slideViewPr>
    <p:cSldViewPr snapToGrid="0">
      <p:cViewPr varScale="1">
        <p:scale>
          <a:sx n="70" d="100"/>
          <a:sy n="70"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F8E45-55D7-45E9-BEFD-14A6858E15B6}" type="datetimeFigureOut">
              <a:rPr lang="en-GB" smtClean="0"/>
              <a:t>29/03/2021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136A6-0608-4CB5-B7FF-751434318BA2}" type="slidenum">
              <a:rPr lang="en-GB" smtClean="0"/>
              <a:t>‹#›</a:t>
            </a:fld>
            <a:endParaRPr lang="en-GB"/>
          </a:p>
        </p:txBody>
      </p:sp>
    </p:spTree>
    <p:extLst>
      <p:ext uri="{BB962C8B-B14F-4D97-AF65-F5344CB8AC3E}">
        <p14:creationId xmlns:p14="http://schemas.microsoft.com/office/powerpoint/2010/main" val="3328054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autismtoolbox@gov.sco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Developed by the Autism Toolbox Working Group, this toolkit is closely linked to Curriculum for Excellence and the Scottish educational context. The Autism Toolbox is funded by the Scottish Government and managed by Education Scotland. </a:t>
            </a:r>
            <a:r>
              <a:rPr lang="en-GB" sz="1200" b="0" i="0" u="none" strike="noStrike" kern="1200" dirty="0">
                <a:solidFill>
                  <a:schemeClr val="tx1"/>
                </a:solidFill>
                <a:effectLst/>
                <a:latin typeface="+mn-lt"/>
                <a:ea typeface="+mn-ea"/>
                <a:cs typeface="+mn-cs"/>
              </a:rPr>
              <a:t>The Autism Working Group is led by Education Scotland Inclusion Wellbeing and Equality Team supported by the Scottish Government. </a:t>
            </a: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The Toolbox working group is a collaborative partnership which has representation from: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Autism specialist practitioners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Educational Psychologists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Local Authority Education officers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NAIT – National Autism Implementation Team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NHS – Allied Health Professionals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NHS – CAMHs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NHS Education</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Parents of autistic children and young people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Scottish Autism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Teachers</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Universities </a:t>
            </a:r>
          </a:p>
          <a:p>
            <a:r>
              <a:rPr lang="en-GB" sz="1200" b="0" i="0" u="none" strike="noStrike" kern="1200" dirty="0">
                <a:solidFill>
                  <a:schemeClr val="tx1"/>
                </a:solidFill>
                <a:effectLst/>
                <a:latin typeface="+mn-lt"/>
                <a:ea typeface="+mn-ea"/>
                <a:cs typeface="+mn-cs"/>
              </a:rPr>
              <a:t>The working group value the contributions from autistic individuals to the development and ongoing work of the refreshed Autism Toolbox. Contact the working group at </a:t>
            </a:r>
            <a:r>
              <a:rPr lang="en-GB" sz="1200" b="0" i="0" u="sng" strike="noStrike" kern="1200" dirty="0" err="1">
                <a:solidFill>
                  <a:schemeClr val="tx1"/>
                </a:solidFill>
                <a:effectLst/>
                <a:latin typeface="+mn-lt"/>
                <a:ea typeface="+mn-ea"/>
                <a:cs typeface="+mn-cs"/>
                <a:hlinkClick r:id="rId3"/>
              </a:rPr>
              <a:t>autismtoolbox@gov.scot</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296684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Funded by the Scottish Government through the Scottish Strategy for Autism</a:t>
            </a:r>
          </a:p>
          <a:p>
            <a:r>
              <a:rPr lang="en-GB" dirty="0"/>
              <a:t>Managed by Education Scotland </a:t>
            </a:r>
          </a:p>
          <a:p>
            <a:r>
              <a:rPr lang="en-GB" dirty="0"/>
              <a:t>Developed by the Autism Toolbox Working Group- including education, health and third sector representatives.  </a:t>
            </a:r>
          </a:p>
          <a:p>
            <a:r>
              <a:rPr lang="en-GB" dirty="0"/>
              <a:t>Designed for all educational practitioners</a:t>
            </a:r>
          </a:p>
          <a:p>
            <a:r>
              <a:rPr lang="en-GB" dirty="0"/>
              <a:t>Redesigned, Refreshed and re-launched in November 2019</a:t>
            </a:r>
          </a:p>
        </p:txBody>
      </p:sp>
      <p:sp>
        <p:nvSpPr>
          <p:cNvPr id="4" name="Slide Number Placeholder 3"/>
          <p:cNvSpPr>
            <a:spLocks noGrp="1"/>
          </p:cNvSpPr>
          <p:nvPr>
            <p:ph type="sldNum" sz="quarter" idx="5"/>
          </p:nvPr>
        </p:nvSpPr>
        <p:spPr/>
        <p:txBody>
          <a:bodyPr/>
          <a:lstStyle/>
          <a:p>
            <a:fld id="{55B7BB21-A2ED-43DA-B82F-A5EC0EF24DF8}" type="slidenum">
              <a:rPr lang="en-GB" smtClean="0"/>
              <a:t>3</a:t>
            </a:fld>
            <a:endParaRPr lang="en-GB"/>
          </a:p>
        </p:txBody>
      </p:sp>
    </p:spTree>
    <p:extLst>
      <p:ext uri="{BB962C8B-B14F-4D97-AF65-F5344CB8AC3E}">
        <p14:creationId xmlns:p14="http://schemas.microsoft.com/office/powerpoint/2010/main" val="2913303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The Toolbox is Highlighting it to you know as part of your time in ITE, however anticipating that it will be resources you will return to frequently at various times throughout your career as a teacher.</a:t>
            </a:r>
          </a:p>
        </p:txBody>
      </p:sp>
      <p:sp>
        <p:nvSpPr>
          <p:cNvPr id="4" name="Slide Number Placeholder 3"/>
          <p:cNvSpPr>
            <a:spLocks noGrp="1"/>
          </p:cNvSpPr>
          <p:nvPr>
            <p:ph type="sldNum" sz="quarter" idx="5"/>
          </p:nvPr>
        </p:nvSpPr>
        <p:spPr/>
        <p:txBody>
          <a:bodyPr/>
          <a:lstStyle/>
          <a:p>
            <a:fld id="{55B7BB21-A2ED-43DA-B82F-A5EC0EF24DF8}" type="slidenum">
              <a:rPr lang="en-GB" smtClean="0"/>
              <a:t>4</a:t>
            </a:fld>
            <a:endParaRPr lang="en-GB"/>
          </a:p>
        </p:txBody>
      </p:sp>
    </p:spTree>
    <p:extLst>
      <p:ext uri="{BB962C8B-B14F-4D97-AF65-F5344CB8AC3E}">
        <p14:creationId xmlns:p14="http://schemas.microsoft.com/office/powerpoint/2010/main" val="11685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Key people identified to update the toolbox as required</a:t>
            </a:r>
          </a:p>
          <a:p>
            <a:r>
              <a:rPr lang="en-GB" dirty="0"/>
              <a:t>Includes resources- this section is not complete with further resources to be added.  It is anticipated that resources will continue to be added so this section will continue to grow and develop over time.</a:t>
            </a:r>
          </a:p>
        </p:txBody>
      </p:sp>
      <p:sp>
        <p:nvSpPr>
          <p:cNvPr id="4" name="Slide Number Placeholder 3"/>
          <p:cNvSpPr>
            <a:spLocks noGrp="1"/>
          </p:cNvSpPr>
          <p:nvPr>
            <p:ph type="sldNum" sz="quarter" idx="5"/>
          </p:nvPr>
        </p:nvSpPr>
        <p:spPr/>
        <p:txBody>
          <a:bodyPr/>
          <a:lstStyle/>
          <a:p>
            <a:fld id="{55B7BB21-A2ED-43DA-B82F-A5EC0EF24DF8}" type="slidenum">
              <a:rPr lang="en-GB" smtClean="0"/>
              <a:t>5</a:t>
            </a:fld>
            <a:endParaRPr lang="en-GB"/>
          </a:p>
        </p:txBody>
      </p:sp>
    </p:spTree>
    <p:extLst>
      <p:ext uri="{BB962C8B-B14F-4D97-AF65-F5344CB8AC3E}">
        <p14:creationId xmlns:p14="http://schemas.microsoft.com/office/powerpoint/2010/main" val="89411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baseline="0" dirty="0"/>
              <a:t>These are the 9 sections within the Toolbox </a:t>
            </a:r>
          </a:p>
          <a:p>
            <a:pPr marL="0" indent="0">
              <a:buFont typeface="Arial" panose="020B0604020202020204" pitchFamily="34" charset="0"/>
              <a:buNone/>
            </a:pPr>
            <a:r>
              <a:rPr lang="en-GB" b="1" baseline="0" dirty="0"/>
              <a:t>Overview of sections </a:t>
            </a:r>
          </a:p>
          <a:p>
            <a:pPr marL="171450" indent="-171450">
              <a:buFont typeface="Arial" panose="020B0604020202020204" pitchFamily="34" charset="0"/>
              <a:buChar char="•"/>
            </a:pPr>
            <a:r>
              <a:rPr lang="en-GB" dirty="0"/>
              <a:t>Each tile and related</a:t>
            </a:r>
            <a:r>
              <a:rPr lang="en-GB" baseline="0" dirty="0"/>
              <a:t> menu heading </a:t>
            </a:r>
            <a:r>
              <a:rPr lang="en-GB" dirty="0"/>
              <a:t>link to the relevant section in the Toolbox.</a:t>
            </a:r>
            <a:r>
              <a:rPr lang="en-GB" baseline="0" dirty="0"/>
              <a:t> Within each section to the left-hand side of the screen there is also a range of additional sub pages to explore </a:t>
            </a:r>
          </a:p>
          <a:p>
            <a:pPr marL="171450" indent="-171450">
              <a:buFont typeface="Arial" panose="020B0604020202020204" pitchFamily="34" charset="0"/>
              <a:buChar char="•"/>
            </a:pPr>
            <a:r>
              <a:rPr lang="en-GB" baseline="0" dirty="0"/>
              <a:t>This presentation will take you briefly through each tile. </a:t>
            </a:r>
          </a:p>
          <a:p>
            <a:pPr marL="171450" indent="-171450">
              <a:buFont typeface="Arial" panose="020B0604020202020204" pitchFamily="34" charset="0"/>
              <a:buChar char="•"/>
            </a:pPr>
            <a:r>
              <a:rPr lang="en-GB" baseline="0" dirty="0"/>
              <a:t>Depending on what devise you use to access the Toolbox, the layout may appear slightly different, however the same information will be there </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To support further professional learning</a:t>
            </a:r>
            <a:r>
              <a:rPr lang="en-GB" sz="1200" b="0" i="0" u="none" strike="noStrike" kern="1200" baseline="0" dirty="0">
                <a:solidFill>
                  <a:schemeClr val="tx1"/>
                </a:solidFill>
                <a:effectLst/>
                <a:latin typeface="+mn-lt"/>
                <a:ea typeface="+mn-ea"/>
                <a:cs typeface="+mn-cs"/>
              </a:rPr>
              <a:t> e</a:t>
            </a:r>
            <a:r>
              <a:rPr lang="en-GB" baseline="0" dirty="0"/>
              <a:t>ach section has a </a:t>
            </a:r>
            <a:r>
              <a:rPr lang="en-GB" sz="1200" b="0" i="0" u="none" strike="noStrike" kern="1200" dirty="0">
                <a:solidFill>
                  <a:schemeClr val="tx1"/>
                </a:solidFill>
                <a:effectLst/>
                <a:latin typeface="+mn-lt"/>
                <a:ea typeface="+mn-ea"/>
                <a:cs typeface="+mn-cs"/>
              </a:rPr>
              <a:t>Professional Reflection and Planning Tool which is </a:t>
            </a:r>
            <a:r>
              <a:rPr lang="en-GB" baseline="0" dirty="0"/>
              <a:t>linked to the Professional Development section</a:t>
            </a:r>
            <a:endParaRPr lang="en-GB" dirty="0"/>
          </a:p>
          <a:p>
            <a:endParaRPr lang="en-GB" dirty="0"/>
          </a:p>
        </p:txBody>
      </p:sp>
      <p:sp>
        <p:nvSpPr>
          <p:cNvPr id="4" name="Slide Number Placeholder 3"/>
          <p:cNvSpPr>
            <a:spLocks noGrp="1"/>
          </p:cNvSpPr>
          <p:nvPr>
            <p:ph type="sldNum" sz="quarter" idx="5"/>
          </p:nvPr>
        </p:nvSpPr>
        <p:spPr/>
        <p:txBody>
          <a:bodyPr/>
          <a:lstStyle/>
          <a:p>
            <a:fld id="{55B7BB21-A2ED-43DA-B82F-A5EC0EF24DF8}" type="slidenum">
              <a:rPr lang="en-GB" smtClean="0"/>
              <a:t>6</a:t>
            </a:fld>
            <a:endParaRPr lang="en-GB"/>
          </a:p>
        </p:txBody>
      </p:sp>
    </p:spTree>
    <p:extLst>
      <p:ext uri="{BB962C8B-B14F-4D97-AF65-F5344CB8AC3E}">
        <p14:creationId xmlns:p14="http://schemas.microsoft.com/office/powerpoint/2010/main" val="2699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Select the link to go to the live website and highlight some of the sections that may be of interest and use to you at this point in your training. </a:t>
            </a:r>
          </a:p>
        </p:txBody>
      </p:sp>
      <p:sp>
        <p:nvSpPr>
          <p:cNvPr id="4" name="Slide Number Placeholder 3"/>
          <p:cNvSpPr>
            <a:spLocks noGrp="1"/>
          </p:cNvSpPr>
          <p:nvPr>
            <p:ph type="sldNum" sz="quarter" idx="5"/>
          </p:nvPr>
        </p:nvSpPr>
        <p:spPr/>
        <p:txBody>
          <a:bodyPr/>
          <a:lstStyle/>
          <a:p>
            <a:fld id="{55B7BB21-A2ED-43DA-B82F-A5EC0EF24DF8}" type="slidenum">
              <a:rPr lang="en-GB" smtClean="0"/>
              <a:t>7</a:t>
            </a:fld>
            <a:endParaRPr lang="en-GB"/>
          </a:p>
        </p:txBody>
      </p:sp>
    </p:spTree>
    <p:extLst>
      <p:ext uri="{BB962C8B-B14F-4D97-AF65-F5344CB8AC3E}">
        <p14:creationId xmlns:p14="http://schemas.microsoft.com/office/powerpoint/2010/main" val="403204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Key people identified to update the toolbox as required</a:t>
            </a:r>
          </a:p>
          <a:p>
            <a:r>
              <a:rPr lang="en-GB" dirty="0"/>
              <a:t>Includes resources which continue to be added so this section. The Toolbox will continue to grow and develop over time.</a:t>
            </a:r>
          </a:p>
        </p:txBody>
      </p:sp>
      <p:sp>
        <p:nvSpPr>
          <p:cNvPr id="4" name="Slide Number Placeholder 3"/>
          <p:cNvSpPr>
            <a:spLocks noGrp="1"/>
          </p:cNvSpPr>
          <p:nvPr>
            <p:ph type="sldNum" sz="quarter" idx="5"/>
          </p:nvPr>
        </p:nvSpPr>
        <p:spPr/>
        <p:txBody>
          <a:bodyPr/>
          <a:lstStyle/>
          <a:p>
            <a:fld id="{55B7BB21-A2ED-43DA-B82F-A5EC0EF24DF8}" type="slidenum">
              <a:rPr lang="en-GB" smtClean="0"/>
              <a:t>8</a:t>
            </a:fld>
            <a:endParaRPr lang="en-GB"/>
          </a:p>
        </p:txBody>
      </p:sp>
    </p:spTree>
    <p:extLst>
      <p:ext uri="{BB962C8B-B14F-4D97-AF65-F5344CB8AC3E}">
        <p14:creationId xmlns:p14="http://schemas.microsoft.com/office/powerpoint/2010/main" val="31323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1136A6-0608-4CB5-B7FF-751434318BA2}" type="slidenum">
              <a:rPr lang="en-GB" smtClean="0"/>
              <a:t>9</a:t>
            </a:fld>
            <a:endParaRPr lang="en-GB"/>
          </a:p>
        </p:txBody>
      </p:sp>
    </p:spTree>
    <p:extLst>
      <p:ext uri="{BB962C8B-B14F-4D97-AF65-F5344CB8AC3E}">
        <p14:creationId xmlns:p14="http://schemas.microsoft.com/office/powerpoint/2010/main" val="2114150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6FB9-F3EE-400D-8AB7-9D063B55C3EF}"/>
              </a:ext>
            </a:extLst>
          </p:cNvPr>
          <p:cNvSpPr>
            <a:spLocks noGrp="1"/>
          </p:cNvSpPr>
          <p:nvPr>
            <p:ph type="ctrTitle" hasCustomPrompt="1"/>
          </p:nvPr>
        </p:nvSpPr>
        <p:spPr>
          <a:xfrm>
            <a:off x="5282254" y="1041400"/>
            <a:ext cx="5787528" cy="2387600"/>
          </a:xfrm>
        </p:spPr>
        <p:txBody>
          <a:bodyPr anchor="b"/>
          <a:lstStyle>
            <a:lvl1pPr algn="ctr">
              <a:defRPr sz="6000"/>
            </a:lvl1pPr>
          </a:lstStyle>
          <a:p>
            <a:r>
              <a:rPr lang="en-US" dirty="0"/>
              <a:t>Click to add Text </a:t>
            </a:r>
            <a:endParaRPr lang="en-GB" dirty="0"/>
          </a:p>
        </p:txBody>
      </p:sp>
      <p:sp>
        <p:nvSpPr>
          <p:cNvPr id="3" name="Subtitle 2">
            <a:extLst>
              <a:ext uri="{FF2B5EF4-FFF2-40B4-BE49-F238E27FC236}">
                <a16:creationId xmlns:a16="http://schemas.microsoft.com/office/drawing/2014/main" id="{E0A47B10-722F-4454-8E08-CFE5DF5D7E6A}"/>
              </a:ext>
            </a:extLst>
          </p:cNvPr>
          <p:cNvSpPr>
            <a:spLocks noGrp="1"/>
          </p:cNvSpPr>
          <p:nvPr>
            <p:ph type="subTitle" idx="1" hasCustomPrompt="1"/>
          </p:nvPr>
        </p:nvSpPr>
        <p:spPr>
          <a:xfrm>
            <a:off x="5282254" y="3629747"/>
            <a:ext cx="5787528" cy="66149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front page subtitle</a:t>
            </a:r>
            <a:endParaRPr lang="en-GB" dirty="0"/>
          </a:p>
        </p:txBody>
      </p:sp>
    </p:spTree>
    <p:extLst>
      <p:ext uri="{BB962C8B-B14F-4D97-AF65-F5344CB8AC3E}">
        <p14:creationId xmlns:p14="http://schemas.microsoft.com/office/powerpoint/2010/main" val="159847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ACB1-C403-4115-81A5-74D4BEC60ED5}"/>
              </a:ext>
            </a:extLst>
          </p:cNvPr>
          <p:cNvSpPr>
            <a:spLocks noGrp="1"/>
          </p:cNvSpPr>
          <p:nvPr>
            <p:ph type="title" hasCustomPrompt="1"/>
          </p:nvPr>
        </p:nvSpPr>
        <p:spPr>
          <a:xfrm>
            <a:off x="838200" y="365126"/>
            <a:ext cx="9303327" cy="715530"/>
          </a:xfrm>
        </p:spPr>
        <p:txBody>
          <a:bodyPr>
            <a:normAutofit/>
          </a:bodyPr>
          <a:lstStyle>
            <a:lvl1pPr>
              <a:lnSpc>
                <a:spcPct val="100000"/>
              </a:lnSpc>
              <a:defRPr sz="3600" b="1">
                <a:solidFill>
                  <a:schemeClr val="accent5">
                    <a:lumMod val="75000"/>
                  </a:schemeClr>
                </a:solidFill>
              </a:defRPr>
            </a:lvl1pPr>
          </a:lstStyle>
          <a:p>
            <a:r>
              <a:rPr lang="en-GB" dirty="0"/>
              <a:t>Title </a:t>
            </a:r>
          </a:p>
        </p:txBody>
      </p:sp>
      <p:sp>
        <p:nvSpPr>
          <p:cNvPr id="3" name="Content Placeholder 2">
            <a:extLst>
              <a:ext uri="{FF2B5EF4-FFF2-40B4-BE49-F238E27FC236}">
                <a16:creationId xmlns:a16="http://schemas.microsoft.com/office/drawing/2014/main" id="{097E4A02-7A15-44B4-B340-DF9FD6153F0F}"/>
              </a:ext>
            </a:extLst>
          </p:cNvPr>
          <p:cNvSpPr>
            <a:spLocks noGrp="1"/>
          </p:cNvSpPr>
          <p:nvPr>
            <p:ph idx="1"/>
          </p:nvPr>
        </p:nvSpPr>
        <p:spPr>
          <a:xfrm>
            <a:off x="838200" y="1825625"/>
            <a:ext cx="10855036" cy="4351338"/>
          </a:xfrm>
        </p:spPr>
        <p:txBody>
          <a:bodyPr/>
          <a:lstStyle/>
          <a:p>
            <a:pPr lvl="0"/>
            <a:endParaRPr lang="en-GB" dirty="0"/>
          </a:p>
        </p:txBody>
      </p:sp>
    </p:spTree>
    <p:extLst>
      <p:ext uri="{BB962C8B-B14F-4D97-AF65-F5344CB8AC3E}">
        <p14:creationId xmlns:p14="http://schemas.microsoft.com/office/powerpoint/2010/main" val="3205917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907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B73AD-C693-4F53-A8A1-4192907579D5}"/>
              </a:ext>
            </a:extLst>
          </p:cNvPr>
          <p:cNvSpPr>
            <a:spLocks noGrp="1"/>
          </p:cNvSpPr>
          <p:nvPr>
            <p:ph type="title"/>
          </p:nvPr>
        </p:nvSpPr>
        <p:spPr>
          <a:xfrm>
            <a:off x="838200" y="365125"/>
            <a:ext cx="10515600" cy="74323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459D183-8533-4BCB-8B03-3506DC16881C}"/>
              </a:ext>
            </a:extLst>
          </p:cNvPr>
          <p:cNvSpPr>
            <a:spLocks noGrp="1"/>
          </p:cNvSpPr>
          <p:nvPr>
            <p:ph type="body" idx="1"/>
          </p:nvPr>
        </p:nvSpPr>
        <p:spPr>
          <a:xfrm>
            <a:off x="838200" y="1253330"/>
            <a:ext cx="10515600" cy="45932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1770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autismtoolbox.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utismtoolbox.co.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autismtoolbox.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gov.scot/improvement/learning-resources/The%20Autism%20Toolbo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E39B-5CFB-4A29-954F-22FF7D92B0F3}"/>
              </a:ext>
            </a:extLst>
          </p:cNvPr>
          <p:cNvSpPr>
            <a:spLocks noGrp="1"/>
          </p:cNvSpPr>
          <p:nvPr>
            <p:ph type="ctrTitle"/>
          </p:nvPr>
        </p:nvSpPr>
        <p:spPr>
          <a:xfrm>
            <a:off x="5107442" y="1331260"/>
            <a:ext cx="6672181" cy="3778623"/>
          </a:xfrm>
        </p:spPr>
        <p:txBody>
          <a:bodyPr anchor="t">
            <a:normAutofit fontScale="90000"/>
          </a:bodyPr>
          <a:lstStyle/>
          <a:p>
            <a:pPr>
              <a:lnSpc>
                <a:spcPct val="150000"/>
              </a:lnSpc>
            </a:pPr>
            <a:r>
              <a:rPr lang="en-GB" dirty="0">
                <a:solidFill>
                  <a:schemeClr val="accent5">
                    <a:lumMod val="50000"/>
                  </a:schemeClr>
                </a:solidFill>
              </a:rPr>
              <a:t>Initial Teacher Training </a:t>
            </a:r>
            <a:br>
              <a:rPr lang="en-GB" dirty="0">
                <a:solidFill>
                  <a:schemeClr val="accent5">
                    <a:lumMod val="50000"/>
                  </a:schemeClr>
                </a:solidFill>
              </a:rPr>
            </a:br>
            <a:r>
              <a:rPr lang="en-GB" dirty="0">
                <a:solidFill>
                  <a:schemeClr val="accent5">
                    <a:lumMod val="50000"/>
                  </a:schemeClr>
                </a:solidFill>
              </a:rPr>
              <a:t>Autism Toolbox Overview</a:t>
            </a:r>
          </a:p>
        </p:txBody>
      </p:sp>
    </p:spTree>
    <p:extLst>
      <p:ext uri="{BB962C8B-B14F-4D97-AF65-F5344CB8AC3E}">
        <p14:creationId xmlns:p14="http://schemas.microsoft.com/office/powerpoint/2010/main" val="367128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66F812-45D9-48CA-B634-E41E2A3AB3AE}"/>
              </a:ext>
            </a:extLst>
          </p:cNvPr>
          <p:cNvSpPr/>
          <p:nvPr/>
        </p:nvSpPr>
        <p:spPr>
          <a:xfrm>
            <a:off x="1933576" y="5562601"/>
            <a:ext cx="1000125" cy="276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tangle 6">
            <a:extLst>
              <a:ext uri="{FF2B5EF4-FFF2-40B4-BE49-F238E27FC236}">
                <a16:creationId xmlns:a16="http://schemas.microsoft.com/office/drawing/2014/main" id="{DC7691EC-4730-41E8-BEC5-A9B4D075E444}"/>
              </a:ext>
            </a:extLst>
          </p:cNvPr>
          <p:cNvSpPr/>
          <p:nvPr/>
        </p:nvSpPr>
        <p:spPr>
          <a:xfrm>
            <a:off x="2934434" y="5039381"/>
            <a:ext cx="5828653" cy="523220"/>
          </a:xfrm>
          <a:prstGeom prst="rect">
            <a:avLst/>
          </a:prstGeom>
        </p:spPr>
        <p:txBody>
          <a:bodyPr wrap="square">
            <a:spAutoFit/>
          </a:bodyPr>
          <a:lstStyle/>
          <a:p>
            <a:pPr algn="ctr"/>
            <a:r>
              <a:rPr lang="en-GB" sz="2800" dirty="0">
                <a:solidFill>
                  <a:srgbClr val="0070C0"/>
                </a:solidFill>
              </a:rPr>
              <a:t>www.autismtoolbox.co.uk</a:t>
            </a:r>
          </a:p>
        </p:txBody>
      </p:sp>
      <p:pic>
        <p:nvPicPr>
          <p:cNvPr id="9" name="Picture 8" descr="A screenshot of a cell phone&#10;&#10;Description automatically generated">
            <a:hlinkClick r:id="rId3"/>
            <a:extLst>
              <a:ext uri="{FF2B5EF4-FFF2-40B4-BE49-F238E27FC236}">
                <a16:creationId xmlns:a16="http://schemas.microsoft.com/office/drawing/2014/main" id="{CCA2F1C5-1BF4-4E6C-93AC-B19D7C17A960}"/>
              </a:ext>
            </a:extLst>
          </p:cNvPr>
          <p:cNvPicPr>
            <a:picLocks noChangeAspect="1"/>
          </p:cNvPicPr>
          <p:nvPr/>
        </p:nvPicPr>
        <p:blipFill rotWithShape="1">
          <a:blip r:embed="rId4">
            <a:extLst>
              <a:ext uri="{28A0092B-C50C-407E-A947-70E740481C1C}">
                <a14:useLocalDpi xmlns:a14="http://schemas.microsoft.com/office/drawing/2010/main" val="0"/>
              </a:ext>
            </a:extLst>
          </a:blip>
          <a:srcRect t="8842" r="-371" b="21435"/>
          <a:stretch/>
        </p:blipFill>
        <p:spPr>
          <a:xfrm>
            <a:off x="3696523" y="454279"/>
            <a:ext cx="4304477" cy="4560700"/>
          </a:xfrm>
          <a:prstGeom prst="rect">
            <a:avLst/>
          </a:prstGeom>
        </p:spPr>
      </p:pic>
      <p:pic>
        <p:nvPicPr>
          <p:cNvPr id="4" name="Picture 3">
            <a:extLst>
              <a:ext uri="{FF2B5EF4-FFF2-40B4-BE49-F238E27FC236}">
                <a16:creationId xmlns:a16="http://schemas.microsoft.com/office/drawing/2014/main" id="{0268E38E-62FA-4BBF-819A-3FBE60BC69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4547" y="5590905"/>
            <a:ext cx="9422905" cy="812816"/>
          </a:xfrm>
          <a:prstGeom prst="rect">
            <a:avLst/>
          </a:prstGeom>
        </p:spPr>
      </p:pic>
    </p:spTree>
    <p:extLst>
      <p:ext uri="{BB962C8B-B14F-4D97-AF65-F5344CB8AC3E}">
        <p14:creationId xmlns:p14="http://schemas.microsoft.com/office/powerpoint/2010/main" val="450227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1851" y="1666916"/>
            <a:ext cx="9469676" cy="4179702"/>
          </a:xfrm>
        </p:spPr>
        <p:txBody>
          <a:bodyPr>
            <a:normAutofit/>
          </a:bodyPr>
          <a:lstStyle/>
          <a:p>
            <a:pPr marL="0" indent="0">
              <a:lnSpc>
                <a:spcPct val="130000"/>
              </a:lnSpc>
              <a:spcBef>
                <a:spcPts val="0"/>
              </a:spcBef>
              <a:buNone/>
            </a:pPr>
            <a:r>
              <a:rPr lang="en-GB" sz="3200" dirty="0">
                <a:solidFill>
                  <a:schemeClr val="accent5">
                    <a:lumMod val="50000"/>
                  </a:schemeClr>
                </a:solidFill>
                <a:latin typeface="Hind"/>
              </a:rPr>
              <a:t>To help staff support autistic learners and their families </a:t>
            </a:r>
          </a:p>
          <a:p>
            <a:pPr marL="0" indent="0">
              <a:lnSpc>
                <a:spcPct val="130000"/>
              </a:lnSpc>
              <a:spcBef>
                <a:spcPts val="0"/>
              </a:spcBef>
              <a:buNone/>
            </a:pPr>
            <a:r>
              <a:rPr lang="en-GB" sz="3200" dirty="0">
                <a:solidFill>
                  <a:schemeClr val="accent5">
                    <a:lumMod val="50000"/>
                  </a:schemeClr>
                </a:solidFill>
                <a:latin typeface="Hind"/>
              </a:rPr>
              <a:t>within the framework of Curriculum for Excellence and </a:t>
            </a:r>
          </a:p>
          <a:p>
            <a:pPr marL="0" indent="0">
              <a:lnSpc>
                <a:spcPct val="130000"/>
              </a:lnSpc>
              <a:spcBef>
                <a:spcPts val="0"/>
              </a:spcBef>
              <a:buNone/>
            </a:pPr>
            <a:r>
              <a:rPr lang="en-GB" sz="3200" dirty="0">
                <a:solidFill>
                  <a:schemeClr val="accent5">
                    <a:lumMod val="50000"/>
                  </a:schemeClr>
                </a:solidFill>
                <a:latin typeface="Hind"/>
              </a:rPr>
              <a:t>the Getting it right for every child approach.</a:t>
            </a:r>
          </a:p>
        </p:txBody>
      </p:sp>
      <p:sp>
        <p:nvSpPr>
          <p:cNvPr id="4" name="Title 3">
            <a:extLst>
              <a:ext uri="{FF2B5EF4-FFF2-40B4-BE49-F238E27FC236}">
                <a16:creationId xmlns:a16="http://schemas.microsoft.com/office/drawing/2014/main" id="{B4D9028A-3418-469C-96F4-EBAC5758994A}"/>
              </a:ext>
            </a:extLst>
          </p:cNvPr>
          <p:cNvSpPr>
            <a:spLocks noGrp="1"/>
          </p:cNvSpPr>
          <p:nvPr>
            <p:ph type="ctrTitle"/>
          </p:nvPr>
        </p:nvSpPr>
        <p:spPr/>
        <p:txBody>
          <a:bodyPr>
            <a:normAutofit/>
          </a:bodyPr>
          <a:lstStyle/>
          <a:p>
            <a:r>
              <a:rPr lang="en-GB" sz="4000" dirty="0">
                <a:solidFill>
                  <a:schemeClr val="accent5">
                    <a:lumMod val="50000"/>
                  </a:schemeClr>
                </a:solidFill>
              </a:rPr>
              <a:t>Aim of the Autism Toolbox:</a:t>
            </a:r>
          </a:p>
        </p:txBody>
      </p:sp>
      <p:pic>
        <p:nvPicPr>
          <p:cNvPr id="5" name="Picture 4" descr="A picture containing shape&#10;&#10;Description automatically generated">
            <a:extLst>
              <a:ext uri="{FF2B5EF4-FFF2-40B4-BE49-F238E27FC236}">
                <a16:creationId xmlns:a16="http://schemas.microsoft.com/office/drawing/2014/main" id="{06A7CB45-2EE0-44AF-BAD5-98066D71E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630" y="4761089"/>
            <a:ext cx="2097535" cy="859990"/>
          </a:xfrm>
          <a:prstGeom prst="rect">
            <a:avLst/>
          </a:prstGeom>
        </p:spPr>
      </p:pic>
      <p:pic>
        <p:nvPicPr>
          <p:cNvPr id="7" name="Picture 6" descr="A close up of a logo&#10;&#10;Description automatically generated">
            <a:extLst>
              <a:ext uri="{FF2B5EF4-FFF2-40B4-BE49-F238E27FC236}">
                <a16:creationId xmlns:a16="http://schemas.microsoft.com/office/drawing/2014/main" id="{422ED8F9-02C4-4F7F-8D1B-4D86A31EBB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8040" y="4761089"/>
            <a:ext cx="4254025" cy="859990"/>
          </a:xfrm>
          <a:prstGeom prst="rect">
            <a:avLst/>
          </a:prstGeom>
        </p:spPr>
      </p:pic>
    </p:spTree>
    <p:extLst>
      <p:ext uri="{BB962C8B-B14F-4D97-AF65-F5344CB8AC3E}">
        <p14:creationId xmlns:p14="http://schemas.microsoft.com/office/powerpoint/2010/main" val="1357607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A5B3B-260A-4B2C-B1D9-DA7B0E09C3E9}"/>
              </a:ext>
            </a:extLst>
          </p:cNvPr>
          <p:cNvSpPr>
            <a:spLocks noGrp="1"/>
          </p:cNvSpPr>
          <p:nvPr>
            <p:ph idx="1"/>
          </p:nvPr>
        </p:nvSpPr>
        <p:spPr>
          <a:xfrm>
            <a:off x="564776" y="2597995"/>
            <a:ext cx="8229600" cy="2952328"/>
          </a:xfrm>
        </p:spPr>
        <p:txBody>
          <a:bodyPr>
            <a:normAutofit fontScale="92500"/>
          </a:bodyPr>
          <a:lstStyle/>
          <a:p>
            <a:pPr marL="0" indent="0">
              <a:lnSpc>
                <a:spcPct val="120000"/>
              </a:lnSpc>
              <a:spcBef>
                <a:spcPts val="0"/>
              </a:spcBef>
              <a:buNone/>
            </a:pPr>
            <a:r>
              <a:rPr lang="en-GB" sz="2600" dirty="0">
                <a:solidFill>
                  <a:schemeClr val="accent5">
                    <a:lumMod val="50000"/>
                  </a:schemeClr>
                </a:solidFill>
                <a:latin typeface="Hind"/>
              </a:rPr>
              <a:t>The Autism Toolbox can support:</a:t>
            </a:r>
          </a:p>
          <a:p>
            <a:pPr>
              <a:lnSpc>
                <a:spcPct val="120000"/>
              </a:lnSpc>
              <a:spcBef>
                <a:spcPts val="0"/>
              </a:spcBef>
            </a:pPr>
            <a:r>
              <a:rPr lang="en-GB" sz="2600" dirty="0">
                <a:solidFill>
                  <a:schemeClr val="accent5">
                    <a:lumMod val="50000"/>
                  </a:schemeClr>
                </a:solidFill>
                <a:latin typeface="Hind"/>
              </a:rPr>
              <a:t>Professional reflection/evaluation</a:t>
            </a:r>
          </a:p>
          <a:p>
            <a:pPr>
              <a:lnSpc>
                <a:spcPct val="120000"/>
              </a:lnSpc>
              <a:spcBef>
                <a:spcPts val="0"/>
              </a:spcBef>
            </a:pPr>
            <a:r>
              <a:rPr lang="en-GB" sz="2600" dirty="0">
                <a:solidFill>
                  <a:schemeClr val="accent5">
                    <a:lumMod val="50000"/>
                  </a:schemeClr>
                </a:solidFill>
                <a:latin typeface="Hind"/>
              </a:rPr>
              <a:t>Professional development</a:t>
            </a:r>
          </a:p>
          <a:p>
            <a:pPr>
              <a:lnSpc>
                <a:spcPct val="120000"/>
              </a:lnSpc>
              <a:spcBef>
                <a:spcPts val="0"/>
              </a:spcBef>
            </a:pPr>
            <a:r>
              <a:rPr lang="en-GB" sz="2600" dirty="0">
                <a:solidFill>
                  <a:schemeClr val="accent5">
                    <a:lumMod val="50000"/>
                  </a:schemeClr>
                </a:solidFill>
                <a:latin typeface="Hind"/>
              </a:rPr>
              <a:t>GTCS Professional Update and Professional Recognition</a:t>
            </a:r>
          </a:p>
          <a:p>
            <a:pPr>
              <a:lnSpc>
                <a:spcPct val="120000"/>
              </a:lnSpc>
              <a:spcBef>
                <a:spcPts val="0"/>
              </a:spcBef>
            </a:pPr>
            <a:r>
              <a:rPr lang="en-GB" sz="2600" dirty="0">
                <a:solidFill>
                  <a:schemeClr val="accent5">
                    <a:lumMod val="50000"/>
                  </a:schemeClr>
                </a:solidFill>
                <a:latin typeface="Hind"/>
              </a:rPr>
              <a:t>Initial Teacher Education</a:t>
            </a:r>
          </a:p>
          <a:p>
            <a:pPr>
              <a:lnSpc>
                <a:spcPct val="120000"/>
              </a:lnSpc>
              <a:spcBef>
                <a:spcPts val="0"/>
              </a:spcBef>
            </a:pPr>
            <a:r>
              <a:rPr lang="en-GB" sz="2600" dirty="0">
                <a:solidFill>
                  <a:schemeClr val="accent5">
                    <a:lumMod val="50000"/>
                  </a:schemeClr>
                </a:solidFill>
                <a:latin typeface="Hind"/>
              </a:rPr>
              <a:t>Advanced study in Autism and Inclusive Practice</a:t>
            </a:r>
          </a:p>
        </p:txBody>
      </p:sp>
      <p:sp>
        <p:nvSpPr>
          <p:cNvPr id="3" name="Title 2">
            <a:extLst>
              <a:ext uri="{FF2B5EF4-FFF2-40B4-BE49-F238E27FC236}">
                <a16:creationId xmlns:a16="http://schemas.microsoft.com/office/drawing/2014/main" id="{63ECD1BC-20A0-40BF-AA30-6A6573391D8E}"/>
              </a:ext>
            </a:extLst>
          </p:cNvPr>
          <p:cNvSpPr>
            <a:spLocks noGrp="1"/>
          </p:cNvSpPr>
          <p:nvPr>
            <p:ph type="ctrTitle"/>
          </p:nvPr>
        </p:nvSpPr>
        <p:spPr>
          <a:xfrm>
            <a:off x="564776" y="1307677"/>
            <a:ext cx="9396641" cy="1074356"/>
          </a:xfrm>
        </p:spPr>
        <p:txBody>
          <a:bodyPr>
            <a:normAutofit fontScale="90000"/>
          </a:bodyPr>
          <a:lstStyle/>
          <a:p>
            <a:r>
              <a:rPr lang="en-GB" sz="2700" dirty="0">
                <a:solidFill>
                  <a:schemeClr val="accent5">
                    <a:lumMod val="50000"/>
                  </a:schemeClr>
                </a:solidFill>
                <a:latin typeface="Hind"/>
              </a:rPr>
              <a:t>The National Model for Professional Learning highlights that professional learning and development can take many forms. </a:t>
            </a:r>
            <a:r>
              <a:rPr lang="en-GB" sz="2400" dirty="0">
                <a:solidFill>
                  <a:schemeClr val="accent5">
                    <a:lumMod val="50000"/>
                  </a:schemeClr>
                </a:solidFill>
                <a:latin typeface="Hind"/>
              </a:rPr>
              <a:t/>
            </a:r>
            <a:br>
              <a:rPr lang="en-GB" sz="2400" dirty="0">
                <a:solidFill>
                  <a:schemeClr val="accent5">
                    <a:lumMod val="50000"/>
                  </a:schemeClr>
                </a:solidFill>
                <a:latin typeface="Hind"/>
              </a:rPr>
            </a:br>
            <a:endParaRPr lang="en-GB" sz="2400" dirty="0">
              <a:solidFill>
                <a:schemeClr val="accent5">
                  <a:lumMod val="50000"/>
                </a:schemeClr>
              </a:solidFill>
              <a:latin typeface="Hind"/>
            </a:endParaRPr>
          </a:p>
        </p:txBody>
      </p:sp>
      <p:pic>
        <p:nvPicPr>
          <p:cNvPr id="4" name="Picture 3" descr="A close up of a logo&#10;&#10;Description automatically generated">
            <a:extLst>
              <a:ext uri="{FF2B5EF4-FFF2-40B4-BE49-F238E27FC236}">
                <a16:creationId xmlns:a16="http://schemas.microsoft.com/office/drawing/2014/main" id="{105F1AC9-09C7-4E64-8392-13D0F25130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4376" y="2382033"/>
            <a:ext cx="3213848" cy="3213848"/>
          </a:xfrm>
          <a:prstGeom prst="rect">
            <a:avLst/>
          </a:prstGeom>
        </p:spPr>
      </p:pic>
      <p:sp>
        <p:nvSpPr>
          <p:cNvPr id="5" name="Title 2">
            <a:extLst>
              <a:ext uri="{FF2B5EF4-FFF2-40B4-BE49-F238E27FC236}">
                <a16:creationId xmlns:a16="http://schemas.microsoft.com/office/drawing/2014/main" id="{9CC71038-A77E-4BE2-A004-89E3D412C77B}"/>
              </a:ext>
            </a:extLst>
          </p:cNvPr>
          <p:cNvSpPr txBox="1">
            <a:spLocks/>
          </p:cNvSpPr>
          <p:nvPr/>
        </p:nvSpPr>
        <p:spPr>
          <a:xfrm>
            <a:off x="490966" y="440915"/>
            <a:ext cx="8208912" cy="72008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100000"/>
              </a:lnSpc>
              <a:spcBef>
                <a:spcPct val="0"/>
              </a:spcBef>
              <a:buNone/>
              <a:defRPr sz="3600" b="1" kern="1200">
                <a:solidFill>
                  <a:schemeClr val="accent5">
                    <a:lumMod val="75000"/>
                  </a:schemeClr>
                </a:solidFill>
                <a:latin typeface="+mj-lt"/>
                <a:ea typeface="+mj-ea"/>
                <a:cs typeface="+mj-cs"/>
              </a:defRPr>
            </a:lvl1pPr>
          </a:lstStyle>
          <a:p>
            <a:r>
              <a:rPr lang="en-GB" dirty="0">
                <a:solidFill>
                  <a:schemeClr val="accent5">
                    <a:lumMod val="50000"/>
                  </a:schemeClr>
                </a:solidFill>
                <a:latin typeface="Hind"/>
              </a:rPr>
              <a:t>The Autism Toolbox and Professional Learning</a:t>
            </a:r>
          </a:p>
        </p:txBody>
      </p:sp>
    </p:spTree>
    <p:extLst>
      <p:ext uri="{BB962C8B-B14F-4D97-AF65-F5344CB8AC3E}">
        <p14:creationId xmlns:p14="http://schemas.microsoft.com/office/powerpoint/2010/main" val="3162113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344" y="1885681"/>
            <a:ext cx="11132785" cy="4465269"/>
          </a:xfrm>
        </p:spPr>
        <p:txBody>
          <a:bodyPr>
            <a:noAutofit/>
          </a:bodyPr>
          <a:lstStyle/>
          <a:p>
            <a:r>
              <a:rPr lang="en-GB" dirty="0">
                <a:solidFill>
                  <a:schemeClr val="accent5">
                    <a:lumMod val="50000"/>
                  </a:schemeClr>
                </a:solidFill>
                <a:latin typeface="Hind"/>
              </a:rPr>
              <a:t>Up to date information, set within the Scottish educational, health and social context of Autism and inclusive practice.</a:t>
            </a:r>
          </a:p>
          <a:p>
            <a:pPr marL="0" indent="0">
              <a:buNone/>
            </a:pPr>
            <a:endParaRPr lang="en-GB" dirty="0">
              <a:solidFill>
                <a:schemeClr val="accent5">
                  <a:lumMod val="50000"/>
                </a:schemeClr>
              </a:solidFill>
              <a:latin typeface="Hind"/>
            </a:endParaRPr>
          </a:p>
          <a:p>
            <a:r>
              <a:rPr lang="en-GB" dirty="0">
                <a:solidFill>
                  <a:schemeClr val="accent5">
                    <a:lumMod val="50000"/>
                  </a:schemeClr>
                </a:solidFill>
                <a:latin typeface="Hind"/>
              </a:rPr>
              <a:t>Free information, guidance, resources and professional learning opportunities for educational practitioners, schools and local authorities on Autism and inclusive practice.</a:t>
            </a:r>
          </a:p>
          <a:p>
            <a:pPr marL="0" indent="0">
              <a:buNone/>
            </a:pPr>
            <a:endParaRPr lang="en-GB" dirty="0">
              <a:solidFill>
                <a:schemeClr val="accent5">
                  <a:lumMod val="50000"/>
                </a:schemeClr>
              </a:solidFill>
              <a:latin typeface="Hind"/>
            </a:endParaRPr>
          </a:p>
          <a:p>
            <a:r>
              <a:rPr lang="en-GB" dirty="0">
                <a:solidFill>
                  <a:schemeClr val="accent5">
                    <a:lumMod val="50000"/>
                  </a:schemeClr>
                </a:solidFill>
                <a:latin typeface="Hind"/>
              </a:rPr>
              <a:t>An overview of the Autism identification and support pathway.</a:t>
            </a:r>
          </a:p>
          <a:p>
            <a:endParaRPr lang="en-GB" dirty="0">
              <a:solidFill>
                <a:schemeClr val="accent5">
                  <a:lumMod val="50000"/>
                </a:schemeClr>
              </a:solidFill>
            </a:endParaRPr>
          </a:p>
        </p:txBody>
      </p:sp>
      <p:sp>
        <p:nvSpPr>
          <p:cNvPr id="3" name="Title 2"/>
          <p:cNvSpPr>
            <a:spLocks noGrp="1"/>
          </p:cNvSpPr>
          <p:nvPr>
            <p:ph type="ctrTitle"/>
          </p:nvPr>
        </p:nvSpPr>
        <p:spPr>
          <a:xfrm>
            <a:off x="512368" y="507050"/>
            <a:ext cx="8208912" cy="720080"/>
          </a:xfrm>
        </p:spPr>
        <p:txBody>
          <a:bodyPr/>
          <a:lstStyle/>
          <a:p>
            <a:r>
              <a:rPr lang="en-GB" dirty="0">
                <a:solidFill>
                  <a:schemeClr val="accent5">
                    <a:lumMod val="50000"/>
                  </a:schemeClr>
                </a:solidFill>
                <a:latin typeface="Hind"/>
              </a:rPr>
              <a:t>The Autism Toolbox provides:</a:t>
            </a:r>
          </a:p>
        </p:txBody>
      </p:sp>
    </p:spTree>
    <p:extLst>
      <p:ext uri="{BB962C8B-B14F-4D97-AF65-F5344CB8AC3E}">
        <p14:creationId xmlns:p14="http://schemas.microsoft.com/office/powerpoint/2010/main" val="19136959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99944D-CFB7-428E-9F39-5F50D0EE5582}"/>
              </a:ext>
            </a:extLst>
          </p:cNvPr>
          <p:cNvSpPr>
            <a:spLocks noGrp="1"/>
          </p:cNvSpPr>
          <p:nvPr>
            <p:ph type="title"/>
          </p:nvPr>
        </p:nvSpPr>
        <p:spPr>
          <a:xfrm>
            <a:off x="799451" y="501127"/>
            <a:ext cx="5126232" cy="533400"/>
          </a:xfrm>
        </p:spPr>
        <p:txBody>
          <a:bodyPr>
            <a:normAutofit fontScale="90000"/>
          </a:bodyPr>
          <a:lstStyle/>
          <a:p>
            <a:r>
              <a:rPr lang="en-GB" dirty="0">
                <a:solidFill>
                  <a:schemeClr val="accent5">
                    <a:lumMod val="50000"/>
                  </a:schemeClr>
                </a:solidFill>
                <a:latin typeface="Hind"/>
              </a:rPr>
              <a:t>Autism Toolbox Structure </a:t>
            </a:r>
          </a:p>
        </p:txBody>
      </p:sp>
      <p:sp>
        <p:nvSpPr>
          <p:cNvPr id="9" name="Rectangle 8">
            <a:extLst>
              <a:ext uri="{FF2B5EF4-FFF2-40B4-BE49-F238E27FC236}">
                <a16:creationId xmlns:a16="http://schemas.microsoft.com/office/drawing/2014/main" id="{9FB0D459-C54E-42E0-88EE-1A92F570DDBB}"/>
              </a:ext>
            </a:extLst>
          </p:cNvPr>
          <p:cNvSpPr/>
          <p:nvPr/>
        </p:nvSpPr>
        <p:spPr>
          <a:xfrm>
            <a:off x="4300596" y="2677134"/>
            <a:ext cx="3250176" cy="826719"/>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Welcome </a:t>
            </a:r>
          </a:p>
        </p:txBody>
      </p:sp>
      <p:sp>
        <p:nvSpPr>
          <p:cNvPr id="10" name="Rectangle 9">
            <a:extLst>
              <a:ext uri="{FF2B5EF4-FFF2-40B4-BE49-F238E27FC236}">
                <a16:creationId xmlns:a16="http://schemas.microsoft.com/office/drawing/2014/main" id="{8C24ECF4-C8AE-4362-BE00-F8276B1A22C7}"/>
              </a:ext>
            </a:extLst>
          </p:cNvPr>
          <p:cNvSpPr/>
          <p:nvPr/>
        </p:nvSpPr>
        <p:spPr>
          <a:xfrm>
            <a:off x="7741463" y="2677134"/>
            <a:ext cx="3250174" cy="826719"/>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Hind"/>
              </a:rPr>
              <a:t>Scottish Context  </a:t>
            </a:r>
          </a:p>
        </p:txBody>
      </p:sp>
      <p:sp>
        <p:nvSpPr>
          <p:cNvPr id="11" name="Rectangle 10">
            <a:extLst>
              <a:ext uri="{FF2B5EF4-FFF2-40B4-BE49-F238E27FC236}">
                <a16:creationId xmlns:a16="http://schemas.microsoft.com/office/drawing/2014/main" id="{92D87BE2-1A0F-4573-A23D-4208E7B31D10}"/>
              </a:ext>
            </a:extLst>
          </p:cNvPr>
          <p:cNvSpPr/>
          <p:nvPr/>
        </p:nvSpPr>
        <p:spPr>
          <a:xfrm>
            <a:off x="859729" y="2678003"/>
            <a:ext cx="3234267" cy="826719"/>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Understanding Autism   </a:t>
            </a:r>
          </a:p>
        </p:txBody>
      </p:sp>
      <p:sp>
        <p:nvSpPr>
          <p:cNvPr id="12" name="Rectangle 11">
            <a:extLst>
              <a:ext uri="{FF2B5EF4-FFF2-40B4-BE49-F238E27FC236}">
                <a16:creationId xmlns:a16="http://schemas.microsoft.com/office/drawing/2014/main" id="{CCE7E9D6-48F7-40CC-B1A3-0FAB4348BFE3}"/>
              </a:ext>
            </a:extLst>
          </p:cNvPr>
          <p:cNvSpPr/>
          <p:nvPr/>
        </p:nvSpPr>
        <p:spPr>
          <a:xfrm>
            <a:off x="4300595" y="3904735"/>
            <a:ext cx="3250177" cy="826720"/>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Supporting Learners and Families  </a:t>
            </a:r>
          </a:p>
        </p:txBody>
      </p:sp>
      <p:sp>
        <p:nvSpPr>
          <p:cNvPr id="13" name="Rectangle 12">
            <a:extLst>
              <a:ext uri="{FF2B5EF4-FFF2-40B4-BE49-F238E27FC236}">
                <a16:creationId xmlns:a16="http://schemas.microsoft.com/office/drawing/2014/main" id="{CB6E85F5-F5C8-4548-938A-774F6BCFF48C}"/>
              </a:ext>
            </a:extLst>
          </p:cNvPr>
          <p:cNvSpPr/>
          <p:nvPr/>
        </p:nvSpPr>
        <p:spPr>
          <a:xfrm>
            <a:off x="859727" y="3912665"/>
            <a:ext cx="3234267" cy="826720"/>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Assessing and Monitoring </a:t>
            </a:r>
          </a:p>
        </p:txBody>
      </p:sp>
      <p:sp>
        <p:nvSpPr>
          <p:cNvPr id="14" name="Rectangle 13">
            <a:extLst>
              <a:ext uri="{FF2B5EF4-FFF2-40B4-BE49-F238E27FC236}">
                <a16:creationId xmlns:a16="http://schemas.microsoft.com/office/drawing/2014/main" id="{7149886C-4375-44DB-B96A-12702866E547}"/>
              </a:ext>
            </a:extLst>
          </p:cNvPr>
          <p:cNvSpPr/>
          <p:nvPr/>
        </p:nvSpPr>
        <p:spPr>
          <a:xfrm>
            <a:off x="859727" y="5147329"/>
            <a:ext cx="3234266" cy="795958"/>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Transitions </a:t>
            </a:r>
          </a:p>
        </p:txBody>
      </p:sp>
      <p:sp>
        <p:nvSpPr>
          <p:cNvPr id="15" name="Rectangle 14">
            <a:extLst>
              <a:ext uri="{FF2B5EF4-FFF2-40B4-BE49-F238E27FC236}">
                <a16:creationId xmlns:a16="http://schemas.microsoft.com/office/drawing/2014/main" id="{6EB2B6C2-C976-4453-8682-6135D2352EA0}"/>
              </a:ext>
            </a:extLst>
          </p:cNvPr>
          <p:cNvSpPr/>
          <p:nvPr/>
        </p:nvSpPr>
        <p:spPr>
          <a:xfrm>
            <a:off x="4300594" y="5132338"/>
            <a:ext cx="3234265" cy="810949"/>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Resources </a:t>
            </a:r>
          </a:p>
        </p:txBody>
      </p:sp>
      <p:sp>
        <p:nvSpPr>
          <p:cNvPr id="16" name="Rectangle 15">
            <a:extLst>
              <a:ext uri="{FF2B5EF4-FFF2-40B4-BE49-F238E27FC236}">
                <a16:creationId xmlns:a16="http://schemas.microsoft.com/office/drawing/2014/main" id="{4ECF734B-88F7-4837-B5B6-632A3894894A}"/>
              </a:ext>
            </a:extLst>
          </p:cNvPr>
          <p:cNvSpPr/>
          <p:nvPr/>
        </p:nvSpPr>
        <p:spPr>
          <a:xfrm>
            <a:off x="7757372" y="5147329"/>
            <a:ext cx="3250177" cy="795959"/>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Professional Development</a:t>
            </a:r>
          </a:p>
        </p:txBody>
      </p:sp>
      <p:sp>
        <p:nvSpPr>
          <p:cNvPr id="17" name="Rectangle 16">
            <a:extLst>
              <a:ext uri="{FF2B5EF4-FFF2-40B4-BE49-F238E27FC236}">
                <a16:creationId xmlns:a16="http://schemas.microsoft.com/office/drawing/2014/main" id="{0CD6FDFF-B2A2-45B9-A481-00DECC9F7FE0}"/>
              </a:ext>
            </a:extLst>
          </p:cNvPr>
          <p:cNvSpPr/>
          <p:nvPr/>
        </p:nvSpPr>
        <p:spPr>
          <a:xfrm>
            <a:off x="7757372" y="3904735"/>
            <a:ext cx="3234266" cy="795959"/>
          </a:xfrm>
          <a:prstGeom prst="rect">
            <a:avLst/>
          </a:prstGeom>
          <a:solidFill>
            <a:srgbClr val="F57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Hind"/>
              </a:rPr>
              <a:t>Wellbeing </a:t>
            </a:r>
          </a:p>
        </p:txBody>
      </p:sp>
      <p:pic>
        <p:nvPicPr>
          <p:cNvPr id="18" name="Picture 17" descr="A screenshot of a cell phone&#10;&#10;Description automatically generated">
            <a:hlinkClick r:id="rId3"/>
            <a:extLst>
              <a:ext uri="{FF2B5EF4-FFF2-40B4-BE49-F238E27FC236}">
                <a16:creationId xmlns:a16="http://schemas.microsoft.com/office/drawing/2014/main" id="{D05C27FD-0C34-41CD-9F8A-E6FAC1E9D8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000" r="-371" b="21435"/>
          <a:stretch/>
        </p:blipFill>
        <p:spPr>
          <a:xfrm>
            <a:off x="7757372" y="533665"/>
            <a:ext cx="1695215" cy="1817830"/>
          </a:xfrm>
          <a:prstGeom prst="rect">
            <a:avLst/>
          </a:prstGeom>
        </p:spPr>
      </p:pic>
    </p:spTree>
    <p:extLst>
      <p:ext uri="{BB962C8B-B14F-4D97-AF65-F5344CB8AC3E}">
        <p14:creationId xmlns:p14="http://schemas.microsoft.com/office/powerpoint/2010/main" val="2459052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1764" y="5611483"/>
            <a:ext cx="5468471" cy="715530"/>
          </a:xfrm>
        </p:spPr>
        <p:txBody>
          <a:bodyPr/>
          <a:lstStyle/>
          <a:p>
            <a:pPr marL="0" indent="0">
              <a:buNone/>
            </a:pPr>
            <a:r>
              <a:rPr lang="en-GB" dirty="0">
                <a:hlinkClick r:id="rId3"/>
              </a:rPr>
              <a:t>http://www.autismtoolbox.co.uk/</a:t>
            </a:r>
            <a:r>
              <a:rPr lang="en-GB" dirty="0"/>
              <a:t> </a:t>
            </a:r>
          </a:p>
        </p:txBody>
      </p:sp>
      <p:sp>
        <p:nvSpPr>
          <p:cNvPr id="3" name="Title 2"/>
          <p:cNvSpPr>
            <a:spLocks noGrp="1"/>
          </p:cNvSpPr>
          <p:nvPr>
            <p:ph type="ctrTitle"/>
          </p:nvPr>
        </p:nvSpPr>
        <p:spPr/>
        <p:txBody>
          <a:bodyPr/>
          <a:lstStyle/>
          <a:p>
            <a:r>
              <a:rPr lang="en-GB" dirty="0">
                <a:solidFill>
                  <a:schemeClr val="accent5">
                    <a:lumMod val="50000"/>
                  </a:schemeClr>
                </a:solidFill>
                <a:latin typeface="Hind"/>
              </a:rPr>
              <a:t>Exploring the resource</a:t>
            </a:r>
          </a:p>
        </p:txBody>
      </p:sp>
      <p:pic>
        <p:nvPicPr>
          <p:cNvPr id="5" name="Picture 4" descr="A screenshot of a cell phone&#10;&#10;Description automatically generated">
            <a:hlinkClick r:id="rId3"/>
            <a:extLst>
              <a:ext uri="{FF2B5EF4-FFF2-40B4-BE49-F238E27FC236}">
                <a16:creationId xmlns:a16="http://schemas.microsoft.com/office/drawing/2014/main" id="{9798D4AE-4938-45D4-A954-7E22F47E4110}"/>
              </a:ext>
            </a:extLst>
          </p:cNvPr>
          <p:cNvPicPr>
            <a:picLocks noChangeAspect="1"/>
          </p:cNvPicPr>
          <p:nvPr/>
        </p:nvPicPr>
        <p:blipFill rotWithShape="1">
          <a:blip r:embed="rId4">
            <a:extLst>
              <a:ext uri="{28A0092B-C50C-407E-A947-70E740481C1C}">
                <a14:useLocalDpi xmlns:a14="http://schemas.microsoft.com/office/drawing/2010/main" val="0"/>
              </a:ext>
            </a:extLst>
          </a:blip>
          <a:srcRect t="8842" r="-371" b="21435"/>
          <a:stretch/>
        </p:blipFill>
        <p:spPr>
          <a:xfrm>
            <a:off x="3925124" y="1504838"/>
            <a:ext cx="3632123" cy="3848324"/>
          </a:xfrm>
          <a:prstGeom prst="rect">
            <a:avLst/>
          </a:prstGeom>
        </p:spPr>
      </p:pic>
    </p:spTree>
    <p:extLst>
      <p:ext uri="{BB962C8B-B14F-4D97-AF65-F5344CB8AC3E}">
        <p14:creationId xmlns:p14="http://schemas.microsoft.com/office/powerpoint/2010/main" val="32988525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3"/>
            <a:extLst>
              <a:ext uri="{FF2B5EF4-FFF2-40B4-BE49-F238E27FC236}">
                <a16:creationId xmlns:a16="http://schemas.microsoft.com/office/drawing/2014/main" id="{20A59C5F-5AD3-480B-BA00-942D0123B14E}"/>
              </a:ext>
            </a:extLst>
          </p:cNvPr>
          <p:cNvPicPr>
            <a:picLocks noChangeAspect="1"/>
          </p:cNvPicPr>
          <p:nvPr/>
        </p:nvPicPr>
        <p:blipFill rotWithShape="1">
          <a:blip r:embed="rId4"/>
          <a:srcRect l="-1" t="8889" r="23125" b="5556"/>
          <a:stretch/>
        </p:blipFill>
        <p:spPr>
          <a:xfrm>
            <a:off x="2068324" y="1422321"/>
            <a:ext cx="7778008" cy="4869160"/>
          </a:xfrm>
          <a:prstGeom prst="rect">
            <a:avLst/>
          </a:prstGeom>
        </p:spPr>
      </p:pic>
    </p:spTree>
    <p:extLst>
      <p:ext uri="{BB962C8B-B14F-4D97-AF65-F5344CB8AC3E}">
        <p14:creationId xmlns:p14="http://schemas.microsoft.com/office/powerpoint/2010/main" val="30442976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294143"/>
      </p:ext>
    </p:extLst>
  </p:cSld>
  <p:clrMapOvr>
    <a:masterClrMapping/>
  </p:clrMapOvr>
</p:sld>
</file>

<file path=ppt/theme/theme1.xml><?xml version="1.0" encoding="utf-8"?>
<a:theme xmlns:a="http://schemas.openxmlformats.org/drawingml/2006/main" name="Office Theme">
  <a:themeElements>
    <a:clrScheme name="Autism Toolbox">
      <a:dk1>
        <a:srgbClr val="262626"/>
      </a:dk1>
      <a:lt1>
        <a:sysClr val="window" lastClr="FFFFFF"/>
      </a:lt1>
      <a:dk2>
        <a:srgbClr val="44546A"/>
      </a:dk2>
      <a:lt2>
        <a:srgbClr val="FFF2E5"/>
      </a:lt2>
      <a:accent1>
        <a:srgbClr val="FC8004"/>
      </a:accent1>
      <a:accent2>
        <a:srgbClr val="6AA4D8"/>
      </a:accent2>
      <a:accent3>
        <a:srgbClr val="93C571"/>
      </a:accent3>
      <a:accent4>
        <a:srgbClr val="F60000"/>
      </a:accent4>
      <a:accent5>
        <a:srgbClr val="5B9BD5"/>
      </a:accent5>
      <a:accent6>
        <a:srgbClr val="70AD47"/>
      </a:accent6>
      <a:hlink>
        <a:srgbClr val="0563C1"/>
      </a:hlink>
      <a:folHlink>
        <a:srgbClr val="FFFFFF"/>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623</Words>
  <Application>Microsoft Office PowerPoint</Application>
  <PresentationFormat>Widescreen</PresentationFormat>
  <Paragraphs>71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Corbel</vt:lpstr>
      <vt:lpstr>Hind</vt:lpstr>
      <vt:lpstr>Office Theme</vt:lpstr>
      <vt:lpstr>Initial Teacher Training  Autism Toolbox Overview</vt:lpstr>
      <vt:lpstr>PowerPoint Presentation</vt:lpstr>
      <vt:lpstr>Aim of the Autism Toolbox:</vt:lpstr>
      <vt:lpstr>The National Model for Professional Learning highlights that professional learning and development can take many forms.  </vt:lpstr>
      <vt:lpstr>The Autism Toolbox provides:</vt:lpstr>
      <vt:lpstr>Autism Toolbox Structure </vt:lpstr>
      <vt:lpstr>Exploring the resource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cp:revision>
  <dcterms:created xsi:type="dcterms:W3CDTF">2020-09-25T15:13:19Z</dcterms:created>
  <dcterms:modified xsi:type="dcterms:W3CDTF">2021-03-29T16:07:52Z</dcterms:modified>
</cp:coreProperties>
</file>