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notesSlides/notesSlide1.xml" ContentType="application/vnd.openxmlformats-officedocument.presentationml.notesSlide+xml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mathsframe.co.uk/en/resources/resource/468/Maths-Maze-Monsters-Multiplication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https://mathsframe.co.uk/en/resources/resource/468/Maths-Maze-Monsters-Multiplication</a:t>
            </a:r>
            <a:r>
              <a:rPr u="none">
                <a:solidFill>
                  <a:srgbClr val="000000"/>
                </a:solidFill>
                <a:uFillTx/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89821" y="6404293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mathsframe.co.uk/en/resources/resource/468/Maths-Maze-Monsters-Multiplication" TargetMode="External"/><Relationship Id="rId4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www.maa.org/sites/default/files/Bolker-MMz-201053228.pdf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/>
          <p:nvPr>
            <p:ph type="ctrTitle"/>
          </p:nvPr>
        </p:nvSpPr>
        <p:spPr>
          <a:xfrm>
            <a:off x="1460925" y="2698613"/>
            <a:ext cx="9144001" cy="2387602"/>
          </a:xfrm>
          <a:prstGeom prst="rect">
            <a:avLst/>
          </a:prstGeom>
        </p:spPr>
        <p:txBody>
          <a:bodyPr/>
          <a:lstStyle/>
          <a:p>
            <a:pPr defTabSz="905255">
              <a:defRPr sz="5300"/>
            </a:pPr>
            <a:r>
              <a:t>The future of ITE </a:t>
            </a:r>
            <a:br/>
            <a:r>
              <a:t>Numeracy Education at </a:t>
            </a:r>
            <a:br/>
            <a:r>
              <a:t>Queen Margaret University</a:t>
            </a:r>
          </a:p>
        </p:txBody>
      </p:sp>
      <p:pic>
        <p:nvPicPr>
          <p:cNvPr id="9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2168" y="379923"/>
            <a:ext cx="3681515" cy="2148294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andra Eady &amp; Chris Green"/>
          <p:cNvSpPr txBox="1"/>
          <p:nvPr/>
        </p:nvSpPr>
        <p:spPr>
          <a:xfrm>
            <a:off x="4675566" y="5598332"/>
            <a:ext cx="2840865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Sandra Eady &amp; Chris Green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4"/>
          <p:cNvSpPr txBox="1"/>
          <p:nvPr/>
        </p:nvSpPr>
        <p:spPr>
          <a:xfrm>
            <a:off x="821402" y="1029857"/>
            <a:ext cx="10549195" cy="1463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OpenDyslexic3"/>
                <a:ea typeface="OpenDyslexic3"/>
                <a:cs typeface="OpenDyslexic3"/>
                <a:sym typeface="OpenDyslexic3"/>
              </a:defRPr>
            </a:lvl1pPr>
            <a:lvl2pPr marL="561472" indent="-180472">
              <a:buSzPct val="100000"/>
              <a:buChar char="•"/>
              <a:defRPr>
                <a:latin typeface="OpenDyslexic3"/>
                <a:ea typeface="OpenDyslexic3"/>
                <a:cs typeface="OpenDyslexic3"/>
                <a:sym typeface="OpenDyslexic3"/>
              </a:defRPr>
            </a:lvl2pPr>
          </a:lstStyle>
          <a:p>
            <a:pPr/>
            <a:r>
              <a:t>2nd year:</a:t>
            </a:r>
          </a:p>
          <a:p>
            <a:pPr lvl="1"/>
            <a:r>
              <a:t>Core numeracy module, building on personal action plan and PCK for numeracy for diverse learners and the role of digital technologies</a:t>
            </a:r>
          </a:p>
        </p:txBody>
      </p:sp>
      <p:sp>
        <p:nvSpPr>
          <p:cNvPr id="131" name="Mathematics &amp; numeracy: theory and pedagogy…"/>
          <p:cNvSpPr txBox="1"/>
          <p:nvPr/>
        </p:nvSpPr>
        <p:spPr>
          <a:xfrm>
            <a:off x="489842" y="3322078"/>
            <a:ext cx="11212315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Mathematics &amp; numeracy: theory and pedagogy</a:t>
            </a:r>
          </a:p>
          <a:p>
            <a:pPr algn="ctr">
              <a:defRPr sz="2000">
                <a:latin typeface="OpenDyslexic3"/>
                <a:ea typeface="OpenDyslexic3"/>
                <a:cs typeface="OpenDyslexic3"/>
                <a:sym typeface="OpenDyslexic3"/>
              </a:defRPr>
            </a:pPr>
          </a:p>
          <a:p>
            <a:pPr algn="ctr">
              <a:defRPr sz="2000"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‘A group presentation on a Maths game’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Maths Maze Monsters"/>
          <p:cNvSpPr txBox="1"/>
          <p:nvPr/>
        </p:nvSpPr>
        <p:spPr>
          <a:xfrm>
            <a:off x="3032200" y="-60089"/>
            <a:ext cx="5873546" cy="1119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lnSpc>
                <a:spcPts val="8200"/>
              </a:lnSpc>
              <a:spcBef>
                <a:spcPts val="4000"/>
              </a:spcBef>
              <a:defRPr sz="3600">
                <a:solidFill>
                  <a:srgbClr val="242424"/>
                </a:solidFill>
                <a:latin typeface="OpenDyslexic3"/>
                <a:ea typeface="OpenDyslexic3"/>
                <a:cs typeface="OpenDyslexic3"/>
                <a:sym typeface="OpenDyslexic3"/>
              </a:defRPr>
            </a:lvl1pPr>
          </a:lstStyle>
          <a:p>
            <a:pPr/>
            <a:r>
              <a:t>Maths Maze Monsters</a:t>
            </a:r>
          </a:p>
        </p:txBody>
      </p:sp>
      <p:pic>
        <p:nvPicPr>
          <p:cNvPr id="134" name="Screenshot 2019-10-07 at 15.48.58.png" descr="Screenshot 2019-10-07 at 15.48.58.png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31942" y="1518555"/>
            <a:ext cx="8528116" cy="47731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4"/>
          <p:cNvSpPr txBox="1"/>
          <p:nvPr/>
        </p:nvSpPr>
        <p:spPr>
          <a:xfrm>
            <a:off x="821402" y="512541"/>
            <a:ext cx="10549195" cy="192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3rd year:</a:t>
            </a:r>
          </a:p>
          <a:p>
            <a:pPr lvl="1" marL="561472" indent="-180472">
              <a:buSzPct val="100000"/>
              <a:buChar char="•"/>
              <a:defRPr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Core numeracy continues to develop personal action plan and build confidence and competence regarding data literacy</a:t>
            </a:r>
          </a:p>
          <a:p>
            <a:pPr lvl="1" marL="561472" indent="-180472">
              <a:buSzPct val="100000"/>
              <a:buChar char="•"/>
              <a:defRPr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Set within a problem solving framework and IDL links are emphasised</a:t>
            </a:r>
          </a:p>
        </p:txBody>
      </p:sp>
      <p:sp>
        <p:nvSpPr>
          <p:cNvPr id="139" name="Everyday life contexts: A problem solving approach to mathematics…"/>
          <p:cNvSpPr txBox="1"/>
          <p:nvPr/>
        </p:nvSpPr>
        <p:spPr>
          <a:xfrm>
            <a:off x="489842" y="3322078"/>
            <a:ext cx="11212315" cy="21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Everyday life contexts: A problem solving approach to mathematics</a:t>
            </a:r>
          </a:p>
          <a:p>
            <a:pPr algn="ctr">
              <a:defRPr sz="2000">
                <a:latin typeface="OpenDyslexic3"/>
                <a:ea typeface="OpenDyslexic3"/>
                <a:cs typeface="OpenDyslexic3"/>
                <a:sym typeface="OpenDyslexic3"/>
              </a:defRPr>
            </a:pPr>
          </a:p>
          <a:p>
            <a:pPr algn="ctr">
              <a:defRPr sz="2000"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Interdisciplinary Learning project to create and demonstrate live or on video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4"/>
          <p:cNvSpPr txBox="1"/>
          <p:nvPr/>
        </p:nvSpPr>
        <p:spPr>
          <a:xfrm>
            <a:off x="1836174" y="140110"/>
            <a:ext cx="8114070" cy="3291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u="sng">
                <a:latin typeface="+mj-lt"/>
                <a:ea typeface="+mj-ea"/>
                <a:cs typeface="+mj-cs"/>
                <a:sym typeface="Calibri"/>
              </a:defRPr>
            </a:pPr>
            <a:r>
              <a:t>Damper Bread</a:t>
            </a:r>
          </a:p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It's an American recipe – 1 cup = 128g / 268ml</a:t>
            </a:r>
          </a:p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ctr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Ingredients: </a:t>
            </a:r>
          </a:p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4 cups of self-raising flour (512g)</a:t>
            </a:r>
          </a:p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Pinch of salt</a:t>
            </a:r>
          </a:p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½ Cup caster sugar (64g)</a:t>
            </a:r>
          </a:p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½ Cup Milk (134ml)</a:t>
            </a:r>
          </a:p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½ Cup sunflower oil (134ml)</a:t>
            </a:r>
          </a:p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2 eggs</a:t>
            </a:r>
          </a:p>
        </p:txBody>
      </p:sp>
      <p:pic>
        <p:nvPicPr>
          <p:cNvPr id="14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6900000">
            <a:off x="8478577" y="675169"/>
            <a:ext cx="3082164" cy="2808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4800000">
            <a:off x="322593" y="531230"/>
            <a:ext cx="3153330" cy="288274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extBox 4"/>
          <p:cNvSpPr txBox="1"/>
          <p:nvPr/>
        </p:nvSpPr>
        <p:spPr>
          <a:xfrm>
            <a:off x="2038965" y="3543192"/>
            <a:ext cx="8114071" cy="3291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To cook:</a:t>
            </a:r>
          </a:p>
          <a:p>
            <a:pPr marL="342900" indent="-342900">
              <a:buSzPct val="100000"/>
              <a:buAutoNum type="arabicPeriod" startAt="1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Add the oil, milk and eggs to the dry ingredients in a large zip lock bag </a:t>
            </a:r>
            <a:r>
              <a:rPr i="1"/>
              <a:t>(Removes the need to touch ingredients)</a:t>
            </a:r>
            <a:r>
              <a:t> </a:t>
            </a:r>
          </a:p>
          <a:p>
            <a:pPr marL="342900" indent="-342900">
              <a:buSzPct val="100000"/>
              <a:buAutoNum type="arabicPeriod" startAt="1"/>
              <a:defRPr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342900" indent="-342900">
              <a:buSzPct val="100000"/>
              <a:buAutoNum type="arabicPeriod" startAt="2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Squidge into a dough</a:t>
            </a:r>
          </a:p>
          <a:p>
            <a:pPr marL="342900" indent="-342900">
              <a:buSzPct val="100000"/>
              <a:buAutoNum type="arabicPeriod" startAt="2"/>
              <a:defRPr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342900" indent="-342900">
              <a:buSzPct val="100000"/>
              <a:buAutoNum type="arabicPeriod" startAt="3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Take a golf ball size piece of mixture and roll into a sausage shape </a:t>
            </a:r>
          </a:p>
          <a:p>
            <a:pPr marL="342900" indent="-342900">
              <a:buSzPct val="100000"/>
              <a:buAutoNum type="arabicPeriod" startAt="3"/>
              <a:defRPr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342900" indent="-342900">
              <a:buSzPct val="100000"/>
              <a:buAutoNum type="arabicPeriod" startAt="4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Wrap around a de-barked stick (such as hazel / willow)</a:t>
            </a:r>
          </a:p>
          <a:p>
            <a:pPr marL="342900" indent="-342900">
              <a:buSzPct val="100000"/>
              <a:buAutoNum type="arabicPeriod" startAt="4"/>
              <a:defRPr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342900" indent="-342900">
              <a:buSzPct val="100000"/>
              <a:buAutoNum type="arabicPeriod" startAt="6"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Hole over the campfire and turn gently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Box 4"/>
          <p:cNvSpPr txBox="1"/>
          <p:nvPr/>
        </p:nvSpPr>
        <p:spPr>
          <a:xfrm>
            <a:off x="821402" y="673509"/>
            <a:ext cx="10549195" cy="1107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 u="sng">
                <a:latin typeface="OpenDyslexic3"/>
                <a:ea typeface="OpenDyslexic3"/>
                <a:cs typeface="OpenDyslexic3"/>
                <a:sym typeface="OpenDyslexic3"/>
              </a:defRPr>
            </a:lvl1pPr>
          </a:lstStyle>
          <a:p>
            <a:pPr/>
            <a:r>
              <a:t>How do our students demonstrate specific understanding of effective teaching approaches in numeracy?</a:t>
            </a:r>
          </a:p>
        </p:txBody>
      </p:sp>
      <p:sp>
        <p:nvSpPr>
          <p:cNvPr id="147" name="TextBox 4"/>
          <p:cNvSpPr txBox="1"/>
          <p:nvPr/>
        </p:nvSpPr>
        <p:spPr>
          <a:xfrm>
            <a:off x="624530" y="3027767"/>
            <a:ext cx="10549196" cy="1463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80472" indent="-180472">
              <a:buSzPct val="100000"/>
              <a:buChar char="•"/>
              <a:defRPr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During placements</a:t>
            </a:r>
          </a:p>
          <a:p>
            <a:pPr marL="180472" indent="-180472">
              <a:buSzPct val="100000"/>
              <a:buChar char="•"/>
              <a:defRPr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Through online portfolio tasks - reflective, reading, analysis</a:t>
            </a:r>
          </a:p>
          <a:p>
            <a:pPr marL="180472" indent="-180472">
              <a:buSzPct val="100000"/>
              <a:buChar char="•"/>
              <a:defRPr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Practical teaching opportunities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4"/>
          <p:cNvSpPr txBox="1"/>
          <p:nvPr/>
        </p:nvSpPr>
        <p:spPr>
          <a:xfrm>
            <a:off x="821402" y="279809"/>
            <a:ext cx="10549195" cy="1107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 u="sng">
                <a:latin typeface="OpenDyslexic3"/>
                <a:ea typeface="OpenDyslexic3"/>
                <a:cs typeface="OpenDyslexic3"/>
                <a:sym typeface="OpenDyslexic3"/>
              </a:defRPr>
            </a:lvl1pPr>
          </a:lstStyle>
          <a:p>
            <a:pPr/>
            <a:r>
              <a:t>How do we liaise effectively with local authorities and schools to ensure a coherent learning experience for all students?</a:t>
            </a:r>
          </a:p>
        </p:txBody>
      </p:sp>
      <p:sp>
        <p:nvSpPr>
          <p:cNvPr id="150" name="TextBox 4"/>
          <p:cNvSpPr txBox="1"/>
          <p:nvPr/>
        </p:nvSpPr>
        <p:spPr>
          <a:xfrm>
            <a:off x="253127" y="1648218"/>
            <a:ext cx="11487633" cy="466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80472" indent="-180472">
              <a:buSzPct val="100000"/>
              <a:buChar char="•"/>
              <a:defRPr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Regular meeting with Local Authorities since the development of the undergraduate and postgraduate programmes </a:t>
            </a:r>
          </a:p>
          <a:p>
            <a:pPr marL="180472" indent="-180472">
              <a:buSzPct val="100000"/>
              <a:buChar char="•"/>
              <a:defRPr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Undergraduate</a:t>
            </a:r>
          </a:p>
          <a:p>
            <a:pPr lvl="1" marL="561472" indent="-180472">
              <a:buSzPct val="100000"/>
              <a:buChar char="•"/>
              <a:defRPr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Specific meeting to focus on coherency of numeracy and mathematics strand over 4 year programme, looking at progression of university inputs and what students would be expected to do on each block of school experience in numeracy.</a:t>
            </a:r>
          </a:p>
          <a:p>
            <a:pPr lvl="1" marL="561472" indent="-180472">
              <a:buSzPct val="100000"/>
              <a:buChar char="•"/>
              <a:defRPr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Local Authorities’s were invited to bring numeracy specialists to input at this session.</a:t>
            </a:r>
          </a:p>
          <a:p>
            <a:pPr lvl="1" marL="561472" indent="-180472">
              <a:buSzPct val="100000"/>
              <a:buChar char="•"/>
              <a:defRPr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Planned to continue as part of review and reflection as programme develops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gular interaction with local Primary Schools, Secondary schools and Independent Schools…"/>
          <p:cNvSpPr txBox="1"/>
          <p:nvPr/>
        </p:nvSpPr>
        <p:spPr>
          <a:xfrm>
            <a:off x="26665" y="2240279"/>
            <a:ext cx="12138665" cy="2377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180472" indent="-180472">
              <a:buSzPct val="100000"/>
              <a:buChar char="•"/>
              <a:defRPr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Regular interaction with local Primary Schools, Secondary schools and Independent Schools</a:t>
            </a:r>
          </a:p>
          <a:p>
            <a:pPr marL="180472" indent="-180472">
              <a:buSzPct val="100000"/>
              <a:buChar char="•"/>
              <a:defRPr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Appointment of a numeracy lead at university, prior to consultation with numeracy specialists at Stirling University, Napier University, Glasgow University (D&amp;G campus) and Mathematics network group</a:t>
            </a:r>
          </a:p>
        </p:txBody>
      </p:sp>
      <p:sp>
        <p:nvSpPr>
          <p:cNvPr id="153" name="TextBox 4"/>
          <p:cNvSpPr txBox="1"/>
          <p:nvPr/>
        </p:nvSpPr>
        <p:spPr>
          <a:xfrm>
            <a:off x="821402" y="237622"/>
            <a:ext cx="10549195" cy="1107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 u="sng">
                <a:latin typeface="OpenDyslexic3"/>
                <a:ea typeface="OpenDyslexic3"/>
                <a:cs typeface="OpenDyslexic3"/>
                <a:sym typeface="OpenDyslexic3"/>
              </a:defRPr>
            </a:lvl1pPr>
          </a:lstStyle>
          <a:p>
            <a:pPr/>
            <a:r>
              <a:t>How do we liaise effectively with local authorities and schools to ensure a coherent learning experience for all students?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ur students are developing their practice to understand, and take appropriate account of, additional support needs and socio-economic factors which may act as barriers to learning for children and young people."/>
          <p:cNvSpPr txBox="1"/>
          <p:nvPr/>
        </p:nvSpPr>
        <p:spPr>
          <a:xfrm>
            <a:off x="-98650" y="1747274"/>
            <a:ext cx="12217881" cy="153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 defTabSz="457200">
              <a:defRPr sz="1900" u="sng">
                <a:latin typeface="OpenDyslexic3"/>
                <a:ea typeface="OpenDyslexic3"/>
                <a:cs typeface="OpenDyslexic3"/>
                <a:sym typeface="OpenDyslexic3"/>
              </a:defRPr>
            </a:lvl1pPr>
          </a:lstStyle>
          <a:p>
            <a:pPr/>
            <a:r>
              <a:t>Our students are developing their practice to understand, and take appropriate account of, additional support needs and socio-economic factors which may act as barriers to learning for children and young people.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60000">
            <a:off x="204572" y="550294"/>
            <a:ext cx="4807976" cy="6015592"/>
          </a:xfrm>
          <a:prstGeom prst="rect">
            <a:avLst/>
          </a:prstGeom>
          <a:ln w="12700">
            <a:miter lim="400000"/>
          </a:ln>
          <a:effectLst>
            <a:reflection blurRad="0" stA="30000" stPos="0" endA="0" endPos="40000" dist="0" dir="5400000" fadeDir="5400000" sx="100000" sy="-100000" kx="0" ky="0" algn="bl" rotWithShape="0"/>
          </a:effectLst>
        </p:spPr>
      </p:pic>
      <p:sp>
        <p:nvSpPr>
          <p:cNvPr id="158" name="TextBox 4"/>
          <p:cNvSpPr txBox="1"/>
          <p:nvPr/>
        </p:nvSpPr>
        <p:spPr>
          <a:xfrm>
            <a:off x="5769078" y="557981"/>
            <a:ext cx="4021395" cy="115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Ability in Mathematics:</a:t>
            </a:r>
          </a:p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The Mindset Revolution that is reshaping education.</a:t>
            </a:r>
          </a:p>
          <a:p>
            <a:pPr algn="r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(Boaler, 2013)</a:t>
            </a:r>
          </a:p>
        </p:txBody>
      </p:sp>
      <p:sp>
        <p:nvSpPr>
          <p:cNvPr id="159" name="TextBox 5"/>
          <p:cNvSpPr txBox="1"/>
          <p:nvPr/>
        </p:nvSpPr>
        <p:spPr>
          <a:xfrm>
            <a:off x="4818114" y="2126533"/>
            <a:ext cx="7032522" cy="3291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1. Read the article. </a:t>
            </a:r>
            <a:r>
              <a:rPr i="1"/>
              <a:t> Summarise the key points</a:t>
            </a:r>
            <a:r>
              <a:t> </a:t>
            </a:r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2. Do any of the points relate to your own experiences of learning mathematics?</a:t>
            </a:r>
          </a:p>
          <a:p>
            <a:pPr>
              <a:defRPr i="1">
                <a:latin typeface="+mj-lt"/>
                <a:ea typeface="+mj-ea"/>
                <a:cs typeface="+mj-cs"/>
                <a:sym typeface="Calibri"/>
              </a:defRPr>
            </a:pPr>
            <a:r>
              <a:t>How? Why? Does the article enable you to reflect on your own experiences of math's in a different way? </a:t>
            </a:r>
          </a:p>
          <a:p>
            <a:pPr>
              <a:defRPr i="1">
                <a:latin typeface="+mj-lt"/>
                <a:ea typeface="+mj-ea"/>
                <a:cs typeface="+mj-cs"/>
                <a:sym typeface="Calibri"/>
              </a:defRPr>
            </a:pPr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t>3. What are the implications for the development of children’s mathematical skills?</a:t>
            </a:r>
          </a:p>
          <a:p>
            <a:pPr>
              <a:defRPr i="1">
                <a:latin typeface="+mj-lt"/>
                <a:ea typeface="+mj-ea"/>
                <a:cs typeface="+mj-cs"/>
                <a:sym typeface="Calibri"/>
              </a:defRPr>
            </a:pPr>
            <a:r>
              <a:t>Does mindset matter?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4"/>
          <p:cNvSpPr txBox="1"/>
          <p:nvPr/>
        </p:nvSpPr>
        <p:spPr>
          <a:xfrm>
            <a:off x="821402" y="1524190"/>
            <a:ext cx="10549195" cy="197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700" u="sng"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Overview of numeracy through </a:t>
            </a:r>
          </a:p>
          <a:p>
            <a:pPr algn="ctr">
              <a:defRPr sz="3700" u="sng"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Initial Teacher Education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317CBF73-DFA2-4487-9A17-BD855A1BBBA7-L0-001.jpeg" descr="317CBF73-DFA2-4487-9A17-BD855A1BBBA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8280" y="1238066"/>
            <a:ext cx="3961857" cy="32504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sp>
        <p:nvSpPr>
          <p:cNvPr id="101" name="Building Initial Teacher Education"/>
          <p:cNvSpPr txBox="1"/>
          <p:nvPr/>
        </p:nvSpPr>
        <p:spPr>
          <a:xfrm>
            <a:off x="3585336" y="317820"/>
            <a:ext cx="5021325" cy="59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u="sng">
                <a:latin typeface="OpenDyslexic3"/>
                <a:ea typeface="OpenDyslexic3"/>
                <a:cs typeface="OpenDyslexic3"/>
                <a:sym typeface="OpenDyslexic3"/>
              </a:defRPr>
            </a:lvl1pPr>
          </a:lstStyle>
          <a:p>
            <a:pPr/>
            <a:r>
              <a:t>Building Initial Teacher Education</a:t>
            </a:r>
          </a:p>
        </p:txBody>
      </p:sp>
      <p:pic>
        <p:nvPicPr>
          <p:cNvPr id="102" name="12400153-4D76-4BA0-956E-5E98D3572CD3-L0-001.jpeg" descr="12400153-4D76-4BA0-956E-5E98D3572CD3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97358" y="1182942"/>
            <a:ext cx="4307818" cy="355758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sp>
        <p:nvSpPr>
          <p:cNvPr id="103" name="(Self evaluation framework for ITE, 2018)"/>
          <p:cNvSpPr txBox="1"/>
          <p:nvPr/>
        </p:nvSpPr>
        <p:spPr>
          <a:xfrm>
            <a:off x="7877584" y="4846069"/>
            <a:ext cx="4147365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>
                <a:latin typeface="OpenDyslexic3"/>
                <a:ea typeface="OpenDyslexic3"/>
                <a:cs typeface="OpenDyslexic3"/>
                <a:sym typeface="OpenDyslexic3"/>
              </a:defRPr>
            </a:lvl1pPr>
          </a:lstStyle>
          <a:p>
            <a:pPr/>
            <a:r>
              <a:t>(Self evaluation framework for ITE, 2018)</a:t>
            </a:r>
          </a:p>
        </p:txBody>
      </p:sp>
      <p:sp>
        <p:nvSpPr>
          <p:cNvPr id="104" name="TextBox 4"/>
          <p:cNvSpPr txBox="1"/>
          <p:nvPr/>
        </p:nvSpPr>
        <p:spPr>
          <a:xfrm>
            <a:off x="821402" y="5446294"/>
            <a:ext cx="10549195" cy="1134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 u="sng"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Enhancement theme:</a:t>
            </a:r>
          </a:p>
          <a:p>
            <a:pPr algn="ctr" defTabSz="457200">
              <a:lnSpc>
                <a:spcPts val="4200"/>
              </a:lnSpc>
              <a:defRPr sz="2000">
                <a:solidFill>
                  <a:srgbClr val="000033"/>
                </a:solidFill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Evidence for Enhancement: Improving the Student Experience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4"/>
          <p:cNvSpPr txBox="1"/>
          <p:nvPr/>
        </p:nvSpPr>
        <p:spPr>
          <a:xfrm>
            <a:off x="821402" y="307494"/>
            <a:ext cx="10549195" cy="1107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 u="sng">
                <a:latin typeface="OpenDyslexic3"/>
                <a:ea typeface="OpenDyslexic3"/>
                <a:cs typeface="OpenDyslexic3"/>
                <a:sym typeface="OpenDyslexic3"/>
              </a:defRPr>
            </a:lvl1pPr>
          </a:lstStyle>
          <a:p>
            <a:pPr/>
            <a:r>
              <a:t>How do we regularly seek the views of students about their experience to inform our evaluation of our provision?</a:t>
            </a:r>
          </a:p>
        </p:txBody>
      </p:sp>
      <p:sp>
        <p:nvSpPr>
          <p:cNvPr id="107" name="TextBox 4"/>
          <p:cNvSpPr txBox="1"/>
          <p:nvPr/>
        </p:nvSpPr>
        <p:spPr>
          <a:xfrm>
            <a:off x="821402" y="2554075"/>
            <a:ext cx="10549195" cy="192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80472" indent="-180472">
              <a:buSzPct val="100000"/>
              <a:buChar char="•"/>
              <a:defRPr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Developing a focus group from our first cohort - both PGDE &amp; Undergraduate</a:t>
            </a:r>
          </a:p>
          <a:p>
            <a:pPr marL="180472" indent="-180472">
              <a:buSzPct val="100000"/>
              <a:buChar char="•"/>
              <a:defRPr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Student reflection tasks as part of all modules on the online portal </a:t>
            </a:r>
          </a:p>
          <a:p>
            <a:pPr marL="180472" indent="-180472">
              <a:buSzPct val="100000"/>
              <a:buChar char="•"/>
              <a:defRPr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Student representatives from each Seminar group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creenshot 2019-10-07 at 13.30.20.png" descr="Screenshot 2019-10-07 at 13.30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4200" y="1739943"/>
            <a:ext cx="8483600" cy="2667002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Gergonne’s Card Trick">
            <a:hlinkClick r:id="rId3" invalidUrl="" action="" tgtFrame="" tooltip="" history="1" highlightClick="0" endSnd="0"/>
          </p:cNvPr>
          <p:cNvSpPr txBox="1"/>
          <p:nvPr/>
        </p:nvSpPr>
        <p:spPr>
          <a:xfrm>
            <a:off x="2980253" y="4931991"/>
            <a:ext cx="6231493" cy="988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lnSpc>
                <a:spcPts val="3500"/>
              </a:lnSpc>
              <a:defRPr>
                <a:latin typeface="OpenDyslexic3"/>
                <a:ea typeface="OpenDyslexic3"/>
                <a:cs typeface="OpenDyslexic3"/>
                <a:sym typeface="OpenDyslexic3"/>
              </a:defRPr>
            </a:lvl1pPr>
          </a:lstStyle>
          <a:p>
            <a:pPr/>
            <a:r>
              <a:t>Gergonne’s Card Trick</a:t>
            </a:r>
          </a:p>
        </p:txBody>
      </p:sp>
      <p:sp>
        <p:nvSpPr>
          <p:cNvPr id="111" name="TextBox 4"/>
          <p:cNvSpPr txBox="1"/>
          <p:nvPr/>
        </p:nvSpPr>
        <p:spPr>
          <a:xfrm>
            <a:off x="821402" y="209058"/>
            <a:ext cx="10549195" cy="1107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 u="sng">
                <a:latin typeface="OpenDyslexic3"/>
                <a:ea typeface="OpenDyslexic3"/>
                <a:cs typeface="OpenDyslexic3"/>
                <a:sym typeface="OpenDyslexic3"/>
              </a:defRPr>
            </a:lvl1pPr>
          </a:lstStyle>
          <a:p>
            <a:pPr/>
            <a:r>
              <a:t>How are students supported to develop a detailed understanding of their professional responsibilities in relation to numeracy?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4"/>
          <p:cNvSpPr txBox="1"/>
          <p:nvPr/>
        </p:nvSpPr>
        <p:spPr>
          <a:xfrm>
            <a:off x="418227" y="152809"/>
            <a:ext cx="10549195" cy="1107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 u="sng">
                <a:latin typeface="OpenDyslexic3"/>
                <a:ea typeface="OpenDyslexic3"/>
                <a:cs typeface="OpenDyslexic3"/>
                <a:sym typeface="OpenDyslexic3"/>
              </a:defRPr>
            </a:lvl1pPr>
          </a:lstStyle>
          <a:p>
            <a:pPr/>
            <a:r>
              <a:t>How are students supported to develop a detailed understanding of their professional responsibilities in relation to numeracy?</a:t>
            </a:r>
          </a:p>
        </p:txBody>
      </p:sp>
      <p:grpSp>
        <p:nvGrpSpPr>
          <p:cNvPr id="116" name="Group"/>
          <p:cNvGrpSpPr/>
          <p:nvPr/>
        </p:nvGrpSpPr>
        <p:grpSpPr>
          <a:xfrm>
            <a:off x="294410" y="1820336"/>
            <a:ext cx="12369449" cy="1011254"/>
            <a:chOff x="0" y="0"/>
            <a:chExt cx="12369448" cy="1011252"/>
          </a:xfrm>
        </p:grpSpPr>
        <p:sp>
          <p:nvSpPr>
            <p:cNvPr id="114" name="  know and understand the content of the curriculum in relation to literacy, numeracy and health and wellbeing as set out in national guidance;…"/>
            <p:cNvSpPr/>
            <p:nvPr/>
          </p:nvSpPr>
          <p:spPr>
            <a:xfrm>
              <a:off x="0" y="805249"/>
              <a:ext cx="1107482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marL="457198" indent="-317499" defTabSz="457200">
                <a:lnSpc>
                  <a:spcPts val="4100"/>
                </a:lnSpc>
                <a:spcBef>
                  <a:spcPts val="1200"/>
                </a:spcBef>
                <a:buClr>
                  <a:srgbClr val="00467F"/>
                </a:buClr>
                <a:buSzPct val="100000"/>
                <a:buChar char="•"/>
                <a:defRPr sz="2200">
                  <a:solidFill>
                    <a:srgbClr val="00467F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r>
                <a:t>	❖ ▪</a:t>
              </a:r>
              <a:r>
                <a: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know and understand the content of the curriculum in relation to literacy, numeracy and health and wellbeing as set out in national guidance; </a:t>
              </a:r>
              <a:br>
                <a: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>
                <a:latin typeface="Times"/>
                <a:ea typeface="Times"/>
                <a:cs typeface="Times"/>
                <a:sym typeface="Times"/>
              </a:endParaRPr>
            </a:p>
            <a:p>
              <a:pPr marL="671517" indent="-531817" defTabSz="457200">
                <a:lnSpc>
                  <a:spcPts val="4100"/>
                </a:lnSpc>
                <a:spcBef>
                  <a:spcPts val="1200"/>
                </a:spcBef>
                <a:buClr>
                  <a:srgbClr val="00467F"/>
                </a:buClr>
                <a:buSzPct val="100000"/>
                <a:buChar char="•"/>
                <a:defRPr sz="2200">
                  <a:solidFill>
                    <a:srgbClr val="00467F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  <a:r>
                <a:t>	❖ ▪</a:t>
              </a:r>
              <a:r>
                <a: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know and understand the methods and underlying theories for effective teaching of literacy, numeracy and health and wellbeing; and select the most appropriate methods to meet all learners’ needs </a:t>
              </a:r>
              <a:br>
                <a: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</a:p>
          </p:txBody>
        </p:sp>
        <p:sp>
          <p:nvSpPr>
            <p:cNvPr id="115" name="2.1.4 Have knowledge and understanding of contexts for learning to fulfil their responsibilities in literacy, numeracy, health and wellbeing and interdisciplinary learning"/>
            <p:cNvSpPr txBox="1"/>
            <p:nvPr/>
          </p:nvSpPr>
          <p:spPr>
            <a:xfrm>
              <a:off x="175685" y="0"/>
              <a:ext cx="12193764" cy="10112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defTabSz="457200">
                <a:lnSpc>
                  <a:spcPts val="3800"/>
                </a:lnSpc>
                <a:spcBef>
                  <a:spcPts val="1200"/>
                </a:spcBef>
                <a:defRPr b="1" sz="1900">
                  <a:solidFill>
                    <a:srgbClr val="00467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2.1.4 Have knowledge and understanding of contexts for learning to fulfil their responsibilities in literacy, numeracy, health and wellbeing and interdisciplinary learning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4"/>
          <p:cNvSpPr txBox="1"/>
          <p:nvPr/>
        </p:nvSpPr>
        <p:spPr>
          <a:xfrm>
            <a:off x="821402" y="2240279"/>
            <a:ext cx="10549195" cy="2377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80472" indent="-180472">
              <a:buSzPct val="100000"/>
              <a:buChar char="•"/>
              <a:defRPr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PGDE</a:t>
            </a:r>
          </a:p>
          <a:p>
            <a:pPr lvl="1" marL="561472" indent="-180472">
              <a:buSzPct val="100000"/>
              <a:buChar char="•"/>
              <a:defRPr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Specific planned inputs in Reflective and Critical Practice : Getting Ready for Placements </a:t>
            </a:r>
            <a:endParaRPr>
              <a:solidFill>
                <a:srgbClr val="FF2F92"/>
              </a:solidFill>
            </a:endParaRPr>
          </a:p>
          <a:p>
            <a:pPr lvl="1" marL="561472" indent="-180472">
              <a:buSzPct val="100000"/>
              <a:buChar char="•"/>
              <a:defRPr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Critical and reflective practice and reflections of how numeracy is embedded in Home Economics</a:t>
            </a:r>
          </a:p>
        </p:txBody>
      </p:sp>
      <p:sp>
        <p:nvSpPr>
          <p:cNvPr id="119" name="TextBox 4"/>
          <p:cNvSpPr txBox="1"/>
          <p:nvPr/>
        </p:nvSpPr>
        <p:spPr>
          <a:xfrm>
            <a:off x="821402" y="124684"/>
            <a:ext cx="10549195" cy="1107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 u="sng">
                <a:latin typeface="OpenDyslexic3"/>
                <a:ea typeface="OpenDyslexic3"/>
                <a:cs typeface="OpenDyslexic3"/>
                <a:sym typeface="OpenDyslexic3"/>
              </a:defRPr>
            </a:lvl1pPr>
          </a:lstStyle>
          <a:p>
            <a:pPr/>
            <a:r>
              <a:t>How are students supported to develop a detailed understanding of their professional responsibilities in relation to numeracy?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4"/>
          <p:cNvSpPr txBox="1"/>
          <p:nvPr/>
        </p:nvSpPr>
        <p:spPr>
          <a:xfrm>
            <a:off x="821402" y="1573161"/>
            <a:ext cx="10549195" cy="2377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1st year:</a:t>
            </a:r>
          </a:p>
          <a:p>
            <a:pPr lvl="1" marL="561472" indent="-180472">
              <a:buSzPct val="100000"/>
              <a:buChar char="•"/>
              <a:defRPr>
                <a:latin typeface="OpenDyslexic3"/>
                <a:ea typeface="OpenDyslexic3"/>
                <a:cs typeface="OpenDyslexic3"/>
                <a:sym typeface="OpenDyslexic3"/>
              </a:defRPr>
            </a:pPr>
          </a:p>
          <a:p>
            <a:pPr lvl="1" marL="561472" indent="-180472">
              <a:buSzPct val="100000"/>
              <a:buChar char="•"/>
              <a:defRPr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Also includes inputs of numeracy and it’s place within CfE </a:t>
            </a:r>
          </a:p>
          <a:p>
            <a:pPr lvl="1" marL="561472" indent="-180472">
              <a:buSzPct val="100000"/>
              <a:buChar char="•"/>
              <a:defRPr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Academic Literacies supports students to consider their own level of numeracy and develop an action plan to address gaps</a:t>
            </a:r>
          </a:p>
        </p:txBody>
      </p:sp>
      <p:sp>
        <p:nvSpPr>
          <p:cNvPr id="122" name="Undergraduate:"/>
          <p:cNvSpPr txBox="1"/>
          <p:nvPr/>
        </p:nvSpPr>
        <p:spPr>
          <a:xfrm>
            <a:off x="159781" y="676533"/>
            <a:ext cx="2176779" cy="59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>
                <a:latin typeface="OpenDyslexic3"/>
                <a:ea typeface="OpenDyslexic3"/>
                <a:cs typeface="OpenDyslexic3"/>
                <a:sym typeface="OpenDyslexic3"/>
              </a:defRPr>
            </a:lvl1pPr>
          </a:lstStyle>
          <a:p>
            <a:pPr/>
            <a:r>
              <a:t>Undergraduate: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Picture 2"/>
          <p:cNvGrpSpPr/>
          <p:nvPr/>
        </p:nvGrpSpPr>
        <p:grpSpPr>
          <a:xfrm>
            <a:off x="6598376" y="233508"/>
            <a:ext cx="5319648" cy="6390984"/>
            <a:chOff x="0" y="0"/>
            <a:chExt cx="5319647" cy="6390983"/>
          </a:xfrm>
        </p:grpSpPr>
        <p:sp>
          <p:nvSpPr>
            <p:cNvPr id="124" name="Rectangle"/>
            <p:cNvSpPr/>
            <p:nvPr/>
          </p:nvSpPr>
          <p:spPr>
            <a:xfrm rot="21300000">
              <a:off x="252047" y="198446"/>
              <a:ext cx="4815555" cy="5994091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pic>
          <p:nvPicPr>
            <p:cNvPr id="125" name="image3.png" descr="image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21300000">
              <a:off x="252047" y="198446"/>
              <a:ext cx="4815555" cy="5994092"/>
            </a:xfrm>
            <a:prstGeom prst="rect">
              <a:avLst/>
            </a:prstGeom>
            <a:ln w="190500" cap="rnd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38100" dist="12700" dir="11400000">
                <a:srgbClr val="000000">
                  <a:alpha val="33000"/>
                </a:srgbClr>
              </a:outerShdw>
            </a:effectLst>
          </p:spPr>
        </p:pic>
      </p:grpSp>
      <p:sp>
        <p:nvSpPr>
          <p:cNvPr id="127" name="TextBox 4"/>
          <p:cNvSpPr txBox="1"/>
          <p:nvPr/>
        </p:nvSpPr>
        <p:spPr>
          <a:xfrm>
            <a:off x="226142" y="201560"/>
            <a:ext cx="6383530" cy="242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 u="sng"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Maths Audit</a:t>
            </a:r>
          </a:p>
          <a:p>
            <a:pPr algn="ctr">
              <a:defRPr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Reflecting on your skillset</a:t>
            </a:r>
          </a:p>
          <a:p>
            <a:pPr algn="ctr">
              <a:defRPr>
                <a:latin typeface="OpenDyslexic3"/>
                <a:ea typeface="OpenDyslexic3"/>
                <a:cs typeface="OpenDyslexic3"/>
                <a:sym typeface="OpenDyslexic3"/>
              </a:defRPr>
            </a:pPr>
          </a:p>
          <a:p>
            <a:pPr algn="ctr">
              <a:defRPr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Using the Second Level (Primary 7) Baseline Assessment for Numeracy and Mathematics.</a:t>
            </a:r>
          </a:p>
        </p:txBody>
      </p:sp>
      <p:sp>
        <p:nvSpPr>
          <p:cNvPr id="128" name="TextBox 5"/>
          <p:cNvSpPr txBox="1"/>
          <p:nvPr/>
        </p:nvSpPr>
        <p:spPr>
          <a:xfrm>
            <a:off x="221533" y="2948552"/>
            <a:ext cx="7032522" cy="4549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Give yourself 30 minutes and complete the questions you can.</a:t>
            </a:r>
          </a:p>
          <a:p>
            <a:pPr>
              <a:defRPr sz="1600"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Don't worry about this - it's a reflective task and will be discussed in the seminar.</a:t>
            </a:r>
          </a:p>
          <a:p>
            <a:pPr>
              <a:defRPr sz="1600">
                <a:latin typeface="OpenDyslexic3"/>
                <a:ea typeface="OpenDyslexic3"/>
                <a:cs typeface="OpenDyslexic3"/>
                <a:sym typeface="OpenDyslexic3"/>
              </a:defRPr>
            </a:pPr>
          </a:p>
          <a:p>
            <a:pPr>
              <a:defRPr sz="1600"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Review the test.</a:t>
            </a:r>
          </a:p>
          <a:p>
            <a:pPr>
              <a:defRPr sz="1600">
                <a:latin typeface="OpenDyslexic3"/>
                <a:ea typeface="OpenDyslexic3"/>
                <a:cs typeface="OpenDyslexic3"/>
                <a:sym typeface="OpenDyslexic3"/>
              </a:defRPr>
            </a:pPr>
            <a:r>
              <a:t>Which areas of the test were easy to complete - which were challenging - reflect on how you felt while completing the test.</a:t>
            </a:r>
          </a:p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</a:p>
          <a:p>
            <a:pPr>
              <a:defRPr i="1">
                <a:latin typeface="+mj-lt"/>
                <a:ea typeface="+mj-ea"/>
                <a:cs typeface="+mj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